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8" r:id="rId3"/>
    <p:sldId id="278" r:id="rId4"/>
    <p:sldId id="312" r:id="rId5"/>
    <p:sldId id="310" r:id="rId6"/>
    <p:sldId id="271" r:id="rId7"/>
    <p:sldId id="319" r:id="rId8"/>
    <p:sldId id="259" r:id="rId9"/>
    <p:sldId id="269" r:id="rId10"/>
    <p:sldId id="270" r:id="rId11"/>
    <p:sldId id="266" r:id="rId12"/>
    <p:sldId id="261" r:id="rId13"/>
    <p:sldId id="262" r:id="rId14"/>
    <p:sldId id="264" r:id="rId15"/>
    <p:sldId id="315" r:id="rId16"/>
    <p:sldId id="272" r:id="rId17"/>
    <p:sldId id="273" r:id="rId18"/>
    <p:sldId id="274" r:id="rId19"/>
    <p:sldId id="294" r:id="rId20"/>
    <p:sldId id="289" r:id="rId21"/>
    <p:sldId id="291" r:id="rId22"/>
    <p:sldId id="292" r:id="rId23"/>
    <p:sldId id="293" r:id="rId24"/>
    <p:sldId id="277" r:id="rId25"/>
    <p:sldId id="314" r:id="rId26"/>
    <p:sldId id="279" r:id="rId27"/>
    <p:sldId id="281" r:id="rId28"/>
    <p:sldId id="322" r:id="rId29"/>
    <p:sldId id="320" r:id="rId30"/>
    <p:sldId id="321" r:id="rId31"/>
    <p:sldId id="306" r:id="rId32"/>
    <p:sldId id="288" r:id="rId33"/>
    <p:sldId id="282" r:id="rId34"/>
    <p:sldId id="295" r:id="rId35"/>
    <p:sldId id="302" r:id="rId36"/>
    <p:sldId id="303" r:id="rId37"/>
    <p:sldId id="304" r:id="rId38"/>
    <p:sldId id="300" r:id="rId39"/>
    <p:sldId id="296" r:id="rId40"/>
    <p:sldId id="297" r:id="rId41"/>
    <p:sldId id="298" r:id="rId42"/>
    <p:sldId id="299" r:id="rId43"/>
    <p:sldId id="305" r:id="rId44"/>
    <p:sldId id="323" r:id="rId45"/>
    <p:sldId id="328" r:id="rId46"/>
    <p:sldId id="330" r:id="rId47"/>
    <p:sldId id="317" r:id="rId48"/>
    <p:sldId id="325" r:id="rId49"/>
    <p:sldId id="327" r:id="rId50"/>
    <p:sldId id="329" r:id="rId51"/>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06" d="100"/>
          <a:sy n="106" d="100"/>
        </p:scale>
        <p:origin x="176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C22D6C-2012-4217-BC27-E492CB9E29CE}" type="doc">
      <dgm:prSet loTypeId="urn:microsoft.com/office/officeart/2005/8/layout/venn1" loCatId="relationship" qsTypeId="urn:microsoft.com/office/officeart/2005/8/quickstyle/simple1" qsCatId="simple" csTypeId="urn:microsoft.com/office/officeart/2005/8/colors/colorful1" csCatId="colorful" phldr="1"/>
      <dgm:spPr/>
    </dgm:pt>
    <dgm:pt modelId="{36A74BFE-6AD0-4A70-9D30-41636FEC4E20}">
      <dgm:prSet phldrT="[טקסט]"/>
      <dgm:spPr>
        <a:ln>
          <a:noFill/>
        </a:ln>
      </dgm:spPr>
      <dgm:t>
        <a:bodyPr/>
        <a:lstStyle/>
        <a:p>
          <a:pPr rtl="1"/>
          <a:r>
            <a:rPr lang="he-IL" dirty="0"/>
            <a:t>הרשות המחוקקת</a:t>
          </a:r>
        </a:p>
      </dgm:t>
    </dgm:pt>
    <dgm:pt modelId="{63720DBF-A7F4-4AF6-96F3-3D29B4C6A983}" type="parTrans" cxnId="{DF89F0F9-FAFE-4B9F-9DA5-B43E2A7BA2E6}">
      <dgm:prSet/>
      <dgm:spPr/>
      <dgm:t>
        <a:bodyPr/>
        <a:lstStyle/>
        <a:p>
          <a:pPr rtl="1"/>
          <a:endParaRPr lang="he-IL"/>
        </a:p>
      </dgm:t>
    </dgm:pt>
    <dgm:pt modelId="{9CFB7109-C2D4-4977-8A5B-A07D9F286ED0}" type="sibTrans" cxnId="{DF89F0F9-FAFE-4B9F-9DA5-B43E2A7BA2E6}">
      <dgm:prSet/>
      <dgm:spPr/>
      <dgm:t>
        <a:bodyPr/>
        <a:lstStyle/>
        <a:p>
          <a:pPr rtl="1"/>
          <a:endParaRPr lang="he-IL"/>
        </a:p>
      </dgm:t>
    </dgm:pt>
    <dgm:pt modelId="{AADFBBA1-31E0-4EB1-9B51-E9B4E0BB0B4A}">
      <dgm:prSet phldrT="[טקסט]"/>
      <dgm:spPr/>
      <dgm:t>
        <a:bodyPr/>
        <a:lstStyle/>
        <a:p>
          <a:pPr rtl="1"/>
          <a:r>
            <a:rPr lang="he-IL" dirty="0"/>
            <a:t>הרשות המבצעת</a:t>
          </a:r>
        </a:p>
      </dgm:t>
    </dgm:pt>
    <dgm:pt modelId="{43115663-EB96-41B8-B345-04120DACD335}" type="parTrans" cxnId="{816FCBEA-83C9-4BB7-8288-90E79C5FA647}">
      <dgm:prSet/>
      <dgm:spPr/>
      <dgm:t>
        <a:bodyPr/>
        <a:lstStyle/>
        <a:p>
          <a:pPr rtl="1"/>
          <a:endParaRPr lang="he-IL"/>
        </a:p>
      </dgm:t>
    </dgm:pt>
    <dgm:pt modelId="{0F647176-00E2-4574-8D09-B78710995F8A}" type="sibTrans" cxnId="{816FCBEA-83C9-4BB7-8288-90E79C5FA647}">
      <dgm:prSet/>
      <dgm:spPr/>
      <dgm:t>
        <a:bodyPr/>
        <a:lstStyle/>
        <a:p>
          <a:pPr rtl="1"/>
          <a:endParaRPr lang="he-IL"/>
        </a:p>
      </dgm:t>
    </dgm:pt>
    <dgm:pt modelId="{5D9FF94A-14DD-4391-BCFB-0E29D110E4E7}">
      <dgm:prSet phldrT="[טקסט]"/>
      <dgm:spPr/>
      <dgm:t>
        <a:bodyPr/>
        <a:lstStyle/>
        <a:p>
          <a:pPr rtl="1"/>
          <a:r>
            <a:rPr lang="he-IL" dirty="0"/>
            <a:t>הרשות השופטת</a:t>
          </a:r>
        </a:p>
      </dgm:t>
    </dgm:pt>
    <dgm:pt modelId="{3E1328CE-29B6-4A75-B23F-DBF03CC6552D}" type="parTrans" cxnId="{6C292022-69AF-4F1C-90C8-635F848A775C}">
      <dgm:prSet/>
      <dgm:spPr/>
      <dgm:t>
        <a:bodyPr/>
        <a:lstStyle/>
        <a:p>
          <a:pPr rtl="1"/>
          <a:endParaRPr lang="he-IL"/>
        </a:p>
      </dgm:t>
    </dgm:pt>
    <dgm:pt modelId="{A4C766B2-E985-4C92-8866-66A01B7B24C7}" type="sibTrans" cxnId="{6C292022-69AF-4F1C-90C8-635F848A775C}">
      <dgm:prSet/>
      <dgm:spPr/>
      <dgm:t>
        <a:bodyPr/>
        <a:lstStyle/>
        <a:p>
          <a:pPr rtl="1"/>
          <a:endParaRPr lang="he-IL"/>
        </a:p>
      </dgm:t>
    </dgm:pt>
    <dgm:pt modelId="{036C4A65-1331-47A7-8F9B-888B386E08DD}" type="pres">
      <dgm:prSet presAssocID="{65C22D6C-2012-4217-BC27-E492CB9E29CE}" presName="compositeShape" presStyleCnt="0">
        <dgm:presLayoutVars>
          <dgm:chMax val="7"/>
          <dgm:dir/>
          <dgm:resizeHandles val="exact"/>
        </dgm:presLayoutVars>
      </dgm:prSet>
      <dgm:spPr/>
    </dgm:pt>
    <dgm:pt modelId="{7F89D703-1CEB-4EA9-B7B0-BBE3E3FBE688}" type="pres">
      <dgm:prSet presAssocID="{36A74BFE-6AD0-4A70-9D30-41636FEC4E20}" presName="circ1" presStyleLbl="vennNode1" presStyleIdx="0" presStyleCnt="3" custLinFactNeighborX="1795" custLinFactNeighborY="-1129"/>
      <dgm:spPr/>
    </dgm:pt>
    <dgm:pt modelId="{14AE9EA6-A917-472B-96FC-66D182752275}" type="pres">
      <dgm:prSet presAssocID="{36A74BFE-6AD0-4A70-9D30-41636FEC4E20}" presName="circ1Tx" presStyleLbl="revTx" presStyleIdx="0" presStyleCnt="0">
        <dgm:presLayoutVars>
          <dgm:chMax val="0"/>
          <dgm:chPref val="0"/>
          <dgm:bulletEnabled val="1"/>
        </dgm:presLayoutVars>
      </dgm:prSet>
      <dgm:spPr/>
    </dgm:pt>
    <dgm:pt modelId="{5DFF1F1A-39C3-4693-9906-04F8346F3551}" type="pres">
      <dgm:prSet presAssocID="{AADFBBA1-31E0-4EB1-9B51-E9B4E0BB0B4A}" presName="circ2" presStyleLbl="vennNode1" presStyleIdx="1" presStyleCnt="3" custLinFactNeighborX="11343" custLinFactNeighborY="-10793"/>
      <dgm:spPr/>
    </dgm:pt>
    <dgm:pt modelId="{B190B670-3E6E-467C-8E18-94E96671D330}" type="pres">
      <dgm:prSet presAssocID="{AADFBBA1-31E0-4EB1-9B51-E9B4E0BB0B4A}" presName="circ2Tx" presStyleLbl="revTx" presStyleIdx="0" presStyleCnt="0">
        <dgm:presLayoutVars>
          <dgm:chMax val="0"/>
          <dgm:chPref val="0"/>
          <dgm:bulletEnabled val="1"/>
        </dgm:presLayoutVars>
      </dgm:prSet>
      <dgm:spPr/>
    </dgm:pt>
    <dgm:pt modelId="{E1AE31FE-8B8D-459B-ACA3-C101C24589FE}" type="pres">
      <dgm:prSet presAssocID="{5D9FF94A-14DD-4391-BCFB-0E29D110E4E7}" presName="circ3" presStyleLbl="vennNode1" presStyleIdx="2" presStyleCnt="3" custLinFactNeighborX="4255" custLinFactNeighborY="-5990"/>
      <dgm:spPr/>
    </dgm:pt>
    <dgm:pt modelId="{365C70CC-4225-441D-BA12-2DA6FA5F155E}" type="pres">
      <dgm:prSet presAssocID="{5D9FF94A-14DD-4391-BCFB-0E29D110E4E7}" presName="circ3Tx" presStyleLbl="revTx" presStyleIdx="0" presStyleCnt="0">
        <dgm:presLayoutVars>
          <dgm:chMax val="0"/>
          <dgm:chPref val="0"/>
          <dgm:bulletEnabled val="1"/>
        </dgm:presLayoutVars>
      </dgm:prSet>
      <dgm:spPr/>
    </dgm:pt>
  </dgm:ptLst>
  <dgm:cxnLst>
    <dgm:cxn modelId="{6C292022-69AF-4F1C-90C8-635F848A775C}" srcId="{65C22D6C-2012-4217-BC27-E492CB9E29CE}" destId="{5D9FF94A-14DD-4391-BCFB-0E29D110E4E7}" srcOrd="2" destOrd="0" parTransId="{3E1328CE-29B6-4A75-B23F-DBF03CC6552D}" sibTransId="{A4C766B2-E985-4C92-8866-66A01B7B24C7}"/>
    <dgm:cxn modelId="{0E836024-0FEB-4DB1-B9FA-1FA3449A0C5E}" type="presOf" srcId="{65C22D6C-2012-4217-BC27-E492CB9E29CE}" destId="{036C4A65-1331-47A7-8F9B-888B386E08DD}" srcOrd="0" destOrd="0" presId="urn:microsoft.com/office/officeart/2005/8/layout/venn1"/>
    <dgm:cxn modelId="{A66D2847-5E31-4EB1-BAC9-9449D073DA3B}" type="presOf" srcId="{AADFBBA1-31E0-4EB1-9B51-E9B4E0BB0B4A}" destId="{B190B670-3E6E-467C-8E18-94E96671D330}" srcOrd="1" destOrd="0" presId="urn:microsoft.com/office/officeart/2005/8/layout/venn1"/>
    <dgm:cxn modelId="{5D54984F-2C3E-4BC7-86AD-EAC1696F9EC5}" type="presOf" srcId="{36A74BFE-6AD0-4A70-9D30-41636FEC4E20}" destId="{7F89D703-1CEB-4EA9-B7B0-BBE3E3FBE688}" srcOrd="0" destOrd="0" presId="urn:microsoft.com/office/officeart/2005/8/layout/venn1"/>
    <dgm:cxn modelId="{AB7D1182-4BE8-4AA9-B07F-D8FE30118906}" type="presOf" srcId="{AADFBBA1-31E0-4EB1-9B51-E9B4E0BB0B4A}" destId="{5DFF1F1A-39C3-4693-9906-04F8346F3551}" srcOrd="0" destOrd="0" presId="urn:microsoft.com/office/officeart/2005/8/layout/venn1"/>
    <dgm:cxn modelId="{C2B665B9-E672-447A-9066-EFECB267D0DB}" type="presOf" srcId="{36A74BFE-6AD0-4A70-9D30-41636FEC4E20}" destId="{14AE9EA6-A917-472B-96FC-66D182752275}" srcOrd="1" destOrd="0" presId="urn:microsoft.com/office/officeart/2005/8/layout/venn1"/>
    <dgm:cxn modelId="{CC7670BE-7FF8-4F95-BF65-1E07C33ACDB8}" type="presOf" srcId="{5D9FF94A-14DD-4391-BCFB-0E29D110E4E7}" destId="{365C70CC-4225-441D-BA12-2DA6FA5F155E}" srcOrd="1" destOrd="0" presId="urn:microsoft.com/office/officeart/2005/8/layout/venn1"/>
    <dgm:cxn modelId="{35515BD6-2198-4935-B540-1EFEA6181F27}" type="presOf" srcId="{5D9FF94A-14DD-4391-BCFB-0E29D110E4E7}" destId="{E1AE31FE-8B8D-459B-ACA3-C101C24589FE}" srcOrd="0" destOrd="0" presId="urn:microsoft.com/office/officeart/2005/8/layout/venn1"/>
    <dgm:cxn modelId="{816FCBEA-83C9-4BB7-8288-90E79C5FA647}" srcId="{65C22D6C-2012-4217-BC27-E492CB9E29CE}" destId="{AADFBBA1-31E0-4EB1-9B51-E9B4E0BB0B4A}" srcOrd="1" destOrd="0" parTransId="{43115663-EB96-41B8-B345-04120DACD335}" sibTransId="{0F647176-00E2-4574-8D09-B78710995F8A}"/>
    <dgm:cxn modelId="{DF89F0F9-FAFE-4B9F-9DA5-B43E2A7BA2E6}" srcId="{65C22D6C-2012-4217-BC27-E492CB9E29CE}" destId="{36A74BFE-6AD0-4A70-9D30-41636FEC4E20}" srcOrd="0" destOrd="0" parTransId="{63720DBF-A7F4-4AF6-96F3-3D29B4C6A983}" sibTransId="{9CFB7109-C2D4-4977-8A5B-A07D9F286ED0}"/>
    <dgm:cxn modelId="{84B418F5-A30E-4E1D-9503-3EB1ECCEA6BD}" type="presParOf" srcId="{036C4A65-1331-47A7-8F9B-888B386E08DD}" destId="{7F89D703-1CEB-4EA9-B7B0-BBE3E3FBE688}" srcOrd="0" destOrd="0" presId="urn:microsoft.com/office/officeart/2005/8/layout/venn1"/>
    <dgm:cxn modelId="{090D6D94-185F-41AC-ACFD-8F71DBEA9B28}" type="presParOf" srcId="{036C4A65-1331-47A7-8F9B-888B386E08DD}" destId="{14AE9EA6-A917-472B-96FC-66D182752275}" srcOrd="1" destOrd="0" presId="urn:microsoft.com/office/officeart/2005/8/layout/venn1"/>
    <dgm:cxn modelId="{45DC5641-ECFF-45F1-9672-72B2CA54306C}" type="presParOf" srcId="{036C4A65-1331-47A7-8F9B-888B386E08DD}" destId="{5DFF1F1A-39C3-4693-9906-04F8346F3551}" srcOrd="2" destOrd="0" presId="urn:microsoft.com/office/officeart/2005/8/layout/venn1"/>
    <dgm:cxn modelId="{8D589012-BB53-4797-B3BE-AC315D38D953}" type="presParOf" srcId="{036C4A65-1331-47A7-8F9B-888B386E08DD}" destId="{B190B670-3E6E-467C-8E18-94E96671D330}" srcOrd="3" destOrd="0" presId="urn:microsoft.com/office/officeart/2005/8/layout/venn1"/>
    <dgm:cxn modelId="{ACF403E4-600E-465F-A0D0-DD5BF3F28EEF}" type="presParOf" srcId="{036C4A65-1331-47A7-8F9B-888B386E08DD}" destId="{E1AE31FE-8B8D-459B-ACA3-C101C24589FE}" srcOrd="4" destOrd="0" presId="urn:microsoft.com/office/officeart/2005/8/layout/venn1"/>
    <dgm:cxn modelId="{2F0AA7EF-ADB2-4B4C-99C3-10DBA56C0E5D}" type="presParOf" srcId="{036C4A65-1331-47A7-8F9B-888B386E08DD}" destId="{365C70CC-4225-441D-BA12-2DA6FA5F155E}"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0BEF5C-E094-46B5-A84E-84887B20ECE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he-IL"/>
        </a:p>
      </dgm:t>
    </dgm:pt>
    <dgm:pt modelId="{EE1EEC93-2610-4E22-913D-6C1AA38BBA73}">
      <dgm:prSet phldrT="[טקסט]" custT="1"/>
      <dgm:spPr/>
      <dgm:t>
        <a:bodyPr/>
        <a:lstStyle/>
        <a:p>
          <a:pPr rtl="0"/>
          <a:r>
            <a:rPr lang="he-IL" sz="5400" b="1" i="0" u="none" strike="noStrike" baseline="0" dirty="0">
              <a:latin typeface="Arial"/>
              <a:cs typeface="Arial"/>
            </a:rPr>
            <a:t>תפקידי הכנסת</a:t>
          </a:r>
          <a:endParaRPr lang="he-IL" sz="5400" dirty="0"/>
        </a:p>
      </dgm:t>
    </dgm:pt>
    <dgm:pt modelId="{5F6165A6-5D69-465A-A8C5-5EBEBA3F7DF5}" type="parTrans" cxnId="{A72098D8-804D-4E28-A5DF-ADD0DB5BE13E}">
      <dgm:prSet/>
      <dgm:spPr/>
      <dgm:t>
        <a:bodyPr/>
        <a:lstStyle/>
        <a:p>
          <a:pPr rtl="1"/>
          <a:endParaRPr lang="he-IL"/>
        </a:p>
      </dgm:t>
    </dgm:pt>
    <dgm:pt modelId="{903DF93B-FF19-46A5-A99D-728B4E0956F0}" type="sibTrans" cxnId="{A72098D8-804D-4E28-A5DF-ADD0DB5BE13E}">
      <dgm:prSet/>
      <dgm:spPr/>
      <dgm:t>
        <a:bodyPr/>
        <a:lstStyle/>
        <a:p>
          <a:pPr rtl="1"/>
          <a:endParaRPr lang="he-IL"/>
        </a:p>
      </dgm:t>
    </dgm:pt>
    <dgm:pt modelId="{51063CF3-7DCA-477C-80D1-0EF02AA9FEEB}">
      <dgm:prSet phldrT="[טקסט]"/>
      <dgm:spPr/>
      <dgm:t>
        <a:bodyPr/>
        <a:lstStyle/>
        <a:p>
          <a:pPr rtl="1"/>
          <a:r>
            <a:rPr lang="he-IL" b="1" i="0" u="none" strike="noStrike" baseline="0" dirty="0">
              <a:latin typeface="Arial"/>
              <a:cs typeface="Arial"/>
            </a:rPr>
            <a:t>בוחרת</a:t>
          </a:r>
        </a:p>
        <a:p>
          <a:pPr rtl="0"/>
          <a:r>
            <a:rPr lang="he-IL" b="0" i="0" u="none" strike="noStrike" baseline="0" dirty="0">
              <a:latin typeface="Arial"/>
              <a:cs typeface="Arial"/>
            </a:rPr>
            <a:t>בעלי תפקידם</a:t>
          </a:r>
          <a:r>
            <a:rPr lang="he-IL" b="1" i="0" u="none" strike="noStrike" baseline="0" dirty="0">
              <a:latin typeface="Arial"/>
              <a:cs typeface="Arial"/>
            </a:rPr>
            <a:t>  </a:t>
          </a:r>
          <a:r>
            <a:rPr lang="he-IL" b="0" i="0" u="none" strike="noStrike" baseline="0" dirty="0">
              <a:latin typeface="Arial"/>
              <a:cs typeface="Arial"/>
            </a:rPr>
            <a:t>:נשיא המדינה, מבקר המדינה</a:t>
          </a:r>
          <a:endParaRPr lang="he-IL" dirty="0"/>
        </a:p>
      </dgm:t>
    </dgm:pt>
    <dgm:pt modelId="{2A457122-ACB7-485F-9313-B6B8A9BAA460}" type="parTrans" cxnId="{E8435F60-67A6-461A-929F-2AB629702029}">
      <dgm:prSet/>
      <dgm:spPr/>
      <dgm:t>
        <a:bodyPr/>
        <a:lstStyle/>
        <a:p>
          <a:pPr rtl="1"/>
          <a:endParaRPr lang="he-IL"/>
        </a:p>
      </dgm:t>
    </dgm:pt>
    <dgm:pt modelId="{0A9B4698-A59E-4EF8-900B-AF3B176793CA}" type="sibTrans" cxnId="{E8435F60-67A6-461A-929F-2AB629702029}">
      <dgm:prSet/>
      <dgm:spPr/>
      <dgm:t>
        <a:bodyPr/>
        <a:lstStyle/>
        <a:p>
          <a:pPr rtl="1"/>
          <a:endParaRPr lang="he-IL"/>
        </a:p>
      </dgm:t>
    </dgm:pt>
    <dgm:pt modelId="{EB7344EE-D487-42F7-9EB6-9666856D86BE}">
      <dgm:prSet phldrT="[טקסט]"/>
      <dgm:spPr/>
      <dgm:t>
        <a:bodyPr/>
        <a:lstStyle/>
        <a:p>
          <a:pPr rtl="0"/>
          <a:r>
            <a:rPr lang="he-IL" b="1" i="0" u="none" strike="noStrike" baseline="0" dirty="0">
              <a:latin typeface="Arial"/>
              <a:cs typeface="Arial"/>
            </a:rPr>
            <a:t>ביקורת ופיקוח על עבודת הממשלה</a:t>
          </a:r>
          <a:endParaRPr lang="he-IL" dirty="0"/>
        </a:p>
      </dgm:t>
    </dgm:pt>
    <dgm:pt modelId="{C268B016-64FF-4C72-8C05-16D9BBF587BE}" type="parTrans" cxnId="{B9082830-4AFE-428E-AF6C-CB82995D72F9}">
      <dgm:prSet/>
      <dgm:spPr/>
      <dgm:t>
        <a:bodyPr/>
        <a:lstStyle/>
        <a:p>
          <a:pPr rtl="1"/>
          <a:endParaRPr lang="he-IL"/>
        </a:p>
      </dgm:t>
    </dgm:pt>
    <dgm:pt modelId="{5C3AE278-2C6E-4825-B175-F6262DB9DCA0}" type="sibTrans" cxnId="{B9082830-4AFE-428E-AF6C-CB82995D72F9}">
      <dgm:prSet/>
      <dgm:spPr/>
      <dgm:t>
        <a:bodyPr/>
        <a:lstStyle/>
        <a:p>
          <a:pPr rtl="1"/>
          <a:endParaRPr lang="he-IL"/>
        </a:p>
      </dgm:t>
    </dgm:pt>
    <dgm:pt modelId="{004EED3E-9D12-4481-A1B3-5AC0E080BEA5}">
      <dgm:prSet/>
      <dgm:spPr/>
      <dgm:t>
        <a:bodyPr/>
        <a:lstStyle/>
        <a:p>
          <a:pPr rtl="0"/>
          <a:r>
            <a:rPr lang="he-IL" b="1" i="0" u="none" strike="noStrike" baseline="0">
              <a:latin typeface="Arial"/>
              <a:cs typeface="Arial"/>
            </a:rPr>
            <a:t>חקיקה- הכנסת כרשות מחוקקת</a:t>
          </a:r>
          <a:endParaRPr lang="he-IL" b="0" i="0" u="none" strike="noStrike" baseline="0" dirty="0">
            <a:latin typeface="Arial"/>
            <a:cs typeface="Arial"/>
          </a:endParaRPr>
        </a:p>
      </dgm:t>
    </dgm:pt>
    <dgm:pt modelId="{DD9ACA55-83BC-4387-90BC-986C3980E591}" type="parTrans" cxnId="{CFE29C53-1D12-4D37-BDF7-AC3BAB3184E7}">
      <dgm:prSet/>
      <dgm:spPr/>
      <dgm:t>
        <a:bodyPr/>
        <a:lstStyle/>
        <a:p>
          <a:pPr rtl="1"/>
          <a:endParaRPr lang="he-IL"/>
        </a:p>
      </dgm:t>
    </dgm:pt>
    <dgm:pt modelId="{0B865437-0D3E-4A18-B99C-8EF65D46A624}" type="sibTrans" cxnId="{CFE29C53-1D12-4D37-BDF7-AC3BAB3184E7}">
      <dgm:prSet/>
      <dgm:spPr/>
      <dgm:t>
        <a:bodyPr/>
        <a:lstStyle/>
        <a:p>
          <a:pPr rtl="1"/>
          <a:endParaRPr lang="he-IL"/>
        </a:p>
      </dgm:t>
    </dgm:pt>
    <dgm:pt modelId="{7054C369-DD99-4283-894C-82475170C4D7}">
      <dgm:prSet/>
      <dgm:spPr/>
      <dgm:t>
        <a:bodyPr/>
        <a:lstStyle/>
        <a:p>
          <a:pPr rtl="1"/>
          <a:r>
            <a:rPr lang="he-IL" b="1" i="0" u="none" strike="noStrike" baseline="0" dirty="0">
              <a:latin typeface="Arial"/>
              <a:cs typeface="Arial"/>
            </a:rPr>
            <a:t>ייצוגיות </a:t>
          </a:r>
          <a:r>
            <a:rPr lang="he-IL" b="0" i="0" u="none" strike="noStrike" baseline="0" dirty="0">
              <a:latin typeface="Arial"/>
              <a:cs typeface="Arial"/>
            </a:rPr>
            <a:t>-  הכנסת  כבית נבחרים</a:t>
          </a:r>
        </a:p>
        <a:p>
          <a:pPr rtl="1"/>
          <a:r>
            <a:rPr lang="he-IL" b="0" i="0" u="none" strike="noStrike" baseline="0" dirty="0">
              <a:latin typeface="Arial"/>
              <a:cs typeface="Arial"/>
            </a:rPr>
            <a:t>כמייצגת את הבוחרים</a:t>
          </a:r>
        </a:p>
      </dgm:t>
    </dgm:pt>
    <dgm:pt modelId="{4043EB18-02BD-4173-84F0-C8083B73D333}" type="sibTrans" cxnId="{64E81CC9-03BB-4558-B5E5-35AB739A780B}">
      <dgm:prSet/>
      <dgm:spPr/>
      <dgm:t>
        <a:bodyPr/>
        <a:lstStyle/>
        <a:p>
          <a:pPr rtl="1"/>
          <a:endParaRPr lang="he-IL"/>
        </a:p>
      </dgm:t>
    </dgm:pt>
    <dgm:pt modelId="{AE0B2190-C7E6-4464-9B22-348A44DD5F2E}" type="parTrans" cxnId="{64E81CC9-03BB-4558-B5E5-35AB739A780B}">
      <dgm:prSet/>
      <dgm:spPr/>
      <dgm:t>
        <a:bodyPr/>
        <a:lstStyle/>
        <a:p>
          <a:pPr rtl="1"/>
          <a:endParaRPr lang="he-IL"/>
        </a:p>
      </dgm:t>
    </dgm:pt>
    <dgm:pt modelId="{599FE076-F8A7-4DB1-857B-3D0F2F8A8FC8}">
      <dgm:prSet/>
      <dgm:spPr/>
      <dgm:t>
        <a:bodyPr/>
        <a:lstStyle/>
        <a:p>
          <a:pPr rtl="1"/>
          <a:r>
            <a:rPr lang="he-IL" b="1" dirty="0"/>
            <a:t>רשות מכוננת</a:t>
          </a:r>
        </a:p>
        <a:p>
          <a:pPr rtl="1"/>
          <a:r>
            <a:rPr lang="he-IL" dirty="0"/>
            <a:t>תפקידה לכתוב את החוקה </a:t>
          </a:r>
          <a:endParaRPr lang="en-US" dirty="0"/>
        </a:p>
      </dgm:t>
    </dgm:pt>
    <dgm:pt modelId="{FFA5F0BF-369C-49DF-8D5E-3F76678EA937}" type="sibTrans" cxnId="{6EBCC954-8B94-4261-96D4-ED84DFD992F2}">
      <dgm:prSet/>
      <dgm:spPr/>
      <dgm:t>
        <a:bodyPr/>
        <a:lstStyle/>
        <a:p>
          <a:pPr rtl="1"/>
          <a:endParaRPr lang="he-IL"/>
        </a:p>
      </dgm:t>
    </dgm:pt>
    <dgm:pt modelId="{7C25847B-EF6E-4A4C-B0AE-F42282C903DE}" type="parTrans" cxnId="{6EBCC954-8B94-4261-96D4-ED84DFD992F2}">
      <dgm:prSet/>
      <dgm:spPr/>
      <dgm:t>
        <a:bodyPr/>
        <a:lstStyle/>
        <a:p>
          <a:pPr rtl="1"/>
          <a:endParaRPr lang="he-IL"/>
        </a:p>
      </dgm:t>
    </dgm:pt>
    <dgm:pt modelId="{AC3EACDC-039C-487E-921A-7BF078C684A6}">
      <dgm:prSet/>
      <dgm:spPr/>
      <dgm:t>
        <a:bodyPr/>
        <a:lstStyle/>
        <a:p>
          <a:pPr rtl="1"/>
          <a:r>
            <a:rPr lang="he-IL" b="1" dirty="0"/>
            <a:t>כינון ממשלה</a:t>
          </a:r>
        </a:p>
        <a:p>
          <a:pPr rtl="1"/>
          <a:r>
            <a:rPr lang="he-IL" dirty="0"/>
            <a:t>מכוננת את הממשלה ומוסמכת להצביע אי אמון בממשלה</a:t>
          </a:r>
        </a:p>
      </dgm:t>
    </dgm:pt>
    <dgm:pt modelId="{C8CE0859-1970-44B2-9B1B-77790273E403}" type="parTrans" cxnId="{C986F2CF-769A-4153-B92A-FDECC2A2DACB}">
      <dgm:prSet/>
      <dgm:spPr/>
      <dgm:t>
        <a:bodyPr/>
        <a:lstStyle/>
        <a:p>
          <a:pPr rtl="1"/>
          <a:endParaRPr lang="he-IL"/>
        </a:p>
      </dgm:t>
    </dgm:pt>
    <dgm:pt modelId="{C95B2E3F-1837-44F5-8FCA-3098FED8CB3F}" type="sibTrans" cxnId="{C986F2CF-769A-4153-B92A-FDECC2A2DACB}">
      <dgm:prSet/>
      <dgm:spPr/>
      <dgm:t>
        <a:bodyPr/>
        <a:lstStyle/>
        <a:p>
          <a:pPr rtl="1"/>
          <a:endParaRPr lang="he-IL"/>
        </a:p>
      </dgm:t>
    </dgm:pt>
    <dgm:pt modelId="{29CBB1B8-DFA2-429D-893C-F4F53484CE81}" type="pres">
      <dgm:prSet presAssocID="{280BEF5C-E094-46B5-A84E-84887B20ECEA}" presName="hierChild1" presStyleCnt="0">
        <dgm:presLayoutVars>
          <dgm:chPref val="1"/>
          <dgm:dir/>
          <dgm:animOne val="branch"/>
          <dgm:animLvl val="lvl"/>
          <dgm:resizeHandles/>
        </dgm:presLayoutVars>
      </dgm:prSet>
      <dgm:spPr/>
    </dgm:pt>
    <dgm:pt modelId="{F1620451-CAF3-43D8-B5B9-374B3E499011}" type="pres">
      <dgm:prSet presAssocID="{EE1EEC93-2610-4E22-913D-6C1AA38BBA73}" presName="hierRoot1" presStyleCnt="0"/>
      <dgm:spPr/>
    </dgm:pt>
    <dgm:pt modelId="{1B13E45F-8BCE-4539-96C3-27F66A505CFD}" type="pres">
      <dgm:prSet presAssocID="{EE1EEC93-2610-4E22-913D-6C1AA38BBA73}" presName="composite" presStyleCnt="0"/>
      <dgm:spPr/>
    </dgm:pt>
    <dgm:pt modelId="{34F6731C-0BF2-406F-A5C6-DBC8A10DF9DD}" type="pres">
      <dgm:prSet presAssocID="{EE1EEC93-2610-4E22-913D-6C1AA38BBA73}" presName="background" presStyleLbl="node0" presStyleIdx="0" presStyleCnt="1"/>
      <dgm:spPr/>
    </dgm:pt>
    <dgm:pt modelId="{0405032F-C3E0-445D-B69B-F22A3CA623DF}" type="pres">
      <dgm:prSet presAssocID="{EE1EEC93-2610-4E22-913D-6C1AA38BBA73}" presName="text" presStyleLbl="fgAcc0" presStyleIdx="0" presStyleCnt="1" custScaleX="514570" custScaleY="207828" custLinFactNeighborX="77803" custLinFactNeighborY="-61099">
        <dgm:presLayoutVars>
          <dgm:chPref val="3"/>
        </dgm:presLayoutVars>
      </dgm:prSet>
      <dgm:spPr/>
    </dgm:pt>
    <dgm:pt modelId="{9A51B918-4CE9-4A0D-8372-67E55F8C01F2}" type="pres">
      <dgm:prSet presAssocID="{EE1EEC93-2610-4E22-913D-6C1AA38BBA73}" presName="hierChild2" presStyleCnt="0"/>
      <dgm:spPr/>
    </dgm:pt>
    <dgm:pt modelId="{EAAF5BAA-6BE1-4A32-ADB2-2522BC39C73D}" type="pres">
      <dgm:prSet presAssocID="{C8CE0859-1970-44B2-9B1B-77790273E403}" presName="Name10" presStyleLbl="parChTrans1D2" presStyleIdx="0" presStyleCnt="6"/>
      <dgm:spPr/>
    </dgm:pt>
    <dgm:pt modelId="{1B1E2405-DEEF-432D-A428-00126EE3FB55}" type="pres">
      <dgm:prSet presAssocID="{AC3EACDC-039C-487E-921A-7BF078C684A6}" presName="hierRoot2" presStyleCnt="0"/>
      <dgm:spPr/>
    </dgm:pt>
    <dgm:pt modelId="{8D3C9A96-E72E-471D-AA3C-C9631131D5F1}" type="pres">
      <dgm:prSet presAssocID="{AC3EACDC-039C-487E-921A-7BF078C684A6}" presName="composite2" presStyleCnt="0"/>
      <dgm:spPr/>
    </dgm:pt>
    <dgm:pt modelId="{069172E9-42E3-4CF9-9BB9-198C3E7170C4}" type="pres">
      <dgm:prSet presAssocID="{AC3EACDC-039C-487E-921A-7BF078C684A6}" presName="background2" presStyleLbl="node2" presStyleIdx="0" presStyleCnt="6"/>
      <dgm:spPr/>
    </dgm:pt>
    <dgm:pt modelId="{2B50D9C7-9A61-43EC-A6AA-727726AF1583}" type="pres">
      <dgm:prSet presAssocID="{AC3EACDC-039C-487E-921A-7BF078C684A6}" presName="text2" presStyleLbl="fgAcc2" presStyleIdx="0" presStyleCnt="6">
        <dgm:presLayoutVars>
          <dgm:chPref val="3"/>
        </dgm:presLayoutVars>
      </dgm:prSet>
      <dgm:spPr/>
    </dgm:pt>
    <dgm:pt modelId="{C41FA771-657A-4BBD-8485-27A18264218F}" type="pres">
      <dgm:prSet presAssocID="{AC3EACDC-039C-487E-921A-7BF078C684A6}" presName="hierChild3" presStyleCnt="0"/>
      <dgm:spPr/>
    </dgm:pt>
    <dgm:pt modelId="{6AF16084-406C-4ACB-9222-00EAFBB606C0}" type="pres">
      <dgm:prSet presAssocID="{2A457122-ACB7-485F-9313-B6B8A9BAA460}" presName="Name10" presStyleLbl="parChTrans1D2" presStyleIdx="1" presStyleCnt="6"/>
      <dgm:spPr/>
    </dgm:pt>
    <dgm:pt modelId="{5CB09606-2F3E-4CDA-987A-86A0A2EB1B35}" type="pres">
      <dgm:prSet presAssocID="{51063CF3-7DCA-477C-80D1-0EF02AA9FEEB}" presName="hierRoot2" presStyleCnt="0"/>
      <dgm:spPr/>
    </dgm:pt>
    <dgm:pt modelId="{D3BB9984-0E79-4CCC-8D3B-2A373E7B8EA5}" type="pres">
      <dgm:prSet presAssocID="{51063CF3-7DCA-477C-80D1-0EF02AA9FEEB}" presName="composite2" presStyleCnt="0"/>
      <dgm:spPr/>
    </dgm:pt>
    <dgm:pt modelId="{AF9D84A8-874F-4868-85E2-FF123C6EB985}" type="pres">
      <dgm:prSet presAssocID="{51063CF3-7DCA-477C-80D1-0EF02AA9FEEB}" presName="background2" presStyleLbl="node2" presStyleIdx="1" presStyleCnt="6"/>
      <dgm:spPr/>
    </dgm:pt>
    <dgm:pt modelId="{4BE4F3E5-52D3-49E5-BE05-A5ED2AA1B20F}" type="pres">
      <dgm:prSet presAssocID="{51063CF3-7DCA-477C-80D1-0EF02AA9FEEB}" presName="text2" presStyleLbl="fgAcc2" presStyleIdx="1" presStyleCnt="6" custScaleX="109412">
        <dgm:presLayoutVars>
          <dgm:chPref val="3"/>
        </dgm:presLayoutVars>
      </dgm:prSet>
      <dgm:spPr/>
    </dgm:pt>
    <dgm:pt modelId="{8D04227D-D4D8-4819-A2F6-97911D6859C7}" type="pres">
      <dgm:prSet presAssocID="{51063CF3-7DCA-477C-80D1-0EF02AA9FEEB}" presName="hierChild3" presStyleCnt="0"/>
      <dgm:spPr/>
    </dgm:pt>
    <dgm:pt modelId="{7C1BC1ED-1478-41A1-94D3-36414491734C}" type="pres">
      <dgm:prSet presAssocID="{AE0B2190-C7E6-4464-9B22-348A44DD5F2E}" presName="Name10" presStyleLbl="parChTrans1D2" presStyleIdx="2" presStyleCnt="6"/>
      <dgm:spPr/>
    </dgm:pt>
    <dgm:pt modelId="{945CE23E-3849-4B5D-8FAF-5BB41E4DD1AA}" type="pres">
      <dgm:prSet presAssocID="{7054C369-DD99-4283-894C-82475170C4D7}" presName="hierRoot2" presStyleCnt="0"/>
      <dgm:spPr/>
    </dgm:pt>
    <dgm:pt modelId="{97921952-EB13-4548-9E91-BAAF3CC9345D}" type="pres">
      <dgm:prSet presAssocID="{7054C369-DD99-4283-894C-82475170C4D7}" presName="composite2" presStyleCnt="0"/>
      <dgm:spPr/>
    </dgm:pt>
    <dgm:pt modelId="{1E700884-F99E-4D26-A0BC-DDB29F078107}" type="pres">
      <dgm:prSet presAssocID="{7054C369-DD99-4283-894C-82475170C4D7}" presName="background2" presStyleLbl="node2" presStyleIdx="2" presStyleCnt="6"/>
      <dgm:spPr/>
    </dgm:pt>
    <dgm:pt modelId="{30CC0045-224B-4C43-8C52-CBAF84E0F8BB}" type="pres">
      <dgm:prSet presAssocID="{7054C369-DD99-4283-894C-82475170C4D7}" presName="text2" presStyleLbl="fgAcc2" presStyleIdx="2" presStyleCnt="6">
        <dgm:presLayoutVars>
          <dgm:chPref val="3"/>
        </dgm:presLayoutVars>
      </dgm:prSet>
      <dgm:spPr/>
    </dgm:pt>
    <dgm:pt modelId="{1E844A86-CEBD-4749-B19B-054412958BB7}" type="pres">
      <dgm:prSet presAssocID="{7054C369-DD99-4283-894C-82475170C4D7}" presName="hierChild3" presStyleCnt="0"/>
      <dgm:spPr/>
    </dgm:pt>
    <dgm:pt modelId="{0B2361BA-3398-479E-9C20-A5EE2E0FA15F}" type="pres">
      <dgm:prSet presAssocID="{DD9ACA55-83BC-4387-90BC-986C3980E591}" presName="Name10" presStyleLbl="parChTrans1D2" presStyleIdx="3" presStyleCnt="6"/>
      <dgm:spPr/>
    </dgm:pt>
    <dgm:pt modelId="{A6801F32-EF08-4BA6-A87D-0E50E6929ECF}" type="pres">
      <dgm:prSet presAssocID="{004EED3E-9D12-4481-A1B3-5AC0E080BEA5}" presName="hierRoot2" presStyleCnt="0"/>
      <dgm:spPr/>
    </dgm:pt>
    <dgm:pt modelId="{D589E97E-2CEC-4D11-ABB5-1D2060670EF8}" type="pres">
      <dgm:prSet presAssocID="{004EED3E-9D12-4481-A1B3-5AC0E080BEA5}" presName="composite2" presStyleCnt="0"/>
      <dgm:spPr/>
    </dgm:pt>
    <dgm:pt modelId="{B10841D8-FAF3-440B-B51C-12DE553A3EB8}" type="pres">
      <dgm:prSet presAssocID="{004EED3E-9D12-4481-A1B3-5AC0E080BEA5}" presName="background2" presStyleLbl="node2" presStyleIdx="3" presStyleCnt="6"/>
      <dgm:spPr/>
    </dgm:pt>
    <dgm:pt modelId="{F778A511-9BDF-48CF-BFD0-447CF5B09A46}" type="pres">
      <dgm:prSet presAssocID="{004EED3E-9D12-4481-A1B3-5AC0E080BEA5}" presName="text2" presStyleLbl="fgAcc2" presStyleIdx="3" presStyleCnt="6">
        <dgm:presLayoutVars>
          <dgm:chPref val="3"/>
        </dgm:presLayoutVars>
      </dgm:prSet>
      <dgm:spPr/>
    </dgm:pt>
    <dgm:pt modelId="{9B98669F-ACC4-4C01-8EE6-6ACA0BD5C338}" type="pres">
      <dgm:prSet presAssocID="{004EED3E-9D12-4481-A1B3-5AC0E080BEA5}" presName="hierChild3" presStyleCnt="0"/>
      <dgm:spPr/>
    </dgm:pt>
    <dgm:pt modelId="{A86107FE-78A4-4AC7-89B1-7B6CA196F043}" type="pres">
      <dgm:prSet presAssocID="{C268B016-64FF-4C72-8C05-16D9BBF587BE}" presName="Name10" presStyleLbl="parChTrans1D2" presStyleIdx="4" presStyleCnt="6"/>
      <dgm:spPr/>
    </dgm:pt>
    <dgm:pt modelId="{1E9F3448-DBD4-4600-AB29-0B26616DCEB4}" type="pres">
      <dgm:prSet presAssocID="{EB7344EE-D487-42F7-9EB6-9666856D86BE}" presName="hierRoot2" presStyleCnt="0"/>
      <dgm:spPr/>
    </dgm:pt>
    <dgm:pt modelId="{2C66CE04-7365-485A-9CED-0CBC20F016ED}" type="pres">
      <dgm:prSet presAssocID="{EB7344EE-D487-42F7-9EB6-9666856D86BE}" presName="composite2" presStyleCnt="0"/>
      <dgm:spPr/>
    </dgm:pt>
    <dgm:pt modelId="{B5F5C0B6-449C-4235-824B-4254933D08F3}" type="pres">
      <dgm:prSet presAssocID="{EB7344EE-D487-42F7-9EB6-9666856D86BE}" presName="background2" presStyleLbl="node2" presStyleIdx="4" presStyleCnt="6"/>
      <dgm:spPr/>
    </dgm:pt>
    <dgm:pt modelId="{D3F348E6-EE11-41F2-AE77-5023E5E42468}" type="pres">
      <dgm:prSet presAssocID="{EB7344EE-D487-42F7-9EB6-9666856D86BE}" presName="text2" presStyleLbl="fgAcc2" presStyleIdx="4" presStyleCnt="6">
        <dgm:presLayoutVars>
          <dgm:chPref val="3"/>
        </dgm:presLayoutVars>
      </dgm:prSet>
      <dgm:spPr/>
    </dgm:pt>
    <dgm:pt modelId="{953DB2C4-3924-4B9C-9774-E0DC8D9A59FB}" type="pres">
      <dgm:prSet presAssocID="{EB7344EE-D487-42F7-9EB6-9666856D86BE}" presName="hierChild3" presStyleCnt="0"/>
      <dgm:spPr/>
    </dgm:pt>
    <dgm:pt modelId="{868A5CD3-2AAC-41C0-B4DC-51D84B82B211}" type="pres">
      <dgm:prSet presAssocID="{7C25847B-EF6E-4A4C-B0AE-F42282C903DE}" presName="Name10" presStyleLbl="parChTrans1D2" presStyleIdx="5" presStyleCnt="6"/>
      <dgm:spPr/>
    </dgm:pt>
    <dgm:pt modelId="{FBAD5AFB-F0D9-4371-84FB-399357304321}" type="pres">
      <dgm:prSet presAssocID="{599FE076-F8A7-4DB1-857B-3D0F2F8A8FC8}" presName="hierRoot2" presStyleCnt="0"/>
      <dgm:spPr/>
    </dgm:pt>
    <dgm:pt modelId="{216BBDE0-CC2C-4160-A8D7-91A0796AFEC1}" type="pres">
      <dgm:prSet presAssocID="{599FE076-F8A7-4DB1-857B-3D0F2F8A8FC8}" presName="composite2" presStyleCnt="0"/>
      <dgm:spPr/>
    </dgm:pt>
    <dgm:pt modelId="{97F01508-02F9-44D3-9566-824419E03080}" type="pres">
      <dgm:prSet presAssocID="{599FE076-F8A7-4DB1-857B-3D0F2F8A8FC8}" presName="background2" presStyleLbl="node2" presStyleIdx="5" presStyleCnt="6"/>
      <dgm:spPr/>
    </dgm:pt>
    <dgm:pt modelId="{BDBFFAB2-BFF6-41C3-BED5-3CF692C3A8D8}" type="pres">
      <dgm:prSet presAssocID="{599FE076-F8A7-4DB1-857B-3D0F2F8A8FC8}" presName="text2" presStyleLbl="fgAcc2" presStyleIdx="5" presStyleCnt="6">
        <dgm:presLayoutVars>
          <dgm:chPref val="3"/>
        </dgm:presLayoutVars>
      </dgm:prSet>
      <dgm:spPr/>
    </dgm:pt>
    <dgm:pt modelId="{CB98AE42-2ED6-4400-9020-CF2678B31897}" type="pres">
      <dgm:prSet presAssocID="{599FE076-F8A7-4DB1-857B-3D0F2F8A8FC8}" presName="hierChild3" presStyleCnt="0"/>
      <dgm:spPr/>
    </dgm:pt>
  </dgm:ptLst>
  <dgm:cxnLst>
    <dgm:cxn modelId="{B9082830-4AFE-428E-AF6C-CB82995D72F9}" srcId="{EE1EEC93-2610-4E22-913D-6C1AA38BBA73}" destId="{EB7344EE-D487-42F7-9EB6-9666856D86BE}" srcOrd="4" destOrd="0" parTransId="{C268B016-64FF-4C72-8C05-16D9BBF587BE}" sibTransId="{5C3AE278-2C6E-4825-B175-F6262DB9DCA0}"/>
    <dgm:cxn modelId="{02EA3E37-7864-4A3B-9467-E66032E4CFCC}" type="presOf" srcId="{51063CF3-7DCA-477C-80D1-0EF02AA9FEEB}" destId="{4BE4F3E5-52D3-49E5-BE05-A5ED2AA1B20F}" srcOrd="0" destOrd="0" presId="urn:microsoft.com/office/officeart/2005/8/layout/hierarchy1"/>
    <dgm:cxn modelId="{E8435F60-67A6-461A-929F-2AB629702029}" srcId="{EE1EEC93-2610-4E22-913D-6C1AA38BBA73}" destId="{51063CF3-7DCA-477C-80D1-0EF02AA9FEEB}" srcOrd="1" destOrd="0" parTransId="{2A457122-ACB7-485F-9313-B6B8A9BAA460}" sibTransId="{0A9B4698-A59E-4EF8-900B-AF3B176793CA}"/>
    <dgm:cxn modelId="{A1A91966-64E9-41D5-9298-73350BEC35CC}" type="presOf" srcId="{004EED3E-9D12-4481-A1B3-5AC0E080BEA5}" destId="{F778A511-9BDF-48CF-BFD0-447CF5B09A46}" srcOrd="0" destOrd="0" presId="urn:microsoft.com/office/officeart/2005/8/layout/hierarchy1"/>
    <dgm:cxn modelId="{E529B069-E82C-4C2C-A637-68CCD8DC1ACA}" type="presOf" srcId="{7C25847B-EF6E-4A4C-B0AE-F42282C903DE}" destId="{868A5CD3-2AAC-41C0-B4DC-51D84B82B211}" srcOrd="0" destOrd="0" presId="urn:microsoft.com/office/officeart/2005/8/layout/hierarchy1"/>
    <dgm:cxn modelId="{CFE29C53-1D12-4D37-BDF7-AC3BAB3184E7}" srcId="{EE1EEC93-2610-4E22-913D-6C1AA38BBA73}" destId="{004EED3E-9D12-4481-A1B3-5AC0E080BEA5}" srcOrd="3" destOrd="0" parTransId="{DD9ACA55-83BC-4387-90BC-986C3980E591}" sibTransId="{0B865437-0D3E-4A18-B99C-8EF65D46A624}"/>
    <dgm:cxn modelId="{6EBCC954-8B94-4261-96D4-ED84DFD992F2}" srcId="{EE1EEC93-2610-4E22-913D-6C1AA38BBA73}" destId="{599FE076-F8A7-4DB1-857B-3D0F2F8A8FC8}" srcOrd="5" destOrd="0" parTransId="{7C25847B-EF6E-4A4C-B0AE-F42282C903DE}" sibTransId="{FFA5F0BF-369C-49DF-8D5E-3F76678EA937}"/>
    <dgm:cxn modelId="{42AD767A-68A7-4C0E-BF79-5F5292ECB000}" type="presOf" srcId="{280BEF5C-E094-46B5-A84E-84887B20ECEA}" destId="{29CBB1B8-DFA2-429D-893C-F4F53484CE81}" srcOrd="0" destOrd="0" presId="urn:microsoft.com/office/officeart/2005/8/layout/hierarchy1"/>
    <dgm:cxn modelId="{5530E397-D7A6-4C4D-A741-9334CBA4BB48}" type="presOf" srcId="{DD9ACA55-83BC-4387-90BC-986C3980E591}" destId="{0B2361BA-3398-479E-9C20-A5EE2E0FA15F}" srcOrd="0" destOrd="0" presId="urn:microsoft.com/office/officeart/2005/8/layout/hierarchy1"/>
    <dgm:cxn modelId="{21BFCFA8-A86A-45C2-919B-3E6BE867353C}" type="presOf" srcId="{C8CE0859-1970-44B2-9B1B-77790273E403}" destId="{EAAF5BAA-6BE1-4A32-ADB2-2522BC39C73D}" srcOrd="0" destOrd="0" presId="urn:microsoft.com/office/officeart/2005/8/layout/hierarchy1"/>
    <dgm:cxn modelId="{057039A9-8A32-4DD9-9424-9060544F44A2}" type="presOf" srcId="{EE1EEC93-2610-4E22-913D-6C1AA38BBA73}" destId="{0405032F-C3E0-445D-B69B-F22A3CA623DF}" srcOrd="0" destOrd="0" presId="urn:microsoft.com/office/officeart/2005/8/layout/hierarchy1"/>
    <dgm:cxn modelId="{58EC62B8-C72E-4247-A894-58847FBFA146}" type="presOf" srcId="{2A457122-ACB7-485F-9313-B6B8A9BAA460}" destId="{6AF16084-406C-4ACB-9222-00EAFBB606C0}" srcOrd="0" destOrd="0" presId="urn:microsoft.com/office/officeart/2005/8/layout/hierarchy1"/>
    <dgm:cxn modelId="{5B591BBA-94D5-4E10-86F7-B689BC9C9F79}" type="presOf" srcId="{AE0B2190-C7E6-4464-9B22-348A44DD5F2E}" destId="{7C1BC1ED-1478-41A1-94D3-36414491734C}" srcOrd="0" destOrd="0" presId="urn:microsoft.com/office/officeart/2005/8/layout/hierarchy1"/>
    <dgm:cxn modelId="{88978FC1-71B4-41AF-8A76-4ABC0E979BAB}" type="presOf" srcId="{7054C369-DD99-4283-894C-82475170C4D7}" destId="{30CC0045-224B-4C43-8C52-CBAF84E0F8BB}" srcOrd="0" destOrd="0" presId="urn:microsoft.com/office/officeart/2005/8/layout/hierarchy1"/>
    <dgm:cxn modelId="{BC3C89C2-686A-41A2-9B5E-82968DD6CD4F}" type="presOf" srcId="{C268B016-64FF-4C72-8C05-16D9BBF587BE}" destId="{A86107FE-78A4-4AC7-89B1-7B6CA196F043}" srcOrd="0" destOrd="0" presId="urn:microsoft.com/office/officeart/2005/8/layout/hierarchy1"/>
    <dgm:cxn modelId="{64E81CC9-03BB-4558-B5E5-35AB739A780B}" srcId="{EE1EEC93-2610-4E22-913D-6C1AA38BBA73}" destId="{7054C369-DD99-4283-894C-82475170C4D7}" srcOrd="2" destOrd="0" parTransId="{AE0B2190-C7E6-4464-9B22-348A44DD5F2E}" sibTransId="{4043EB18-02BD-4173-84F0-C8083B73D333}"/>
    <dgm:cxn modelId="{0C1DB0CE-23AE-4E04-B8E5-4D9EC2DEE40A}" type="presOf" srcId="{EB7344EE-D487-42F7-9EB6-9666856D86BE}" destId="{D3F348E6-EE11-41F2-AE77-5023E5E42468}" srcOrd="0" destOrd="0" presId="urn:microsoft.com/office/officeart/2005/8/layout/hierarchy1"/>
    <dgm:cxn modelId="{C986F2CF-769A-4153-B92A-FDECC2A2DACB}" srcId="{EE1EEC93-2610-4E22-913D-6C1AA38BBA73}" destId="{AC3EACDC-039C-487E-921A-7BF078C684A6}" srcOrd="0" destOrd="0" parTransId="{C8CE0859-1970-44B2-9B1B-77790273E403}" sibTransId="{C95B2E3F-1837-44F5-8FCA-3098FED8CB3F}"/>
    <dgm:cxn modelId="{A72098D8-804D-4E28-A5DF-ADD0DB5BE13E}" srcId="{280BEF5C-E094-46B5-A84E-84887B20ECEA}" destId="{EE1EEC93-2610-4E22-913D-6C1AA38BBA73}" srcOrd="0" destOrd="0" parTransId="{5F6165A6-5D69-465A-A8C5-5EBEBA3F7DF5}" sibTransId="{903DF93B-FF19-46A5-A99D-728B4E0956F0}"/>
    <dgm:cxn modelId="{980973DC-A131-4636-9900-89F5159C349B}" type="presOf" srcId="{599FE076-F8A7-4DB1-857B-3D0F2F8A8FC8}" destId="{BDBFFAB2-BFF6-41C3-BED5-3CF692C3A8D8}" srcOrd="0" destOrd="0" presId="urn:microsoft.com/office/officeart/2005/8/layout/hierarchy1"/>
    <dgm:cxn modelId="{2D4107E2-B355-481A-A628-563E3AF72AD7}" type="presOf" srcId="{AC3EACDC-039C-487E-921A-7BF078C684A6}" destId="{2B50D9C7-9A61-43EC-A6AA-727726AF1583}" srcOrd="0" destOrd="0" presId="urn:microsoft.com/office/officeart/2005/8/layout/hierarchy1"/>
    <dgm:cxn modelId="{FC3FCF7D-1320-4D7B-8586-6FF955DF76EE}" type="presParOf" srcId="{29CBB1B8-DFA2-429D-893C-F4F53484CE81}" destId="{F1620451-CAF3-43D8-B5B9-374B3E499011}" srcOrd="0" destOrd="0" presId="urn:microsoft.com/office/officeart/2005/8/layout/hierarchy1"/>
    <dgm:cxn modelId="{409D1512-BE1D-4446-8F78-FA2A1E7038FD}" type="presParOf" srcId="{F1620451-CAF3-43D8-B5B9-374B3E499011}" destId="{1B13E45F-8BCE-4539-96C3-27F66A505CFD}" srcOrd="0" destOrd="0" presId="urn:microsoft.com/office/officeart/2005/8/layout/hierarchy1"/>
    <dgm:cxn modelId="{C7206F44-4593-4EBD-8B5D-B8054B7DF5B4}" type="presParOf" srcId="{1B13E45F-8BCE-4539-96C3-27F66A505CFD}" destId="{34F6731C-0BF2-406F-A5C6-DBC8A10DF9DD}" srcOrd="0" destOrd="0" presId="urn:microsoft.com/office/officeart/2005/8/layout/hierarchy1"/>
    <dgm:cxn modelId="{8B678FEE-8AD7-4CA2-8DA9-56E1B6190667}" type="presParOf" srcId="{1B13E45F-8BCE-4539-96C3-27F66A505CFD}" destId="{0405032F-C3E0-445D-B69B-F22A3CA623DF}" srcOrd="1" destOrd="0" presId="urn:microsoft.com/office/officeart/2005/8/layout/hierarchy1"/>
    <dgm:cxn modelId="{76072B85-F14A-4468-967E-731894332A0E}" type="presParOf" srcId="{F1620451-CAF3-43D8-B5B9-374B3E499011}" destId="{9A51B918-4CE9-4A0D-8372-67E55F8C01F2}" srcOrd="1" destOrd="0" presId="urn:microsoft.com/office/officeart/2005/8/layout/hierarchy1"/>
    <dgm:cxn modelId="{156F5E6B-77ED-48E6-9ED8-6D9860D67DB3}" type="presParOf" srcId="{9A51B918-4CE9-4A0D-8372-67E55F8C01F2}" destId="{EAAF5BAA-6BE1-4A32-ADB2-2522BC39C73D}" srcOrd="0" destOrd="0" presId="urn:microsoft.com/office/officeart/2005/8/layout/hierarchy1"/>
    <dgm:cxn modelId="{467B29E7-9A9C-4918-9DE9-9078D66CE451}" type="presParOf" srcId="{9A51B918-4CE9-4A0D-8372-67E55F8C01F2}" destId="{1B1E2405-DEEF-432D-A428-00126EE3FB55}" srcOrd="1" destOrd="0" presId="urn:microsoft.com/office/officeart/2005/8/layout/hierarchy1"/>
    <dgm:cxn modelId="{F799092E-CE7A-4E96-9D26-69EF35B49927}" type="presParOf" srcId="{1B1E2405-DEEF-432D-A428-00126EE3FB55}" destId="{8D3C9A96-E72E-471D-AA3C-C9631131D5F1}" srcOrd="0" destOrd="0" presId="urn:microsoft.com/office/officeart/2005/8/layout/hierarchy1"/>
    <dgm:cxn modelId="{D8142E2B-DEDA-4C72-A7EE-4C3E1FF51230}" type="presParOf" srcId="{8D3C9A96-E72E-471D-AA3C-C9631131D5F1}" destId="{069172E9-42E3-4CF9-9BB9-198C3E7170C4}" srcOrd="0" destOrd="0" presId="urn:microsoft.com/office/officeart/2005/8/layout/hierarchy1"/>
    <dgm:cxn modelId="{86174D10-3561-4A03-A73C-BA20E40BB6AB}" type="presParOf" srcId="{8D3C9A96-E72E-471D-AA3C-C9631131D5F1}" destId="{2B50D9C7-9A61-43EC-A6AA-727726AF1583}" srcOrd="1" destOrd="0" presId="urn:microsoft.com/office/officeart/2005/8/layout/hierarchy1"/>
    <dgm:cxn modelId="{12274761-C42F-4F82-AB6C-76238B221CD2}" type="presParOf" srcId="{1B1E2405-DEEF-432D-A428-00126EE3FB55}" destId="{C41FA771-657A-4BBD-8485-27A18264218F}" srcOrd="1" destOrd="0" presId="urn:microsoft.com/office/officeart/2005/8/layout/hierarchy1"/>
    <dgm:cxn modelId="{430F06F6-B748-4152-9EEC-ABE67A158291}" type="presParOf" srcId="{9A51B918-4CE9-4A0D-8372-67E55F8C01F2}" destId="{6AF16084-406C-4ACB-9222-00EAFBB606C0}" srcOrd="2" destOrd="0" presId="urn:microsoft.com/office/officeart/2005/8/layout/hierarchy1"/>
    <dgm:cxn modelId="{4DCA666D-2EB6-4D5E-A20B-52D7D8116F34}" type="presParOf" srcId="{9A51B918-4CE9-4A0D-8372-67E55F8C01F2}" destId="{5CB09606-2F3E-4CDA-987A-86A0A2EB1B35}" srcOrd="3" destOrd="0" presId="urn:microsoft.com/office/officeart/2005/8/layout/hierarchy1"/>
    <dgm:cxn modelId="{0C6BDAB3-02DD-4505-BAB5-3F1AF3519C0E}" type="presParOf" srcId="{5CB09606-2F3E-4CDA-987A-86A0A2EB1B35}" destId="{D3BB9984-0E79-4CCC-8D3B-2A373E7B8EA5}" srcOrd="0" destOrd="0" presId="urn:microsoft.com/office/officeart/2005/8/layout/hierarchy1"/>
    <dgm:cxn modelId="{6D17F414-E01B-4082-B895-70989052EC85}" type="presParOf" srcId="{D3BB9984-0E79-4CCC-8D3B-2A373E7B8EA5}" destId="{AF9D84A8-874F-4868-85E2-FF123C6EB985}" srcOrd="0" destOrd="0" presId="urn:microsoft.com/office/officeart/2005/8/layout/hierarchy1"/>
    <dgm:cxn modelId="{3873EE3F-1068-4720-8085-8E44905A4F6F}" type="presParOf" srcId="{D3BB9984-0E79-4CCC-8D3B-2A373E7B8EA5}" destId="{4BE4F3E5-52D3-49E5-BE05-A5ED2AA1B20F}" srcOrd="1" destOrd="0" presId="urn:microsoft.com/office/officeart/2005/8/layout/hierarchy1"/>
    <dgm:cxn modelId="{E5462901-4BAB-419C-9975-DB6065779635}" type="presParOf" srcId="{5CB09606-2F3E-4CDA-987A-86A0A2EB1B35}" destId="{8D04227D-D4D8-4819-A2F6-97911D6859C7}" srcOrd="1" destOrd="0" presId="urn:microsoft.com/office/officeart/2005/8/layout/hierarchy1"/>
    <dgm:cxn modelId="{155DFBCF-39FB-4C51-9300-6A1B4FCA8A9D}" type="presParOf" srcId="{9A51B918-4CE9-4A0D-8372-67E55F8C01F2}" destId="{7C1BC1ED-1478-41A1-94D3-36414491734C}" srcOrd="4" destOrd="0" presId="urn:microsoft.com/office/officeart/2005/8/layout/hierarchy1"/>
    <dgm:cxn modelId="{7BDF5DED-F268-450C-B42A-54E4D9B38E1F}" type="presParOf" srcId="{9A51B918-4CE9-4A0D-8372-67E55F8C01F2}" destId="{945CE23E-3849-4B5D-8FAF-5BB41E4DD1AA}" srcOrd="5" destOrd="0" presId="urn:microsoft.com/office/officeart/2005/8/layout/hierarchy1"/>
    <dgm:cxn modelId="{8F893F23-2484-4582-954D-9BE517EB8661}" type="presParOf" srcId="{945CE23E-3849-4B5D-8FAF-5BB41E4DD1AA}" destId="{97921952-EB13-4548-9E91-BAAF3CC9345D}" srcOrd="0" destOrd="0" presId="urn:microsoft.com/office/officeart/2005/8/layout/hierarchy1"/>
    <dgm:cxn modelId="{A4AE5882-51C8-4FDB-88DE-0F2A206D52D2}" type="presParOf" srcId="{97921952-EB13-4548-9E91-BAAF3CC9345D}" destId="{1E700884-F99E-4D26-A0BC-DDB29F078107}" srcOrd="0" destOrd="0" presId="urn:microsoft.com/office/officeart/2005/8/layout/hierarchy1"/>
    <dgm:cxn modelId="{CF2293AD-BCD1-4341-802F-37F05DC1A0C9}" type="presParOf" srcId="{97921952-EB13-4548-9E91-BAAF3CC9345D}" destId="{30CC0045-224B-4C43-8C52-CBAF84E0F8BB}" srcOrd="1" destOrd="0" presId="urn:microsoft.com/office/officeart/2005/8/layout/hierarchy1"/>
    <dgm:cxn modelId="{36B9E0A1-19F0-4124-A374-1DF557D0B5AC}" type="presParOf" srcId="{945CE23E-3849-4B5D-8FAF-5BB41E4DD1AA}" destId="{1E844A86-CEBD-4749-B19B-054412958BB7}" srcOrd="1" destOrd="0" presId="urn:microsoft.com/office/officeart/2005/8/layout/hierarchy1"/>
    <dgm:cxn modelId="{E074AF19-9876-4FD9-9E6C-C22B1D820C9F}" type="presParOf" srcId="{9A51B918-4CE9-4A0D-8372-67E55F8C01F2}" destId="{0B2361BA-3398-479E-9C20-A5EE2E0FA15F}" srcOrd="6" destOrd="0" presId="urn:microsoft.com/office/officeart/2005/8/layout/hierarchy1"/>
    <dgm:cxn modelId="{84469C4B-818A-40B6-8C40-874FA4930BC8}" type="presParOf" srcId="{9A51B918-4CE9-4A0D-8372-67E55F8C01F2}" destId="{A6801F32-EF08-4BA6-A87D-0E50E6929ECF}" srcOrd="7" destOrd="0" presId="urn:microsoft.com/office/officeart/2005/8/layout/hierarchy1"/>
    <dgm:cxn modelId="{153F27E6-EC11-4B2D-923D-D79E052373FA}" type="presParOf" srcId="{A6801F32-EF08-4BA6-A87D-0E50E6929ECF}" destId="{D589E97E-2CEC-4D11-ABB5-1D2060670EF8}" srcOrd="0" destOrd="0" presId="urn:microsoft.com/office/officeart/2005/8/layout/hierarchy1"/>
    <dgm:cxn modelId="{7FCC346A-7CFD-48D0-B06B-E5BB57DF98D3}" type="presParOf" srcId="{D589E97E-2CEC-4D11-ABB5-1D2060670EF8}" destId="{B10841D8-FAF3-440B-B51C-12DE553A3EB8}" srcOrd="0" destOrd="0" presId="urn:microsoft.com/office/officeart/2005/8/layout/hierarchy1"/>
    <dgm:cxn modelId="{2D5D00C0-4B73-4AC5-B92E-76AC619FCF9D}" type="presParOf" srcId="{D589E97E-2CEC-4D11-ABB5-1D2060670EF8}" destId="{F778A511-9BDF-48CF-BFD0-447CF5B09A46}" srcOrd="1" destOrd="0" presId="urn:microsoft.com/office/officeart/2005/8/layout/hierarchy1"/>
    <dgm:cxn modelId="{9711B1C7-5D19-4E7B-A4ED-44BAD2F25E9F}" type="presParOf" srcId="{A6801F32-EF08-4BA6-A87D-0E50E6929ECF}" destId="{9B98669F-ACC4-4C01-8EE6-6ACA0BD5C338}" srcOrd="1" destOrd="0" presId="urn:microsoft.com/office/officeart/2005/8/layout/hierarchy1"/>
    <dgm:cxn modelId="{2811AB90-64ED-4445-B9C3-5AD420A3CB20}" type="presParOf" srcId="{9A51B918-4CE9-4A0D-8372-67E55F8C01F2}" destId="{A86107FE-78A4-4AC7-89B1-7B6CA196F043}" srcOrd="8" destOrd="0" presId="urn:microsoft.com/office/officeart/2005/8/layout/hierarchy1"/>
    <dgm:cxn modelId="{26049955-84FA-42C3-88DF-D29A3DBD0D9E}" type="presParOf" srcId="{9A51B918-4CE9-4A0D-8372-67E55F8C01F2}" destId="{1E9F3448-DBD4-4600-AB29-0B26616DCEB4}" srcOrd="9" destOrd="0" presId="urn:microsoft.com/office/officeart/2005/8/layout/hierarchy1"/>
    <dgm:cxn modelId="{DF513A49-3216-4E2F-BFDD-5D8E0C0DA7FD}" type="presParOf" srcId="{1E9F3448-DBD4-4600-AB29-0B26616DCEB4}" destId="{2C66CE04-7365-485A-9CED-0CBC20F016ED}" srcOrd="0" destOrd="0" presId="urn:microsoft.com/office/officeart/2005/8/layout/hierarchy1"/>
    <dgm:cxn modelId="{98ACBD8F-8891-4400-BF16-24D5D8E35773}" type="presParOf" srcId="{2C66CE04-7365-485A-9CED-0CBC20F016ED}" destId="{B5F5C0B6-449C-4235-824B-4254933D08F3}" srcOrd="0" destOrd="0" presId="urn:microsoft.com/office/officeart/2005/8/layout/hierarchy1"/>
    <dgm:cxn modelId="{EE787750-A058-4402-AB44-90727F3361F1}" type="presParOf" srcId="{2C66CE04-7365-485A-9CED-0CBC20F016ED}" destId="{D3F348E6-EE11-41F2-AE77-5023E5E42468}" srcOrd="1" destOrd="0" presId="urn:microsoft.com/office/officeart/2005/8/layout/hierarchy1"/>
    <dgm:cxn modelId="{CD6574CE-63F6-4685-BD8E-7C04C49FFA0C}" type="presParOf" srcId="{1E9F3448-DBD4-4600-AB29-0B26616DCEB4}" destId="{953DB2C4-3924-4B9C-9774-E0DC8D9A59FB}" srcOrd="1" destOrd="0" presId="urn:microsoft.com/office/officeart/2005/8/layout/hierarchy1"/>
    <dgm:cxn modelId="{E25FAA47-F2F3-42A0-945C-4602B72A10A2}" type="presParOf" srcId="{9A51B918-4CE9-4A0D-8372-67E55F8C01F2}" destId="{868A5CD3-2AAC-41C0-B4DC-51D84B82B211}" srcOrd="10" destOrd="0" presId="urn:microsoft.com/office/officeart/2005/8/layout/hierarchy1"/>
    <dgm:cxn modelId="{A97FF295-50BD-44A7-BF59-39BA9BE6CD2A}" type="presParOf" srcId="{9A51B918-4CE9-4A0D-8372-67E55F8C01F2}" destId="{FBAD5AFB-F0D9-4371-84FB-399357304321}" srcOrd="11" destOrd="0" presId="urn:microsoft.com/office/officeart/2005/8/layout/hierarchy1"/>
    <dgm:cxn modelId="{7C63ECC2-A7C6-4C55-9E07-0606FA1A75B8}" type="presParOf" srcId="{FBAD5AFB-F0D9-4371-84FB-399357304321}" destId="{216BBDE0-CC2C-4160-A8D7-91A0796AFEC1}" srcOrd="0" destOrd="0" presId="urn:microsoft.com/office/officeart/2005/8/layout/hierarchy1"/>
    <dgm:cxn modelId="{C9FED0C3-E4ED-4A4F-9D68-8F5CBE67143A}" type="presParOf" srcId="{216BBDE0-CC2C-4160-A8D7-91A0796AFEC1}" destId="{97F01508-02F9-44D3-9566-824419E03080}" srcOrd="0" destOrd="0" presId="urn:microsoft.com/office/officeart/2005/8/layout/hierarchy1"/>
    <dgm:cxn modelId="{7D04DB51-5EA1-4BB5-A146-24146ECDEE5F}" type="presParOf" srcId="{216BBDE0-CC2C-4160-A8D7-91A0796AFEC1}" destId="{BDBFFAB2-BFF6-41C3-BED5-3CF692C3A8D8}" srcOrd="1" destOrd="0" presId="urn:microsoft.com/office/officeart/2005/8/layout/hierarchy1"/>
    <dgm:cxn modelId="{0A7E6D0E-E7CE-4A24-891E-E0A5A2E6300D}" type="presParOf" srcId="{FBAD5AFB-F0D9-4371-84FB-399357304321}" destId="{CB98AE42-2ED6-4400-9020-CF2678B3189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B80796-EE5D-4AAD-BDFB-9BB658DFBBFE}" type="doc">
      <dgm:prSet loTypeId="urn:microsoft.com/office/officeart/2005/8/layout/hierarchy1" loCatId="hierarchy" qsTypeId="urn:microsoft.com/office/officeart/2005/8/quickstyle/simple1" qsCatId="simple" csTypeId="urn:microsoft.com/office/officeart/2005/8/colors/accent1_2" csCatId="accent1" phldr="0"/>
      <dgm:spPr/>
      <dgm:t>
        <a:bodyPr/>
        <a:lstStyle/>
        <a:p>
          <a:pPr rtl="1"/>
          <a:endParaRPr lang="he-IL"/>
        </a:p>
      </dgm:t>
    </dgm:pt>
    <dgm:pt modelId="{907F8AFF-B510-4623-94BC-6C186ABB8CDC}" type="pres">
      <dgm:prSet presAssocID="{3AB80796-EE5D-4AAD-BDFB-9BB658DFBBFE}" presName="hierChild1" presStyleCnt="0">
        <dgm:presLayoutVars>
          <dgm:chPref val="1"/>
          <dgm:dir/>
          <dgm:animOne val="branch"/>
          <dgm:animLvl val="lvl"/>
          <dgm:resizeHandles/>
        </dgm:presLayoutVars>
      </dgm:prSet>
      <dgm:spPr/>
    </dgm:pt>
  </dgm:ptLst>
  <dgm:cxnLst>
    <dgm:cxn modelId="{05DD0FA3-DC0C-482B-A7CE-6C318D864A81}" type="presOf" srcId="{3AB80796-EE5D-4AAD-BDFB-9BB658DFBBFE}" destId="{907F8AFF-B510-4623-94BC-6C186ABB8CDC}" srcOrd="0"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21E7A6-8B36-4EF3-ADE3-153D0048CECA}" type="doc">
      <dgm:prSet loTypeId="urn:microsoft.com/office/officeart/2005/8/layout/hierarchy1" loCatId="hierarchy" qsTypeId="urn:microsoft.com/office/officeart/2005/8/quickstyle/3d2" qsCatId="3D" csTypeId="urn:microsoft.com/office/officeart/2005/8/colors/accent1_2" csCatId="accent1" phldr="1"/>
      <dgm:spPr/>
      <dgm:t>
        <a:bodyPr/>
        <a:lstStyle/>
        <a:p>
          <a:pPr rtl="1"/>
          <a:endParaRPr lang="he-IL"/>
        </a:p>
      </dgm:t>
    </dgm:pt>
    <dgm:pt modelId="{74660454-DBD3-4BF7-982F-0BCC291A7278}">
      <dgm:prSet phldrT="[טקסט]" custT="1"/>
      <dgm:spPr/>
      <dgm:t>
        <a:bodyPr/>
        <a:lstStyle/>
        <a:p>
          <a:pPr rtl="1"/>
          <a:r>
            <a:rPr lang="he-IL" sz="3200" b="1" dirty="0"/>
            <a:t>תפקידי הממשלה וסמכויותיה</a:t>
          </a:r>
        </a:p>
      </dgm:t>
    </dgm:pt>
    <dgm:pt modelId="{5FF94518-4FA1-4BA0-BAED-F5EF23DA6A50}" type="parTrans" cxnId="{70D9697B-F901-48A4-857B-6F44427B32EA}">
      <dgm:prSet/>
      <dgm:spPr/>
      <dgm:t>
        <a:bodyPr/>
        <a:lstStyle/>
        <a:p>
          <a:pPr rtl="1"/>
          <a:endParaRPr lang="he-IL"/>
        </a:p>
      </dgm:t>
    </dgm:pt>
    <dgm:pt modelId="{AB37F5C5-DBD2-4321-B755-092AFA6BC55D}" type="sibTrans" cxnId="{70D9697B-F901-48A4-857B-6F44427B32EA}">
      <dgm:prSet/>
      <dgm:spPr/>
      <dgm:t>
        <a:bodyPr/>
        <a:lstStyle/>
        <a:p>
          <a:pPr rtl="1"/>
          <a:endParaRPr lang="he-IL"/>
        </a:p>
      </dgm:t>
    </dgm:pt>
    <dgm:pt modelId="{BEB447DA-B5BD-4CFD-A24B-B5597737CDAB}">
      <dgm:prSet phldrT="[טקסט]"/>
      <dgm:spPr/>
      <dgm:t>
        <a:bodyPr/>
        <a:lstStyle/>
        <a:p>
          <a:pPr rtl="1"/>
          <a:r>
            <a:rPr lang="he-IL" b="1" dirty="0"/>
            <a:t>קביעת מדיניות </a:t>
          </a:r>
        </a:p>
        <a:p>
          <a:pPr rtl="1"/>
          <a:r>
            <a:rPr lang="he-IL" b="1" dirty="0"/>
            <a:t>וביצוע</a:t>
          </a:r>
        </a:p>
      </dgm:t>
    </dgm:pt>
    <dgm:pt modelId="{29B2B8B3-B28D-4666-899A-BF1E101B5495}" type="sibTrans" cxnId="{322E8959-2A1F-479E-AE14-67453C1D2AAD}">
      <dgm:prSet/>
      <dgm:spPr/>
      <dgm:t>
        <a:bodyPr/>
        <a:lstStyle/>
        <a:p>
          <a:pPr rtl="1"/>
          <a:endParaRPr lang="he-IL"/>
        </a:p>
      </dgm:t>
    </dgm:pt>
    <dgm:pt modelId="{EA14D362-4F8D-4BF3-83BC-D50A13DD661B}" type="parTrans" cxnId="{322E8959-2A1F-479E-AE14-67453C1D2AAD}">
      <dgm:prSet/>
      <dgm:spPr/>
      <dgm:t>
        <a:bodyPr/>
        <a:lstStyle/>
        <a:p>
          <a:pPr rtl="1"/>
          <a:endParaRPr lang="he-IL"/>
        </a:p>
      </dgm:t>
    </dgm:pt>
    <dgm:pt modelId="{898EF634-704B-481A-B0B5-5273D8E10EB8}">
      <dgm:prSet/>
      <dgm:spPr/>
      <dgm:t>
        <a:bodyPr/>
        <a:lstStyle/>
        <a:p>
          <a:pPr rtl="1"/>
          <a:r>
            <a:rPr lang="he-IL" b="1" dirty="0"/>
            <a:t>קביעת תקנות - חקיקת</a:t>
          </a:r>
        </a:p>
        <a:p>
          <a:pPr rtl="1"/>
          <a:r>
            <a:rPr lang="he-IL" b="1" dirty="0"/>
            <a:t> משנה</a:t>
          </a:r>
        </a:p>
        <a:p>
          <a:pPr rtl="1"/>
          <a:br>
            <a:rPr lang="he-IL" dirty="0"/>
          </a:br>
          <a:endParaRPr lang="he-IL" dirty="0"/>
        </a:p>
      </dgm:t>
    </dgm:pt>
    <dgm:pt modelId="{8D225829-6967-4318-A7C1-F3C2D4CCB72F}" type="parTrans" cxnId="{86F777DE-6C2B-4E40-8645-A7E105B9AB53}">
      <dgm:prSet/>
      <dgm:spPr/>
      <dgm:t>
        <a:bodyPr/>
        <a:lstStyle/>
        <a:p>
          <a:pPr rtl="1"/>
          <a:endParaRPr lang="he-IL"/>
        </a:p>
      </dgm:t>
    </dgm:pt>
    <dgm:pt modelId="{D9336DD6-E529-47B1-AE89-03A4AC59AC62}" type="sibTrans" cxnId="{86F777DE-6C2B-4E40-8645-A7E105B9AB53}">
      <dgm:prSet/>
      <dgm:spPr/>
      <dgm:t>
        <a:bodyPr/>
        <a:lstStyle/>
        <a:p>
          <a:pPr rtl="1"/>
          <a:endParaRPr lang="he-IL"/>
        </a:p>
      </dgm:t>
    </dgm:pt>
    <dgm:pt modelId="{575C7D4F-155A-45FE-AB01-1D5A3BD212DC}">
      <dgm:prSet/>
      <dgm:spPr/>
      <dgm:t>
        <a:bodyPr/>
        <a:lstStyle/>
        <a:p>
          <a:pPr rtl="1"/>
          <a:r>
            <a:rPr lang="he-IL" b="1" u="none" dirty="0"/>
            <a:t>סמכות שיורית של הממשלה</a:t>
          </a:r>
        </a:p>
      </dgm:t>
    </dgm:pt>
    <dgm:pt modelId="{85D2B6B4-CFBA-4B41-8CF5-FB011CB56976}" type="parTrans" cxnId="{4E964E03-9E18-431A-B285-9A1860D0ACC0}">
      <dgm:prSet/>
      <dgm:spPr/>
      <dgm:t>
        <a:bodyPr/>
        <a:lstStyle/>
        <a:p>
          <a:pPr rtl="1"/>
          <a:endParaRPr lang="he-IL"/>
        </a:p>
      </dgm:t>
    </dgm:pt>
    <dgm:pt modelId="{03DC88B8-FC73-4912-B236-474927EAD14E}" type="sibTrans" cxnId="{4E964E03-9E18-431A-B285-9A1860D0ACC0}">
      <dgm:prSet/>
      <dgm:spPr/>
      <dgm:t>
        <a:bodyPr/>
        <a:lstStyle/>
        <a:p>
          <a:pPr rtl="1"/>
          <a:endParaRPr lang="he-IL"/>
        </a:p>
      </dgm:t>
    </dgm:pt>
    <dgm:pt modelId="{BE36D098-0C9D-42EE-9297-20839059E446}">
      <dgm:prSet/>
      <dgm:spPr/>
      <dgm:t>
        <a:bodyPr/>
        <a:lstStyle/>
        <a:p>
          <a:pPr rtl="1"/>
          <a:r>
            <a:rPr lang="he-IL" b="1" dirty="0"/>
            <a:t>תקנות לשעת חירום</a:t>
          </a:r>
          <a:endParaRPr lang="he-IL" dirty="0"/>
        </a:p>
      </dgm:t>
    </dgm:pt>
    <dgm:pt modelId="{60588676-4CA7-4618-A6A6-B71B4B075EDE}" type="parTrans" cxnId="{AC795C71-9F61-4B33-B373-53F540570878}">
      <dgm:prSet/>
      <dgm:spPr/>
      <dgm:t>
        <a:bodyPr/>
        <a:lstStyle/>
        <a:p>
          <a:pPr rtl="1"/>
          <a:endParaRPr lang="he-IL"/>
        </a:p>
      </dgm:t>
    </dgm:pt>
    <dgm:pt modelId="{456CD6E1-B05C-49C7-AA3B-2A8B8F5A829E}" type="sibTrans" cxnId="{AC795C71-9F61-4B33-B373-53F540570878}">
      <dgm:prSet/>
      <dgm:spPr/>
      <dgm:t>
        <a:bodyPr/>
        <a:lstStyle/>
        <a:p>
          <a:pPr rtl="1"/>
          <a:endParaRPr lang="he-IL"/>
        </a:p>
      </dgm:t>
    </dgm:pt>
    <dgm:pt modelId="{46C2DA6E-DEBA-4521-A503-7848452CB825}" type="pres">
      <dgm:prSet presAssocID="{7F21E7A6-8B36-4EF3-ADE3-153D0048CECA}" presName="hierChild1" presStyleCnt="0">
        <dgm:presLayoutVars>
          <dgm:chPref val="1"/>
          <dgm:dir/>
          <dgm:animOne val="branch"/>
          <dgm:animLvl val="lvl"/>
          <dgm:resizeHandles/>
        </dgm:presLayoutVars>
      </dgm:prSet>
      <dgm:spPr/>
    </dgm:pt>
    <dgm:pt modelId="{FF97CCBD-B91F-45D5-85C5-6098CAE3F1DB}" type="pres">
      <dgm:prSet presAssocID="{74660454-DBD3-4BF7-982F-0BCC291A7278}" presName="hierRoot1" presStyleCnt="0"/>
      <dgm:spPr/>
    </dgm:pt>
    <dgm:pt modelId="{AC70268F-20F0-4E4C-90E0-36DFF34385B5}" type="pres">
      <dgm:prSet presAssocID="{74660454-DBD3-4BF7-982F-0BCC291A7278}" presName="composite" presStyleCnt="0"/>
      <dgm:spPr/>
    </dgm:pt>
    <dgm:pt modelId="{7E7B70E5-C2E9-4B29-8525-C8787167293E}" type="pres">
      <dgm:prSet presAssocID="{74660454-DBD3-4BF7-982F-0BCC291A7278}" presName="background" presStyleLbl="node0" presStyleIdx="0" presStyleCnt="1"/>
      <dgm:spPr/>
    </dgm:pt>
    <dgm:pt modelId="{52C48A77-66CF-4AD2-8E7B-5539E9D3CC91}" type="pres">
      <dgm:prSet presAssocID="{74660454-DBD3-4BF7-982F-0BCC291A7278}" presName="text" presStyleLbl="fgAcc0" presStyleIdx="0" presStyleCnt="1" custScaleX="251198" custScaleY="124879" custLinFactNeighborX="5265" custLinFactNeighborY="-78669">
        <dgm:presLayoutVars>
          <dgm:chPref val="3"/>
        </dgm:presLayoutVars>
      </dgm:prSet>
      <dgm:spPr/>
    </dgm:pt>
    <dgm:pt modelId="{4ACF745D-AB11-46D6-B52E-EAED58D37045}" type="pres">
      <dgm:prSet presAssocID="{74660454-DBD3-4BF7-982F-0BCC291A7278}" presName="hierChild2" presStyleCnt="0"/>
      <dgm:spPr/>
    </dgm:pt>
    <dgm:pt modelId="{B9FC14AC-8117-4433-B499-29D82EBFE55E}" type="pres">
      <dgm:prSet presAssocID="{85D2B6B4-CFBA-4B41-8CF5-FB011CB56976}" presName="Name10" presStyleLbl="parChTrans1D2" presStyleIdx="0" presStyleCnt="4"/>
      <dgm:spPr/>
    </dgm:pt>
    <dgm:pt modelId="{6A6687C1-DD5C-4DC2-949A-9D4E645A1ADD}" type="pres">
      <dgm:prSet presAssocID="{575C7D4F-155A-45FE-AB01-1D5A3BD212DC}" presName="hierRoot2" presStyleCnt="0"/>
      <dgm:spPr/>
    </dgm:pt>
    <dgm:pt modelId="{3832A514-EDC8-4DED-A806-3818D9300F9B}" type="pres">
      <dgm:prSet presAssocID="{575C7D4F-155A-45FE-AB01-1D5A3BD212DC}" presName="composite2" presStyleCnt="0"/>
      <dgm:spPr/>
    </dgm:pt>
    <dgm:pt modelId="{870AAB49-7C19-4345-80F4-38924CE43F92}" type="pres">
      <dgm:prSet presAssocID="{575C7D4F-155A-45FE-AB01-1D5A3BD212DC}" presName="background2" presStyleLbl="node2" presStyleIdx="0" presStyleCnt="4"/>
      <dgm:spPr/>
    </dgm:pt>
    <dgm:pt modelId="{63CA2823-9A15-4CC4-B5A4-A2BC454F29BF}" type="pres">
      <dgm:prSet presAssocID="{575C7D4F-155A-45FE-AB01-1D5A3BD212DC}" presName="text2" presStyleLbl="fgAcc2" presStyleIdx="0" presStyleCnt="4">
        <dgm:presLayoutVars>
          <dgm:chPref val="3"/>
        </dgm:presLayoutVars>
      </dgm:prSet>
      <dgm:spPr/>
    </dgm:pt>
    <dgm:pt modelId="{63A7D631-BDFB-4AE7-9E55-631D73C258C0}" type="pres">
      <dgm:prSet presAssocID="{575C7D4F-155A-45FE-AB01-1D5A3BD212DC}" presName="hierChild3" presStyleCnt="0"/>
      <dgm:spPr/>
    </dgm:pt>
    <dgm:pt modelId="{3D769669-FA86-4571-9941-47F8BB539387}" type="pres">
      <dgm:prSet presAssocID="{60588676-4CA7-4618-A6A6-B71B4B075EDE}" presName="Name10" presStyleLbl="parChTrans1D2" presStyleIdx="1" presStyleCnt="4"/>
      <dgm:spPr/>
    </dgm:pt>
    <dgm:pt modelId="{3B76F9CD-37DC-448B-9716-89E7D5462568}" type="pres">
      <dgm:prSet presAssocID="{BE36D098-0C9D-42EE-9297-20839059E446}" presName="hierRoot2" presStyleCnt="0"/>
      <dgm:spPr/>
    </dgm:pt>
    <dgm:pt modelId="{A4C8891B-3F36-422E-93F2-5BE9EFFB999E}" type="pres">
      <dgm:prSet presAssocID="{BE36D098-0C9D-42EE-9297-20839059E446}" presName="composite2" presStyleCnt="0"/>
      <dgm:spPr/>
    </dgm:pt>
    <dgm:pt modelId="{12B86DB4-7EDD-40CA-8CC7-85D31C026744}" type="pres">
      <dgm:prSet presAssocID="{BE36D098-0C9D-42EE-9297-20839059E446}" presName="background2" presStyleLbl="node2" presStyleIdx="1" presStyleCnt="4"/>
      <dgm:spPr/>
    </dgm:pt>
    <dgm:pt modelId="{999CDC9E-8E17-4DBF-B83A-8AD89349E5B2}" type="pres">
      <dgm:prSet presAssocID="{BE36D098-0C9D-42EE-9297-20839059E446}" presName="text2" presStyleLbl="fgAcc2" presStyleIdx="1" presStyleCnt="4">
        <dgm:presLayoutVars>
          <dgm:chPref val="3"/>
        </dgm:presLayoutVars>
      </dgm:prSet>
      <dgm:spPr/>
    </dgm:pt>
    <dgm:pt modelId="{5213E625-4478-4481-95BA-4C8829267854}" type="pres">
      <dgm:prSet presAssocID="{BE36D098-0C9D-42EE-9297-20839059E446}" presName="hierChild3" presStyleCnt="0"/>
      <dgm:spPr/>
    </dgm:pt>
    <dgm:pt modelId="{18817BFD-B756-4F9D-BAFE-C67B11D76CF1}" type="pres">
      <dgm:prSet presAssocID="{8D225829-6967-4318-A7C1-F3C2D4CCB72F}" presName="Name10" presStyleLbl="parChTrans1D2" presStyleIdx="2" presStyleCnt="4"/>
      <dgm:spPr/>
    </dgm:pt>
    <dgm:pt modelId="{464C7AB3-9903-4080-8594-38A2B2D61E99}" type="pres">
      <dgm:prSet presAssocID="{898EF634-704B-481A-B0B5-5273D8E10EB8}" presName="hierRoot2" presStyleCnt="0"/>
      <dgm:spPr/>
    </dgm:pt>
    <dgm:pt modelId="{0D475C89-A9EC-4E18-B635-D0C747F021D4}" type="pres">
      <dgm:prSet presAssocID="{898EF634-704B-481A-B0B5-5273D8E10EB8}" presName="composite2" presStyleCnt="0"/>
      <dgm:spPr/>
    </dgm:pt>
    <dgm:pt modelId="{DD262560-E44F-4641-BAFC-BEAD503AADCD}" type="pres">
      <dgm:prSet presAssocID="{898EF634-704B-481A-B0B5-5273D8E10EB8}" presName="background2" presStyleLbl="node2" presStyleIdx="2" presStyleCnt="4"/>
      <dgm:spPr/>
    </dgm:pt>
    <dgm:pt modelId="{39CCA786-E536-4E02-9EAF-A356F8BA912C}" type="pres">
      <dgm:prSet presAssocID="{898EF634-704B-481A-B0B5-5273D8E10EB8}" presName="text2" presStyleLbl="fgAcc2" presStyleIdx="2" presStyleCnt="4">
        <dgm:presLayoutVars>
          <dgm:chPref val="3"/>
        </dgm:presLayoutVars>
      </dgm:prSet>
      <dgm:spPr/>
    </dgm:pt>
    <dgm:pt modelId="{8586C0C4-8569-45B4-89CA-D680CDBEDEA8}" type="pres">
      <dgm:prSet presAssocID="{898EF634-704B-481A-B0B5-5273D8E10EB8}" presName="hierChild3" presStyleCnt="0"/>
      <dgm:spPr/>
    </dgm:pt>
    <dgm:pt modelId="{DD0D383B-84AE-4DFF-9438-9973E890A295}" type="pres">
      <dgm:prSet presAssocID="{EA14D362-4F8D-4BF3-83BC-D50A13DD661B}" presName="Name10" presStyleLbl="parChTrans1D2" presStyleIdx="3" presStyleCnt="4"/>
      <dgm:spPr/>
    </dgm:pt>
    <dgm:pt modelId="{D32ACC3C-D35D-473F-9A28-1C0CA045BB2D}" type="pres">
      <dgm:prSet presAssocID="{BEB447DA-B5BD-4CFD-A24B-B5597737CDAB}" presName="hierRoot2" presStyleCnt="0"/>
      <dgm:spPr/>
    </dgm:pt>
    <dgm:pt modelId="{3F7E4D75-CC21-4116-A14A-B28DB1CF7430}" type="pres">
      <dgm:prSet presAssocID="{BEB447DA-B5BD-4CFD-A24B-B5597737CDAB}" presName="composite2" presStyleCnt="0"/>
      <dgm:spPr/>
    </dgm:pt>
    <dgm:pt modelId="{3D83EF4C-9BAA-4319-AB62-736B61CAE530}" type="pres">
      <dgm:prSet presAssocID="{BEB447DA-B5BD-4CFD-A24B-B5597737CDAB}" presName="background2" presStyleLbl="node2" presStyleIdx="3" presStyleCnt="4"/>
      <dgm:spPr/>
    </dgm:pt>
    <dgm:pt modelId="{C124BD7B-E243-478E-8B36-3A2F77323928}" type="pres">
      <dgm:prSet presAssocID="{BEB447DA-B5BD-4CFD-A24B-B5597737CDAB}" presName="text2" presStyleLbl="fgAcc2" presStyleIdx="3" presStyleCnt="4">
        <dgm:presLayoutVars>
          <dgm:chPref val="3"/>
        </dgm:presLayoutVars>
      </dgm:prSet>
      <dgm:spPr/>
    </dgm:pt>
    <dgm:pt modelId="{027CE786-C752-435A-AAD0-20B3A7A06699}" type="pres">
      <dgm:prSet presAssocID="{BEB447DA-B5BD-4CFD-A24B-B5597737CDAB}" presName="hierChild3" presStyleCnt="0"/>
      <dgm:spPr/>
    </dgm:pt>
  </dgm:ptLst>
  <dgm:cxnLst>
    <dgm:cxn modelId="{18A43101-C8C9-47ED-8C95-20CAC7E83651}" type="presOf" srcId="{8D225829-6967-4318-A7C1-F3C2D4CCB72F}" destId="{18817BFD-B756-4F9D-BAFE-C67B11D76CF1}" srcOrd="0" destOrd="0" presId="urn:microsoft.com/office/officeart/2005/8/layout/hierarchy1"/>
    <dgm:cxn modelId="{4E964E03-9E18-431A-B285-9A1860D0ACC0}" srcId="{74660454-DBD3-4BF7-982F-0BCC291A7278}" destId="{575C7D4F-155A-45FE-AB01-1D5A3BD212DC}" srcOrd="0" destOrd="0" parTransId="{85D2B6B4-CFBA-4B41-8CF5-FB011CB56976}" sibTransId="{03DC88B8-FC73-4912-B236-474927EAD14E}"/>
    <dgm:cxn modelId="{46236307-B633-4CFA-A073-3D0FC43967CC}" type="presOf" srcId="{575C7D4F-155A-45FE-AB01-1D5A3BD212DC}" destId="{63CA2823-9A15-4CC4-B5A4-A2BC454F29BF}" srcOrd="0" destOrd="0" presId="urn:microsoft.com/office/officeart/2005/8/layout/hierarchy1"/>
    <dgm:cxn modelId="{7FB54A3C-9432-420B-896B-7200B913B19B}" type="presOf" srcId="{BEB447DA-B5BD-4CFD-A24B-B5597737CDAB}" destId="{C124BD7B-E243-478E-8B36-3A2F77323928}" srcOrd="0" destOrd="0" presId="urn:microsoft.com/office/officeart/2005/8/layout/hierarchy1"/>
    <dgm:cxn modelId="{FF832D43-0BEF-4720-8381-9B81C200DD36}" type="presOf" srcId="{60588676-4CA7-4618-A6A6-B71B4B075EDE}" destId="{3D769669-FA86-4571-9941-47F8BB539387}" srcOrd="0" destOrd="0" presId="urn:microsoft.com/office/officeart/2005/8/layout/hierarchy1"/>
    <dgm:cxn modelId="{8C120249-9610-4EB9-9D49-F7317739E330}" type="presOf" srcId="{EA14D362-4F8D-4BF3-83BC-D50A13DD661B}" destId="{DD0D383B-84AE-4DFF-9438-9973E890A295}" srcOrd="0" destOrd="0" presId="urn:microsoft.com/office/officeart/2005/8/layout/hierarchy1"/>
    <dgm:cxn modelId="{E9465D49-0F20-4DB3-A2A9-8A54CB6BEF83}" type="presOf" srcId="{898EF634-704B-481A-B0B5-5273D8E10EB8}" destId="{39CCA786-E536-4E02-9EAF-A356F8BA912C}" srcOrd="0" destOrd="0" presId="urn:microsoft.com/office/officeart/2005/8/layout/hierarchy1"/>
    <dgm:cxn modelId="{AC795C71-9F61-4B33-B373-53F540570878}" srcId="{74660454-DBD3-4BF7-982F-0BCC291A7278}" destId="{BE36D098-0C9D-42EE-9297-20839059E446}" srcOrd="1" destOrd="0" parTransId="{60588676-4CA7-4618-A6A6-B71B4B075EDE}" sibTransId="{456CD6E1-B05C-49C7-AA3B-2A8B8F5A829E}"/>
    <dgm:cxn modelId="{B62EE872-310E-4D20-90D5-10C98838A4B7}" type="presOf" srcId="{BE36D098-0C9D-42EE-9297-20839059E446}" destId="{999CDC9E-8E17-4DBF-B83A-8AD89349E5B2}" srcOrd="0" destOrd="0" presId="urn:microsoft.com/office/officeart/2005/8/layout/hierarchy1"/>
    <dgm:cxn modelId="{322E8959-2A1F-479E-AE14-67453C1D2AAD}" srcId="{74660454-DBD3-4BF7-982F-0BCC291A7278}" destId="{BEB447DA-B5BD-4CFD-A24B-B5597737CDAB}" srcOrd="3" destOrd="0" parTransId="{EA14D362-4F8D-4BF3-83BC-D50A13DD661B}" sibTransId="{29B2B8B3-B28D-4666-899A-BF1E101B5495}"/>
    <dgm:cxn modelId="{70D9697B-F901-48A4-857B-6F44427B32EA}" srcId="{7F21E7A6-8B36-4EF3-ADE3-153D0048CECA}" destId="{74660454-DBD3-4BF7-982F-0BCC291A7278}" srcOrd="0" destOrd="0" parTransId="{5FF94518-4FA1-4BA0-BAED-F5EF23DA6A50}" sibTransId="{AB37F5C5-DBD2-4321-B755-092AFA6BC55D}"/>
    <dgm:cxn modelId="{C035F791-E2F0-4103-97CF-8F2C910E1731}" type="presOf" srcId="{74660454-DBD3-4BF7-982F-0BCC291A7278}" destId="{52C48A77-66CF-4AD2-8E7B-5539E9D3CC91}" srcOrd="0" destOrd="0" presId="urn:microsoft.com/office/officeart/2005/8/layout/hierarchy1"/>
    <dgm:cxn modelId="{098160D0-7CDA-4A2B-8D15-5386F63D408F}" type="presOf" srcId="{85D2B6B4-CFBA-4B41-8CF5-FB011CB56976}" destId="{B9FC14AC-8117-4433-B499-29D82EBFE55E}" srcOrd="0" destOrd="0" presId="urn:microsoft.com/office/officeart/2005/8/layout/hierarchy1"/>
    <dgm:cxn modelId="{86F777DE-6C2B-4E40-8645-A7E105B9AB53}" srcId="{74660454-DBD3-4BF7-982F-0BCC291A7278}" destId="{898EF634-704B-481A-B0B5-5273D8E10EB8}" srcOrd="2" destOrd="0" parTransId="{8D225829-6967-4318-A7C1-F3C2D4CCB72F}" sibTransId="{D9336DD6-E529-47B1-AE89-03A4AC59AC62}"/>
    <dgm:cxn modelId="{915204EA-41B8-46AB-AF99-63822D93A6AE}" type="presOf" srcId="{7F21E7A6-8B36-4EF3-ADE3-153D0048CECA}" destId="{46C2DA6E-DEBA-4521-A503-7848452CB825}" srcOrd="0" destOrd="0" presId="urn:microsoft.com/office/officeart/2005/8/layout/hierarchy1"/>
    <dgm:cxn modelId="{5F484D64-F629-4AB6-A91F-02B6EAF8167B}" type="presParOf" srcId="{46C2DA6E-DEBA-4521-A503-7848452CB825}" destId="{FF97CCBD-B91F-45D5-85C5-6098CAE3F1DB}" srcOrd="0" destOrd="0" presId="urn:microsoft.com/office/officeart/2005/8/layout/hierarchy1"/>
    <dgm:cxn modelId="{EF40E808-684E-4498-968D-F9F83BFE477C}" type="presParOf" srcId="{FF97CCBD-B91F-45D5-85C5-6098CAE3F1DB}" destId="{AC70268F-20F0-4E4C-90E0-36DFF34385B5}" srcOrd="0" destOrd="0" presId="urn:microsoft.com/office/officeart/2005/8/layout/hierarchy1"/>
    <dgm:cxn modelId="{0F150396-A433-456C-AD50-EDD6A106B65C}" type="presParOf" srcId="{AC70268F-20F0-4E4C-90E0-36DFF34385B5}" destId="{7E7B70E5-C2E9-4B29-8525-C8787167293E}" srcOrd="0" destOrd="0" presId="urn:microsoft.com/office/officeart/2005/8/layout/hierarchy1"/>
    <dgm:cxn modelId="{F40F6811-E6F5-4F48-BA93-B0728790E34A}" type="presParOf" srcId="{AC70268F-20F0-4E4C-90E0-36DFF34385B5}" destId="{52C48A77-66CF-4AD2-8E7B-5539E9D3CC91}" srcOrd="1" destOrd="0" presId="urn:microsoft.com/office/officeart/2005/8/layout/hierarchy1"/>
    <dgm:cxn modelId="{1005D759-7571-4C3E-B42C-0AA2D1E6EA05}" type="presParOf" srcId="{FF97CCBD-B91F-45D5-85C5-6098CAE3F1DB}" destId="{4ACF745D-AB11-46D6-B52E-EAED58D37045}" srcOrd="1" destOrd="0" presId="urn:microsoft.com/office/officeart/2005/8/layout/hierarchy1"/>
    <dgm:cxn modelId="{43A9E8B4-0C18-416B-8F83-F6FA771C05CD}" type="presParOf" srcId="{4ACF745D-AB11-46D6-B52E-EAED58D37045}" destId="{B9FC14AC-8117-4433-B499-29D82EBFE55E}" srcOrd="0" destOrd="0" presId="urn:microsoft.com/office/officeart/2005/8/layout/hierarchy1"/>
    <dgm:cxn modelId="{A2374DCA-B701-46E9-A476-AE7082EC2F5E}" type="presParOf" srcId="{4ACF745D-AB11-46D6-B52E-EAED58D37045}" destId="{6A6687C1-DD5C-4DC2-949A-9D4E645A1ADD}" srcOrd="1" destOrd="0" presId="urn:microsoft.com/office/officeart/2005/8/layout/hierarchy1"/>
    <dgm:cxn modelId="{87B75846-039A-4A0D-B591-7C64E73D02E1}" type="presParOf" srcId="{6A6687C1-DD5C-4DC2-949A-9D4E645A1ADD}" destId="{3832A514-EDC8-4DED-A806-3818D9300F9B}" srcOrd="0" destOrd="0" presId="urn:microsoft.com/office/officeart/2005/8/layout/hierarchy1"/>
    <dgm:cxn modelId="{8969D303-FC04-41B5-938B-DF1902600DE7}" type="presParOf" srcId="{3832A514-EDC8-4DED-A806-3818D9300F9B}" destId="{870AAB49-7C19-4345-80F4-38924CE43F92}" srcOrd="0" destOrd="0" presId="urn:microsoft.com/office/officeart/2005/8/layout/hierarchy1"/>
    <dgm:cxn modelId="{1314872D-BB98-47CC-ADBA-4985AA85653A}" type="presParOf" srcId="{3832A514-EDC8-4DED-A806-3818D9300F9B}" destId="{63CA2823-9A15-4CC4-B5A4-A2BC454F29BF}" srcOrd="1" destOrd="0" presId="urn:microsoft.com/office/officeart/2005/8/layout/hierarchy1"/>
    <dgm:cxn modelId="{DEC600A5-9E81-4F06-BBC9-B1B80BEA566D}" type="presParOf" srcId="{6A6687C1-DD5C-4DC2-949A-9D4E645A1ADD}" destId="{63A7D631-BDFB-4AE7-9E55-631D73C258C0}" srcOrd="1" destOrd="0" presId="urn:microsoft.com/office/officeart/2005/8/layout/hierarchy1"/>
    <dgm:cxn modelId="{1A5E4BF5-71B4-4A01-91A6-6C4D83309466}" type="presParOf" srcId="{4ACF745D-AB11-46D6-B52E-EAED58D37045}" destId="{3D769669-FA86-4571-9941-47F8BB539387}" srcOrd="2" destOrd="0" presId="urn:microsoft.com/office/officeart/2005/8/layout/hierarchy1"/>
    <dgm:cxn modelId="{CD0989D2-9149-4F70-923F-0EEFC0506771}" type="presParOf" srcId="{4ACF745D-AB11-46D6-B52E-EAED58D37045}" destId="{3B76F9CD-37DC-448B-9716-89E7D5462568}" srcOrd="3" destOrd="0" presId="urn:microsoft.com/office/officeart/2005/8/layout/hierarchy1"/>
    <dgm:cxn modelId="{806B9749-7BE5-4BC9-B5C9-3666D2ECD6EA}" type="presParOf" srcId="{3B76F9CD-37DC-448B-9716-89E7D5462568}" destId="{A4C8891B-3F36-422E-93F2-5BE9EFFB999E}" srcOrd="0" destOrd="0" presId="urn:microsoft.com/office/officeart/2005/8/layout/hierarchy1"/>
    <dgm:cxn modelId="{9C9AB9E2-0B9D-4964-8D38-254C0D0A1ADF}" type="presParOf" srcId="{A4C8891B-3F36-422E-93F2-5BE9EFFB999E}" destId="{12B86DB4-7EDD-40CA-8CC7-85D31C026744}" srcOrd="0" destOrd="0" presId="urn:microsoft.com/office/officeart/2005/8/layout/hierarchy1"/>
    <dgm:cxn modelId="{3995E40E-AA7D-436A-B80A-95C77A1626A6}" type="presParOf" srcId="{A4C8891B-3F36-422E-93F2-5BE9EFFB999E}" destId="{999CDC9E-8E17-4DBF-B83A-8AD89349E5B2}" srcOrd="1" destOrd="0" presId="urn:microsoft.com/office/officeart/2005/8/layout/hierarchy1"/>
    <dgm:cxn modelId="{5448AD90-96E3-4DF5-8768-8EC1275E42F7}" type="presParOf" srcId="{3B76F9CD-37DC-448B-9716-89E7D5462568}" destId="{5213E625-4478-4481-95BA-4C8829267854}" srcOrd="1" destOrd="0" presId="urn:microsoft.com/office/officeart/2005/8/layout/hierarchy1"/>
    <dgm:cxn modelId="{AD73CED7-E126-4EEA-AC02-65D131979F8E}" type="presParOf" srcId="{4ACF745D-AB11-46D6-B52E-EAED58D37045}" destId="{18817BFD-B756-4F9D-BAFE-C67B11D76CF1}" srcOrd="4" destOrd="0" presId="urn:microsoft.com/office/officeart/2005/8/layout/hierarchy1"/>
    <dgm:cxn modelId="{96972920-D19C-4079-BB59-28229B281AF6}" type="presParOf" srcId="{4ACF745D-AB11-46D6-B52E-EAED58D37045}" destId="{464C7AB3-9903-4080-8594-38A2B2D61E99}" srcOrd="5" destOrd="0" presId="urn:microsoft.com/office/officeart/2005/8/layout/hierarchy1"/>
    <dgm:cxn modelId="{09973EF5-C201-443A-9B2F-F36635BB0DAE}" type="presParOf" srcId="{464C7AB3-9903-4080-8594-38A2B2D61E99}" destId="{0D475C89-A9EC-4E18-B635-D0C747F021D4}" srcOrd="0" destOrd="0" presId="urn:microsoft.com/office/officeart/2005/8/layout/hierarchy1"/>
    <dgm:cxn modelId="{A2963DCB-D9F3-40C7-B30D-CBBAC05096C6}" type="presParOf" srcId="{0D475C89-A9EC-4E18-B635-D0C747F021D4}" destId="{DD262560-E44F-4641-BAFC-BEAD503AADCD}" srcOrd="0" destOrd="0" presId="urn:microsoft.com/office/officeart/2005/8/layout/hierarchy1"/>
    <dgm:cxn modelId="{2C5EB6AA-2C8E-4C7C-9446-681D07021855}" type="presParOf" srcId="{0D475C89-A9EC-4E18-B635-D0C747F021D4}" destId="{39CCA786-E536-4E02-9EAF-A356F8BA912C}" srcOrd="1" destOrd="0" presId="urn:microsoft.com/office/officeart/2005/8/layout/hierarchy1"/>
    <dgm:cxn modelId="{37C5A13D-F1DC-4085-A150-3D66E2BA6C0D}" type="presParOf" srcId="{464C7AB3-9903-4080-8594-38A2B2D61E99}" destId="{8586C0C4-8569-45B4-89CA-D680CDBEDEA8}" srcOrd="1" destOrd="0" presId="urn:microsoft.com/office/officeart/2005/8/layout/hierarchy1"/>
    <dgm:cxn modelId="{F5A300FA-FDF2-40FD-B972-DD09AA4E6A9D}" type="presParOf" srcId="{4ACF745D-AB11-46D6-B52E-EAED58D37045}" destId="{DD0D383B-84AE-4DFF-9438-9973E890A295}" srcOrd="6" destOrd="0" presId="urn:microsoft.com/office/officeart/2005/8/layout/hierarchy1"/>
    <dgm:cxn modelId="{23BD8CE8-CF73-4315-9D1C-80066BA4ED5A}" type="presParOf" srcId="{4ACF745D-AB11-46D6-B52E-EAED58D37045}" destId="{D32ACC3C-D35D-473F-9A28-1C0CA045BB2D}" srcOrd="7" destOrd="0" presId="urn:microsoft.com/office/officeart/2005/8/layout/hierarchy1"/>
    <dgm:cxn modelId="{C75EE91D-E4CB-42B3-9B8B-0C5E6CED910C}" type="presParOf" srcId="{D32ACC3C-D35D-473F-9A28-1C0CA045BB2D}" destId="{3F7E4D75-CC21-4116-A14A-B28DB1CF7430}" srcOrd="0" destOrd="0" presId="urn:microsoft.com/office/officeart/2005/8/layout/hierarchy1"/>
    <dgm:cxn modelId="{137FF4B0-10F9-4250-9538-DD1915742499}" type="presParOf" srcId="{3F7E4D75-CC21-4116-A14A-B28DB1CF7430}" destId="{3D83EF4C-9BAA-4319-AB62-736B61CAE530}" srcOrd="0" destOrd="0" presId="urn:microsoft.com/office/officeart/2005/8/layout/hierarchy1"/>
    <dgm:cxn modelId="{450C3D0F-0075-4241-AA71-B6DA39703FAC}" type="presParOf" srcId="{3F7E4D75-CC21-4116-A14A-B28DB1CF7430}" destId="{C124BD7B-E243-478E-8B36-3A2F77323928}" srcOrd="1" destOrd="0" presId="urn:microsoft.com/office/officeart/2005/8/layout/hierarchy1"/>
    <dgm:cxn modelId="{32B749EF-19D0-4CEE-AF97-27C863A4B018}" type="presParOf" srcId="{D32ACC3C-D35D-473F-9A28-1C0CA045BB2D}" destId="{027CE786-C752-435A-AAD0-20B3A7A06699}"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322445-94B2-4289-BCBC-1300E7E7BEFA}" type="doc">
      <dgm:prSet loTypeId="urn:microsoft.com/office/officeart/2005/8/layout/pyramid1" loCatId="pyramid" qsTypeId="urn:microsoft.com/office/officeart/2005/8/quickstyle/simple3" qsCatId="simple" csTypeId="urn:microsoft.com/office/officeart/2005/8/colors/accent1_2" csCatId="accent1" phldr="1"/>
      <dgm:spPr/>
      <dgm:t>
        <a:bodyPr/>
        <a:lstStyle/>
        <a:p>
          <a:pPr rtl="1"/>
          <a:endParaRPr lang="he-IL"/>
        </a:p>
      </dgm:t>
    </dgm:pt>
    <dgm:pt modelId="{9469DD10-9227-4188-840C-63911EBAD0A3}">
      <dgm:prSet phldrT="[טקסט]" custT="1"/>
      <dgm:spPr/>
      <dgm:t>
        <a:bodyPr/>
        <a:lstStyle/>
        <a:p>
          <a:pPr rtl="1"/>
          <a:r>
            <a:rPr lang="he-IL" sz="2400" dirty="0"/>
            <a:t>בית משפט</a:t>
          </a:r>
        </a:p>
        <a:p>
          <a:pPr rtl="1"/>
          <a:r>
            <a:rPr lang="he-IL" sz="2400" dirty="0"/>
            <a:t> </a:t>
          </a:r>
          <a:r>
            <a:rPr lang="he-IL" sz="2400" b="1" dirty="0"/>
            <a:t>העליון</a:t>
          </a:r>
        </a:p>
      </dgm:t>
    </dgm:pt>
    <dgm:pt modelId="{454496BC-C394-4E78-AE3F-164127524243}" type="parTrans" cxnId="{815AD5EA-B72D-4309-8C8A-2080BB908182}">
      <dgm:prSet/>
      <dgm:spPr/>
      <dgm:t>
        <a:bodyPr/>
        <a:lstStyle/>
        <a:p>
          <a:pPr rtl="1"/>
          <a:endParaRPr lang="he-IL"/>
        </a:p>
      </dgm:t>
    </dgm:pt>
    <dgm:pt modelId="{D8456943-D76C-463E-B349-5C033465350E}" type="sibTrans" cxnId="{815AD5EA-B72D-4309-8C8A-2080BB908182}">
      <dgm:prSet/>
      <dgm:spPr/>
      <dgm:t>
        <a:bodyPr/>
        <a:lstStyle/>
        <a:p>
          <a:pPr rtl="1"/>
          <a:endParaRPr lang="he-IL"/>
        </a:p>
      </dgm:t>
    </dgm:pt>
    <dgm:pt modelId="{3EA17F84-9021-42EE-8083-0996AA5CC845}">
      <dgm:prSet phldrT="[טקסט]" custT="1"/>
      <dgm:spPr/>
      <dgm:t>
        <a:bodyPr/>
        <a:lstStyle/>
        <a:p>
          <a:pPr rtl="1"/>
          <a:r>
            <a:rPr lang="he-IL" sz="3600" dirty="0"/>
            <a:t>בית משפט </a:t>
          </a:r>
          <a:r>
            <a:rPr lang="he-IL" sz="3600" b="1" dirty="0"/>
            <a:t>מחוזי</a:t>
          </a:r>
        </a:p>
      </dgm:t>
    </dgm:pt>
    <dgm:pt modelId="{9B06F551-2EC0-400D-B857-0F7AC0D5A1DF}" type="parTrans" cxnId="{10FC0D87-4684-499F-BEA0-A903B0826063}">
      <dgm:prSet/>
      <dgm:spPr/>
      <dgm:t>
        <a:bodyPr/>
        <a:lstStyle/>
        <a:p>
          <a:pPr rtl="1"/>
          <a:endParaRPr lang="he-IL"/>
        </a:p>
      </dgm:t>
    </dgm:pt>
    <dgm:pt modelId="{546EE5AF-8542-4018-A219-88D962F13994}" type="sibTrans" cxnId="{10FC0D87-4684-499F-BEA0-A903B0826063}">
      <dgm:prSet/>
      <dgm:spPr/>
      <dgm:t>
        <a:bodyPr/>
        <a:lstStyle/>
        <a:p>
          <a:pPr rtl="1"/>
          <a:endParaRPr lang="he-IL"/>
        </a:p>
      </dgm:t>
    </dgm:pt>
    <dgm:pt modelId="{10B9AA23-20B9-49DF-B8AF-F60277E69D3E}">
      <dgm:prSet phldrT="[טקסט]"/>
      <dgm:spPr/>
      <dgm:t>
        <a:bodyPr/>
        <a:lstStyle/>
        <a:p>
          <a:pPr rtl="1"/>
          <a:r>
            <a:rPr lang="he-IL" dirty="0"/>
            <a:t>בית משפט </a:t>
          </a:r>
          <a:r>
            <a:rPr lang="he-IL" b="1" dirty="0"/>
            <a:t>השלום</a:t>
          </a:r>
        </a:p>
      </dgm:t>
    </dgm:pt>
    <dgm:pt modelId="{3EF54F7D-89E4-4554-9509-FE5DA5DAECB3}" type="parTrans" cxnId="{F6754D59-513F-4151-A093-2FB955D099F7}">
      <dgm:prSet/>
      <dgm:spPr/>
      <dgm:t>
        <a:bodyPr/>
        <a:lstStyle/>
        <a:p>
          <a:pPr rtl="1"/>
          <a:endParaRPr lang="he-IL"/>
        </a:p>
      </dgm:t>
    </dgm:pt>
    <dgm:pt modelId="{394EAA2F-2A0B-491E-8E95-597FFD99ED68}" type="sibTrans" cxnId="{F6754D59-513F-4151-A093-2FB955D099F7}">
      <dgm:prSet/>
      <dgm:spPr/>
      <dgm:t>
        <a:bodyPr/>
        <a:lstStyle/>
        <a:p>
          <a:pPr rtl="1"/>
          <a:endParaRPr lang="he-IL"/>
        </a:p>
      </dgm:t>
    </dgm:pt>
    <dgm:pt modelId="{2DFBB2B6-DF1C-4375-8090-2E4ACD2E4329}" type="pres">
      <dgm:prSet presAssocID="{20322445-94B2-4289-BCBC-1300E7E7BEFA}" presName="Name0" presStyleCnt="0">
        <dgm:presLayoutVars>
          <dgm:dir/>
          <dgm:animLvl val="lvl"/>
          <dgm:resizeHandles val="exact"/>
        </dgm:presLayoutVars>
      </dgm:prSet>
      <dgm:spPr/>
    </dgm:pt>
    <dgm:pt modelId="{BF54A5F5-AF32-4CC9-8515-86DE5A3375E7}" type="pres">
      <dgm:prSet presAssocID="{9469DD10-9227-4188-840C-63911EBAD0A3}" presName="Name8" presStyleCnt="0"/>
      <dgm:spPr/>
    </dgm:pt>
    <dgm:pt modelId="{5F47C030-004E-4599-9383-CC1140C16E68}" type="pres">
      <dgm:prSet presAssocID="{9469DD10-9227-4188-840C-63911EBAD0A3}" presName="level" presStyleLbl="node1" presStyleIdx="0" presStyleCnt="3">
        <dgm:presLayoutVars>
          <dgm:chMax val="1"/>
          <dgm:bulletEnabled val="1"/>
        </dgm:presLayoutVars>
      </dgm:prSet>
      <dgm:spPr/>
    </dgm:pt>
    <dgm:pt modelId="{BF9E1056-0216-4B82-BDB7-45A948AE6891}" type="pres">
      <dgm:prSet presAssocID="{9469DD10-9227-4188-840C-63911EBAD0A3}" presName="levelTx" presStyleLbl="revTx" presStyleIdx="0" presStyleCnt="0">
        <dgm:presLayoutVars>
          <dgm:chMax val="1"/>
          <dgm:bulletEnabled val="1"/>
        </dgm:presLayoutVars>
      </dgm:prSet>
      <dgm:spPr/>
    </dgm:pt>
    <dgm:pt modelId="{08C860DA-C422-4AC5-BB7C-D58F2D5E0F23}" type="pres">
      <dgm:prSet presAssocID="{3EA17F84-9021-42EE-8083-0996AA5CC845}" presName="Name8" presStyleCnt="0"/>
      <dgm:spPr/>
    </dgm:pt>
    <dgm:pt modelId="{CC0C932B-ED93-49D3-9BBB-0E1A69FE5710}" type="pres">
      <dgm:prSet presAssocID="{3EA17F84-9021-42EE-8083-0996AA5CC845}" presName="level" presStyleLbl="node1" presStyleIdx="1" presStyleCnt="3">
        <dgm:presLayoutVars>
          <dgm:chMax val="1"/>
          <dgm:bulletEnabled val="1"/>
        </dgm:presLayoutVars>
      </dgm:prSet>
      <dgm:spPr/>
    </dgm:pt>
    <dgm:pt modelId="{00C15D36-2684-44F9-91E6-E1AF5D8E3CD1}" type="pres">
      <dgm:prSet presAssocID="{3EA17F84-9021-42EE-8083-0996AA5CC845}" presName="levelTx" presStyleLbl="revTx" presStyleIdx="0" presStyleCnt="0">
        <dgm:presLayoutVars>
          <dgm:chMax val="1"/>
          <dgm:bulletEnabled val="1"/>
        </dgm:presLayoutVars>
      </dgm:prSet>
      <dgm:spPr/>
    </dgm:pt>
    <dgm:pt modelId="{9E2FA4C3-6CF5-4C05-95E8-D4A2AAF38A64}" type="pres">
      <dgm:prSet presAssocID="{10B9AA23-20B9-49DF-B8AF-F60277E69D3E}" presName="Name8" presStyleCnt="0"/>
      <dgm:spPr/>
    </dgm:pt>
    <dgm:pt modelId="{D1321E4A-C390-46E9-8819-1905103D2ABA}" type="pres">
      <dgm:prSet presAssocID="{10B9AA23-20B9-49DF-B8AF-F60277E69D3E}" presName="level" presStyleLbl="node1" presStyleIdx="2" presStyleCnt="3">
        <dgm:presLayoutVars>
          <dgm:chMax val="1"/>
          <dgm:bulletEnabled val="1"/>
        </dgm:presLayoutVars>
      </dgm:prSet>
      <dgm:spPr/>
    </dgm:pt>
    <dgm:pt modelId="{1B102957-0AD4-4891-BB1C-23F7AF2D2941}" type="pres">
      <dgm:prSet presAssocID="{10B9AA23-20B9-49DF-B8AF-F60277E69D3E}" presName="levelTx" presStyleLbl="revTx" presStyleIdx="0" presStyleCnt="0">
        <dgm:presLayoutVars>
          <dgm:chMax val="1"/>
          <dgm:bulletEnabled val="1"/>
        </dgm:presLayoutVars>
      </dgm:prSet>
      <dgm:spPr/>
    </dgm:pt>
  </dgm:ptLst>
  <dgm:cxnLst>
    <dgm:cxn modelId="{D6EE7B09-2042-4A8F-B90A-02BA995C68D9}" type="presOf" srcId="{20322445-94B2-4289-BCBC-1300E7E7BEFA}" destId="{2DFBB2B6-DF1C-4375-8090-2E4ACD2E4329}" srcOrd="0" destOrd="0" presId="urn:microsoft.com/office/officeart/2005/8/layout/pyramid1"/>
    <dgm:cxn modelId="{907B012B-E3C0-4FBA-9768-A5DC9C3592D4}" type="presOf" srcId="{10B9AA23-20B9-49DF-B8AF-F60277E69D3E}" destId="{1B102957-0AD4-4891-BB1C-23F7AF2D2941}" srcOrd="1" destOrd="0" presId="urn:microsoft.com/office/officeart/2005/8/layout/pyramid1"/>
    <dgm:cxn modelId="{040C1169-5914-4287-9BE1-ED58FD594028}" type="presOf" srcId="{3EA17F84-9021-42EE-8083-0996AA5CC845}" destId="{00C15D36-2684-44F9-91E6-E1AF5D8E3CD1}" srcOrd="1" destOrd="0" presId="urn:microsoft.com/office/officeart/2005/8/layout/pyramid1"/>
    <dgm:cxn modelId="{F6754D59-513F-4151-A093-2FB955D099F7}" srcId="{20322445-94B2-4289-BCBC-1300E7E7BEFA}" destId="{10B9AA23-20B9-49DF-B8AF-F60277E69D3E}" srcOrd="2" destOrd="0" parTransId="{3EF54F7D-89E4-4554-9509-FE5DA5DAECB3}" sibTransId="{394EAA2F-2A0B-491E-8E95-597FFD99ED68}"/>
    <dgm:cxn modelId="{10FC0D87-4684-499F-BEA0-A903B0826063}" srcId="{20322445-94B2-4289-BCBC-1300E7E7BEFA}" destId="{3EA17F84-9021-42EE-8083-0996AA5CC845}" srcOrd="1" destOrd="0" parTransId="{9B06F551-2EC0-400D-B857-0F7AC0D5A1DF}" sibTransId="{546EE5AF-8542-4018-A219-88D962F13994}"/>
    <dgm:cxn modelId="{5E49E4CB-5905-4AEA-A601-0A68F94A1AC5}" type="presOf" srcId="{10B9AA23-20B9-49DF-B8AF-F60277E69D3E}" destId="{D1321E4A-C390-46E9-8819-1905103D2ABA}" srcOrd="0" destOrd="0" presId="urn:microsoft.com/office/officeart/2005/8/layout/pyramid1"/>
    <dgm:cxn modelId="{8B88B9DC-A1FD-4C24-A1BD-FAEA1772782D}" type="presOf" srcId="{9469DD10-9227-4188-840C-63911EBAD0A3}" destId="{BF9E1056-0216-4B82-BDB7-45A948AE6891}" srcOrd="1" destOrd="0" presId="urn:microsoft.com/office/officeart/2005/8/layout/pyramid1"/>
    <dgm:cxn modelId="{8F6309DF-7306-4106-B7FF-10C6E2CDE2EF}" type="presOf" srcId="{3EA17F84-9021-42EE-8083-0996AA5CC845}" destId="{CC0C932B-ED93-49D3-9BBB-0E1A69FE5710}" srcOrd="0" destOrd="0" presId="urn:microsoft.com/office/officeart/2005/8/layout/pyramid1"/>
    <dgm:cxn modelId="{815AD5EA-B72D-4309-8C8A-2080BB908182}" srcId="{20322445-94B2-4289-BCBC-1300E7E7BEFA}" destId="{9469DD10-9227-4188-840C-63911EBAD0A3}" srcOrd="0" destOrd="0" parTransId="{454496BC-C394-4E78-AE3F-164127524243}" sibTransId="{D8456943-D76C-463E-B349-5C033465350E}"/>
    <dgm:cxn modelId="{36B1E3F8-64C7-4CFA-9A46-5473FEFAE1AD}" type="presOf" srcId="{9469DD10-9227-4188-840C-63911EBAD0A3}" destId="{5F47C030-004E-4599-9383-CC1140C16E68}" srcOrd="0" destOrd="0" presId="urn:microsoft.com/office/officeart/2005/8/layout/pyramid1"/>
    <dgm:cxn modelId="{BBE04256-F4E6-4FF3-BEF7-5588EA6B3094}" type="presParOf" srcId="{2DFBB2B6-DF1C-4375-8090-2E4ACD2E4329}" destId="{BF54A5F5-AF32-4CC9-8515-86DE5A3375E7}" srcOrd="0" destOrd="0" presId="urn:microsoft.com/office/officeart/2005/8/layout/pyramid1"/>
    <dgm:cxn modelId="{94B110B7-1E6F-4242-AD4C-49711B7ED1E1}" type="presParOf" srcId="{BF54A5F5-AF32-4CC9-8515-86DE5A3375E7}" destId="{5F47C030-004E-4599-9383-CC1140C16E68}" srcOrd="0" destOrd="0" presId="urn:microsoft.com/office/officeart/2005/8/layout/pyramid1"/>
    <dgm:cxn modelId="{7D66512F-4431-4690-9F57-AEEB0CB1FDF9}" type="presParOf" srcId="{BF54A5F5-AF32-4CC9-8515-86DE5A3375E7}" destId="{BF9E1056-0216-4B82-BDB7-45A948AE6891}" srcOrd="1" destOrd="0" presId="urn:microsoft.com/office/officeart/2005/8/layout/pyramid1"/>
    <dgm:cxn modelId="{4B204D5D-F495-4D42-A322-5173122A8B3A}" type="presParOf" srcId="{2DFBB2B6-DF1C-4375-8090-2E4ACD2E4329}" destId="{08C860DA-C422-4AC5-BB7C-D58F2D5E0F23}" srcOrd="1" destOrd="0" presId="urn:microsoft.com/office/officeart/2005/8/layout/pyramid1"/>
    <dgm:cxn modelId="{1DA95C73-FEE6-448F-9845-1A45B670FC6D}" type="presParOf" srcId="{08C860DA-C422-4AC5-BB7C-D58F2D5E0F23}" destId="{CC0C932B-ED93-49D3-9BBB-0E1A69FE5710}" srcOrd="0" destOrd="0" presId="urn:microsoft.com/office/officeart/2005/8/layout/pyramid1"/>
    <dgm:cxn modelId="{DA8767D6-9971-41C8-9754-CFE2B065A7B4}" type="presParOf" srcId="{08C860DA-C422-4AC5-BB7C-D58F2D5E0F23}" destId="{00C15D36-2684-44F9-91E6-E1AF5D8E3CD1}" srcOrd="1" destOrd="0" presId="urn:microsoft.com/office/officeart/2005/8/layout/pyramid1"/>
    <dgm:cxn modelId="{D0F2B7F7-DC40-4BB9-AB9D-B6D2F25FA9EB}" type="presParOf" srcId="{2DFBB2B6-DF1C-4375-8090-2E4ACD2E4329}" destId="{9E2FA4C3-6CF5-4C05-95E8-D4A2AAF38A64}" srcOrd="2" destOrd="0" presId="urn:microsoft.com/office/officeart/2005/8/layout/pyramid1"/>
    <dgm:cxn modelId="{BECD9A62-C885-43BD-8ABC-19BCA0B5DEC0}" type="presParOf" srcId="{9E2FA4C3-6CF5-4C05-95E8-D4A2AAF38A64}" destId="{D1321E4A-C390-46E9-8819-1905103D2ABA}" srcOrd="0" destOrd="0" presId="urn:microsoft.com/office/officeart/2005/8/layout/pyramid1"/>
    <dgm:cxn modelId="{D9481999-F72A-4866-AF0E-7C23D399046D}" type="presParOf" srcId="{9E2FA4C3-6CF5-4C05-95E8-D4A2AAF38A64}" destId="{1B102957-0AD4-4891-BB1C-23F7AF2D2941}"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9D703-1CEB-4EA9-B7B0-BBE3E3FBE688}">
      <dsp:nvSpPr>
        <dsp:cNvPr id="0" name=""/>
        <dsp:cNvSpPr/>
      </dsp:nvSpPr>
      <dsp:spPr>
        <a:xfrm>
          <a:off x="2736309" y="28613"/>
          <a:ext cx="2998291" cy="2998291"/>
        </a:xfrm>
        <a:prstGeom prst="ellipse">
          <a:avLst/>
        </a:prstGeom>
        <a:solidFill>
          <a:schemeClr val="accent2">
            <a:alpha val="5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822450" rtl="1">
            <a:lnSpc>
              <a:spcPct val="90000"/>
            </a:lnSpc>
            <a:spcBef>
              <a:spcPct val="0"/>
            </a:spcBef>
            <a:spcAft>
              <a:spcPct val="35000"/>
            </a:spcAft>
            <a:buNone/>
          </a:pPr>
          <a:r>
            <a:rPr lang="he-IL" sz="4100" kern="1200" dirty="0"/>
            <a:t>הרשות המחוקקת</a:t>
          </a:r>
        </a:p>
      </dsp:txBody>
      <dsp:txXfrm>
        <a:off x="3136081" y="553314"/>
        <a:ext cx="2198746" cy="1349231"/>
      </dsp:txXfrm>
    </dsp:sp>
    <dsp:sp modelId="{5DFF1F1A-39C3-4693-9906-04F8346F3551}">
      <dsp:nvSpPr>
        <dsp:cNvPr id="0" name=""/>
        <dsp:cNvSpPr/>
      </dsp:nvSpPr>
      <dsp:spPr>
        <a:xfrm>
          <a:off x="4104469" y="1612790"/>
          <a:ext cx="2998291" cy="2998291"/>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822450" rtl="1">
            <a:lnSpc>
              <a:spcPct val="90000"/>
            </a:lnSpc>
            <a:spcBef>
              <a:spcPct val="0"/>
            </a:spcBef>
            <a:spcAft>
              <a:spcPct val="35000"/>
            </a:spcAft>
            <a:buNone/>
          </a:pPr>
          <a:r>
            <a:rPr lang="he-IL" sz="4100" kern="1200" dirty="0"/>
            <a:t>הרשות המבצעת</a:t>
          </a:r>
        </a:p>
      </dsp:txBody>
      <dsp:txXfrm>
        <a:off x="5021447" y="2387349"/>
        <a:ext cx="1798974" cy="1649060"/>
      </dsp:txXfrm>
    </dsp:sp>
    <dsp:sp modelId="{E1AE31FE-8B8D-459B-ACA3-C101C24589FE}">
      <dsp:nvSpPr>
        <dsp:cNvPr id="0" name=""/>
        <dsp:cNvSpPr/>
      </dsp:nvSpPr>
      <dsp:spPr>
        <a:xfrm>
          <a:off x="1728184" y="1756798"/>
          <a:ext cx="2998291" cy="2998291"/>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822450" rtl="1">
            <a:lnSpc>
              <a:spcPct val="90000"/>
            </a:lnSpc>
            <a:spcBef>
              <a:spcPct val="0"/>
            </a:spcBef>
            <a:spcAft>
              <a:spcPct val="35000"/>
            </a:spcAft>
            <a:buNone/>
          </a:pPr>
          <a:r>
            <a:rPr lang="he-IL" sz="4100" kern="1200" dirty="0"/>
            <a:t>הרשות השופטת</a:t>
          </a:r>
        </a:p>
      </dsp:txBody>
      <dsp:txXfrm>
        <a:off x="2010523" y="2531357"/>
        <a:ext cx="1798974" cy="16490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A5CD3-2AAC-41C0-B4DC-51D84B82B211}">
      <dsp:nvSpPr>
        <dsp:cNvPr id="0" name=""/>
        <dsp:cNvSpPr/>
      </dsp:nvSpPr>
      <dsp:spPr>
        <a:xfrm>
          <a:off x="5259921" y="2839608"/>
          <a:ext cx="2790995" cy="815010"/>
        </a:xfrm>
        <a:custGeom>
          <a:avLst/>
          <a:gdLst/>
          <a:ahLst/>
          <a:cxnLst/>
          <a:rect l="0" t="0" r="0" b="0"/>
          <a:pathLst>
            <a:path>
              <a:moveTo>
                <a:pt x="0" y="0"/>
              </a:moveTo>
              <a:lnTo>
                <a:pt x="0" y="703784"/>
              </a:lnTo>
              <a:lnTo>
                <a:pt x="2790995" y="703784"/>
              </a:lnTo>
              <a:lnTo>
                <a:pt x="2790995" y="8150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6107FE-78A4-4AC7-89B1-7B6CA196F043}">
      <dsp:nvSpPr>
        <dsp:cNvPr id="0" name=""/>
        <dsp:cNvSpPr/>
      </dsp:nvSpPr>
      <dsp:spPr>
        <a:xfrm>
          <a:off x="5259921" y="2839608"/>
          <a:ext cx="1323543" cy="815010"/>
        </a:xfrm>
        <a:custGeom>
          <a:avLst/>
          <a:gdLst/>
          <a:ahLst/>
          <a:cxnLst/>
          <a:rect l="0" t="0" r="0" b="0"/>
          <a:pathLst>
            <a:path>
              <a:moveTo>
                <a:pt x="0" y="0"/>
              </a:moveTo>
              <a:lnTo>
                <a:pt x="0" y="703784"/>
              </a:lnTo>
              <a:lnTo>
                <a:pt x="1323543" y="703784"/>
              </a:lnTo>
              <a:lnTo>
                <a:pt x="1323543" y="8150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2361BA-3398-479E-9C20-A5EE2E0FA15F}">
      <dsp:nvSpPr>
        <dsp:cNvPr id="0" name=""/>
        <dsp:cNvSpPr/>
      </dsp:nvSpPr>
      <dsp:spPr>
        <a:xfrm>
          <a:off x="5116013" y="2839608"/>
          <a:ext cx="143907" cy="815010"/>
        </a:xfrm>
        <a:custGeom>
          <a:avLst/>
          <a:gdLst/>
          <a:ahLst/>
          <a:cxnLst/>
          <a:rect l="0" t="0" r="0" b="0"/>
          <a:pathLst>
            <a:path>
              <a:moveTo>
                <a:pt x="143907" y="0"/>
              </a:moveTo>
              <a:lnTo>
                <a:pt x="143907" y="703784"/>
              </a:lnTo>
              <a:lnTo>
                <a:pt x="0" y="703784"/>
              </a:lnTo>
              <a:lnTo>
                <a:pt x="0" y="8150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1BC1ED-1478-41A1-94D3-36414491734C}">
      <dsp:nvSpPr>
        <dsp:cNvPr id="0" name=""/>
        <dsp:cNvSpPr/>
      </dsp:nvSpPr>
      <dsp:spPr>
        <a:xfrm>
          <a:off x="3648562" y="2839608"/>
          <a:ext cx="1611358" cy="815010"/>
        </a:xfrm>
        <a:custGeom>
          <a:avLst/>
          <a:gdLst/>
          <a:ahLst/>
          <a:cxnLst/>
          <a:rect l="0" t="0" r="0" b="0"/>
          <a:pathLst>
            <a:path>
              <a:moveTo>
                <a:pt x="1611358" y="0"/>
              </a:moveTo>
              <a:lnTo>
                <a:pt x="1611358" y="703784"/>
              </a:lnTo>
              <a:lnTo>
                <a:pt x="0" y="703784"/>
              </a:lnTo>
              <a:lnTo>
                <a:pt x="0" y="8150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F16084-406C-4ACB-9222-00EAFBB606C0}">
      <dsp:nvSpPr>
        <dsp:cNvPr id="0" name=""/>
        <dsp:cNvSpPr/>
      </dsp:nvSpPr>
      <dsp:spPr>
        <a:xfrm>
          <a:off x="2124608" y="2839608"/>
          <a:ext cx="3135312" cy="815010"/>
        </a:xfrm>
        <a:custGeom>
          <a:avLst/>
          <a:gdLst/>
          <a:ahLst/>
          <a:cxnLst/>
          <a:rect l="0" t="0" r="0" b="0"/>
          <a:pathLst>
            <a:path>
              <a:moveTo>
                <a:pt x="3135312" y="0"/>
              </a:moveTo>
              <a:lnTo>
                <a:pt x="3135312" y="703784"/>
              </a:lnTo>
              <a:lnTo>
                <a:pt x="0" y="703784"/>
              </a:lnTo>
              <a:lnTo>
                <a:pt x="0" y="8150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AF5BAA-6BE1-4A32-ADB2-2522BC39C73D}">
      <dsp:nvSpPr>
        <dsp:cNvPr id="0" name=""/>
        <dsp:cNvSpPr/>
      </dsp:nvSpPr>
      <dsp:spPr>
        <a:xfrm>
          <a:off x="600655" y="2839608"/>
          <a:ext cx="4659265" cy="815010"/>
        </a:xfrm>
        <a:custGeom>
          <a:avLst/>
          <a:gdLst/>
          <a:ahLst/>
          <a:cxnLst/>
          <a:rect l="0" t="0" r="0" b="0"/>
          <a:pathLst>
            <a:path>
              <a:moveTo>
                <a:pt x="4659265" y="0"/>
              </a:moveTo>
              <a:lnTo>
                <a:pt x="4659265" y="703784"/>
              </a:lnTo>
              <a:lnTo>
                <a:pt x="0" y="703784"/>
              </a:lnTo>
              <a:lnTo>
                <a:pt x="0" y="8150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F6731C-0BF2-406F-A5C6-DBC8A10DF9DD}">
      <dsp:nvSpPr>
        <dsp:cNvPr id="0" name=""/>
        <dsp:cNvSpPr/>
      </dsp:nvSpPr>
      <dsp:spPr>
        <a:xfrm>
          <a:off x="2170849" y="1255111"/>
          <a:ext cx="6178143" cy="15844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05032F-C3E0-445D-B69B-F22A3CA623DF}">
      <dsp:nvSpPr>
        <dsp:cNvPr id="0" name=""/>
        <dsp:cNvSpPr/>
      </dsp:nvSpPr>
      <dsp:spPr>
        <a:xfrm>
          <a:off x="2304254" y="1381846"/>
          <a:ext cx="6178143" cy="158449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rtl="0">
            <a:lnSpc>
              <a:spcPct val="90000"/>
            </a:lnSpc>
            <a:spcBef>
              <a:spcPct val="0"/>
            </a:spcBef>
            <a:spcAft>
              <a:spcPct val="35000"/>
            </a:spcAft>
            <a:buNone/>
          </a:pPr>
          <a:r>
            <a:rPr lang="he-IL" sz="5400" b="1" i="0" u="none" strike="noStrike" kern="1200" baseline="0" dirty="0">
              <a:latin typeface="Arial"/>
              <a:cs typeface="Arial"/>
            </a:rPr>
            <a:t>תפקידי הכנסת</a:t>
          </a:r>
          <a:endParaRPr lang="he-IL" sz="5400" kern="1200" dirty="0"/>
        </a:p>
      </dsp:txBody>
      <dsp:txXfrm>
        <a:off x="2350662" y="1428254"/>
        <a:ext cx="6085327" cy="1491680"/>
      </dsp:txXfrm>
    </dsp:sp>
    <dsp:sp modelId="{069172E9-42E3-4CF9-9BB9-198C3E7170C4}">
      <dsp:nvSpPr>
        <dsp:cNvPr id="0" name=""/>
        <dsp:cNvSpPr/>
      </dsp:nvSpPr>
      <dsp:spPr>
        <a:xfrm>
          <a:off x="334" y="3654618"/>
          <a:ext cx="1200641" cy="7624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0D9C7-9A61-43EC-A6AA-727726AF1583}">
      <dsp:nvSpPr>
        <dsp:cNvPr id="0" name=""/>
        <dsp:cNvSpPr/>
      </dsp:nvSpPr>
      <dsp:spPr>
        <a:xfrm>
          <a:off x="133738" y="3781353"/>
          <a:ext cx="1200641" cy="7624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rtl="1">
            <a:lnSpc>
              <a:spcPct val="90000"/>
            </a:lnSpc>
            <a:spcBef>
              <a:spcPct val="0"/>
            </a:spcBef>
            <a:spcAft>
              <a:spcPct val="35000"/>
            </a:spcAft>
            <a:buNone/>
          </a:pPr>
          <a:r>
            <a:rPr lang="he-IL" sz="1000" b="1" kern="1200" dirty="0"/>
            <a:t>כינון ממשלה</a:t>
          </a:r>
        </a:p>
        <a:p>
          <a:pPr marL="0" lvl="0" indent="0" algn="ctr" defTabSz="444500" rtl="1">
            <a:lnSpc>
              <a:spcPct val="90000"/>
            </a:lnSpc>
            <a:spcBef>
              <a:spcPct val="0"/>
            </a:spcBef>
            <a:spcAft>
              <a:spcPct val="35000"/>
            </a:spcAft>
            <a:buNone/>
          </a:pPr>
          <a:r>
            <a:rPr lang="he-IL" sz="1000" kern="1200" dirty="0"/>
            <a:t>מכוננת את הממשלה ומוסמכת להצביע אי אמון בממשלה</a:t>
          </a:r>
        </a:p>
      </dsp:txBody>
      <dsp:txXfrm>
        <a:off x="156068" y="3803683"/>
        <a:ext cx="1155981" cy="717747"/>
      </dsp:txXfrm>
    </dsp:sp>
    <dsp:sp modelId="{AF9D84A8-874F-4868-85E2-FF123C6EB985}">
      <dsp:nvSpPr>
        <dsp:cNvPr id="0" name=""/>
        <dsp:cNvSpPr/>
      </dsp:nvSpPr>
      <dsp:spPr>
        <a:xfrm>
          <a:off x="1467785" y="3654618"/>
          <a:ext cx="1313646" cy="7624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E4F3E5-52D3-49E5-BE05-A5ED2AA1B20F}">
      <dsp:nvSpPr>
        <dsp:cNvPr id="0" name=""/>
        <dsp:cNvSpPr/>
      </dsp:nvSpPr>
      <dsp:spPr>
        <a:xfrm>
          <a:off x="1601190" y="3781353"/>
          <a:ext cx="1313646" cy="7624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rtl="1">
            <a:lnSpc>
              <a:spcPct val="90000"/>
            </a:lnSpc>
            <a:spcBef>
              <a:spcPct val="0"/>
            </a:spcBef>
            <a:spcAft>
              <a:spcPct val="35000"/>
            </a:spcAft>
            <a:buNone/>
          </a:pPr>
          <a:r>
            <a:rPr lang="he-IL" sz="1000" b="1" i="0" u="none" strike="noStrike" kern="1200" baseline="0" dirty="0">
              <a:latin typeface="Arial"/>
              <a:cs typeface="Arial"/>
            </a:rPr>
            <a:t>בוחרת</a:t>
          </a:r>
        </a:p>
        <a:p>
          <a:pPr marL="0" lvl="0" indent="0" algn="ctr" defTabSz="444500" rtl="0">
            <a:lnSpc>
              <a:spcPct val="90000"/>
            </a:lnSpc>
            <a:spcBef>
              <a:spcPct val="0"/>
            </a:spcBef>
            <a:spcAft>
              <a:spcPct val="35000"/>
            </a:spcAft>
            <a:buNone/>
          </a:pPr>
          <a:r>
            <a:rPr lang="he-IL" sz="1000" b="0" i="0" u="none" strike="noStrike" kern="1200" baseline="0" dirty="0">
              <a:latin typeface="Arial"/>
              <a:cs typeface="Arial"/>
            </a:rPr>
            <a:t>בעלי תפקידם</a:t>
          </a:r>
          <a:r>
            <a:rPr lang="he-IL" sz="1000" b="1" i="0" u="none" strike="noStrike" kern="1200" baseline="0" dirty="0">
              <a:latin typeface="Arial"/>
              <a:cs typeface="Arial"/>
            </a:rPr>
            <a:t>  </a:t>
          </a:r>
          <a:r>
            <a:rPr lang="he-IL" sz="1000" b="0" i="0" u="none" strike="noStrike" kern="1200" baseline="0" dirty="0">
              <a:latin typeface="Arial"/>
              <a:cs typeface="Arial"/>
            </a:rPr>
            <a:t>:נשיא המדינה, מבקר המדינה</a:t>
          </a:r>
          <a:endParaRPr lang="he-IL" sz="1000" kern="1200" dirty="0"/>
        </a:p>
      </dsp:txBody>
      <dsp:txXfrm>
        <a:off x="1623520" y="3803683"/>
        <a:ext cx="1268986" cy="717747"/>
      </dsp:txXfrm>
    </dsp:sp>
    <dsp:sp modelId="{1E700884-F99E-4D26-A0BC-DDB29F078107}">
      <dsp:nvSpPr>
        <dsp:cNvPr id="0" name=""/>
        <dsp:cNvSpPr/>
      </dsp:nvSpPr>
      <dsp:spPr>
        <a:xfrm>
          <a:off x="3048241" y="3654618"/>
          <a:ext cx="1200641" cy="7624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CC0045-224B-4C43-8C52-CBAF84E0F8BB}">
      <dsp:nvSpPr>
        <dsp:cNvPr id="0" name=""/>
        <dsp:cNvSpPr/>
      </dsp:nvSpPr>
      <dsp:spPr>
        <a:xfrm>
          <a:off x="3181645" y="3781353"/>
          <a:ext cx="1200641" cy="7624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rtl="1">
            <a:lnSpc>
              <a:spcPct val="90000"/>
            </a:lnSpc>
            <a:spcBef>
              <a:spcPct val="0"/>
            </a:spcBef>
            <a:spcAft>
              <a:spcPct val="35000"/>
            </a:spcAft>
            <a:buNone/>
          </a:pPr>
          <a:r>
            <a:rPr lang="he-IL" sz="1000" b="1" i="0" u="none" strike="noStrike" kern="1200" baseline="0" dirty="0">
              <a:latin typeface="Arial"/>
              <a:cs typeface="Arial"/>
            </a:rPr>
            <a:t>ייצוגיות </a:t>
          </a:r>
          <a:r>
            <a:rPr lang="he-IL" sz="1000" b="0" i="0" u="none" strike="noStrike" kern="1200" baseline="0" dirty="0">
              <a:latin typeface="Arial"/>
              <a:cs typeface="Arial"/>
            </a:rPr>
            <a:t>-  הכנסת  כבית נבחרים</a:t>
          </a:r>
        </a:p>
        <a:p>
          <a:pPr marL="0" lvl="0" indent="0" algn="ctr" defTabSz="444500" rtl="1">
            <a:lnSpc>
              <a:spcPct val="90000"/>
            </a:lnSpc>
            <a:spcBef>
              <a:spcPct val="0"/>
            </a:spcBef>
            <a:spcAft>
              <a:spcPct val="35000"/>
            </a:spcAft>
            <a:buNone/>
          </a:pPr>
          <a:r>
            <a:rPr lang="he-IL" sz="1000" b="0" i="0" u="none" strike="noStrike" kern="1200" baseline="0" dirty="0">
              <a:latin typeface="Arial"/>
              <a:cs typeface="Arial"/>
            </a:rPr>
            <a:t>כמייצגת את הבוחרים</a:t>
          </a:r>
        </a:p>
      </dsp:txBody>
      <dsp:txXfrm>
        <a:off x="3203975" y="3803683"/>
        <a:ext cx="1155981" cy="717747"/>
      </dsp:txXfrm>
    </dsp:sp>
    <dsp:sp modelId="{B10841D8-FAF3-440B-B51C-12DE553A3EB8}">
      <dsp:nvSpPr>
        <dsp:cNvPr id="0" name=""/>
        <dsp:cNvSpPr/>
      </dsp:nvSpPr>
      <dsp:spPr>
        <a:xfrm>
          <a:off x="4515692" y="3654618"/>
          <a:ext cx="1200641" cy="7624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78A511-9BDF-48CF-BFD0-447CF5B09A46}">
      <dsp:nvSpPr>
        <dsp:cNvPr id="0" name=""/>
        <dsp:cNvSpPr/>
      </dsp:nvSpPr>
      <dsp:spPr>
        <a:xfrm>
          <a:off x="4649097" y="3781353"/>
          <a:ext cx="1200641" cy="7624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he-IL" sz="1000" b="1" i="0" u="none" strike="noStrike" kern="1200" baseline="0">
              <a:latin typeface="Arial"/>
              <a:cs typeface="Arial"/>
            </a:rPr>
            <a:t>חקיקה- הכנסת כרשות מחוקקת</a:t>
          </a:r>
          <a:endParaRPr lang="he-IL" sz="1000" b="0" i="0" u="none" strike="noStrike" kern="1200" baseline="0" dirty="0">
            <a:latin typeface="Arial"/>
            <a:cs typeface="Arial"/>
          </a:endParaRPr>
        </a:p>
      </dsp:txBody>
      <dsp:txXfrm>
        <a:off x="4671427" y="3803683"/>
        <a:ext cx="1155981" cy="717747"/>
      </dsp:txXfrm>
    </dsp:sp>
    <dsp:sp modelId="{B5F5C0B6-449C-4235-824B-4254933D08F3}">
      <dsp:nvSpPr>
        <dsp:cNvPr id="0" name=""/>
        <dsp:cNvSpPr/>
      </dsp:nvSpPr>
      <dsp:spPr>
        <a:xfrm>
          <a:off x="5983143" y="3654618"/>
          <a:ext cx="1200641" cy="7624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F348E6-EE11-41F2-AE77-5023E5E42468}">
      <dsp:nvSpPr>
        <dsp:cNvPr id="0" name=""/>
        <dsp:cNvSpPr/>
      </dsp:nvSpPr>
      <dsp:spPr>
        <a:xfrm>
          <a:off x="6116548" y="3781353"/>
          <a:ext cx="1200641" cy="7624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he-IL" sz="1000" b="1" i="0" u="none" strike="noStrike" kern="1200" baseline="0" dirty="0">
              <a:latin typeface="Arial"/>
              <a:cs typeface="Arial"/>
            </a:rPr>
            <a:t>ביקורת ופיקוח על עבודת הממשלה</a:t>
          </a:r>
          <a:endParaRPr lang="he-IL" sz="1000" kern="1200" dirty="0"/>
        </a:p>
      </dsp:txBody>
      <dsp:txXfrm>
        <a:off x="6138878" y="3803683"/>
        <a:ext cx="1155981" cy="717747"/>
      </dsp:txXfrm>
    </dsp:sp>
    <dsp:sp modelId="{97F01508-02F9-44D3-9566-824419E03080}">
      <dsp:nvSpPr>
        <dsp:cNvPr id="0" name=""/>
        <dsp:cNvSpPr/>
      </dsp:nvSpPr>
      <dsp:spPr>
        <a:xfrm>
          <a:off x="7450595" y="3654618"/>
          <a:ext cx="1200641" cy="7624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BFFAB2-BFF6-41C3-BED5-3CF692C3A8D8}">
      <dsp:nvSpPr>
        <dsp:cNvPr id="0" name=""/>
        <dsp:cNvSpPr/>
      </dsp:nvSpPr>
      <dsp:spPr>
        <a:xfrm>
          <a:off x="7583999" y="3781353"/>
          <a:ext cx="1200641" cy="7624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rtl="1">
            <a:lnSpc>
              <a:spcPct val="90000"/>
            </a:lnSpc>
            <a:spcBef>
              <a:spcPct val="0"/>
            </a:spcBef>
            <a:spcAft>
              <a:spcPct val="35000"/>
            </a:spcAft>
            <a:buNone/>
          </a:pPr>
          <a:r>
            <a:rPr lang="he-IL" sz="1000" b="1" kern="1200" dirty="0"/>
            <a:t>רשות מכוננת</a:t>
          </a:r>
        </a:p>
        <a:p>
          <a:pPr marL="0" lvl="0" indent="0" algn="ctr" defTabSz="444500" rtl="1">
            <a:lnSpc>
              <a:spcPct val="90000"/>
            </a:lnSpc>
            <a:spcBef>
              <a:spcPct val="0"/>
            </a:spcBef>
            <a:spcAft>
              <a:spcPct val="35000"/>
            </a:spcAft>
            <a:buNone/>
          </a:pPr>
          <a:r>
            <a:rPr lang="he-IL" sz="1000" kern="1200" dirty="0"/>
            <a:t>תפקידה לכתוב את החוקה </a:t>
          </a:r>
          <a:endParaRPr lang="en-US" sz="1000" kern="1200" dirty="0"/>
        </a:p>
      </dsp:txBody>
      <dsp:txXfrm>
        <a:off x="7606329" y="3803683"/>
        <a:ext cx="1155981" cy="7177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D383B-84AE-4DFF-9438-9973E890A295}">
      <dsp:nvSpPr>
        <dsp:cNvPr id="0" name=""/>
        <dsp:cNvSpPr/>
      </dsp:nvSpPr>
      <dsp:spPr>
        <a:xfrm>
          <a:off x="4099466" y="1889846"/>
          <a:ext cx="3057678" cy="1357193"/>
        </a:xfrm>
        <a:custGeom>
          <a:avLst/>
          <a:gdLst/>
          <a:ahLst/>
          <a:cxnLst/>
          <a:rect l="0" t="0" r="0" b="0"/>
          <a:pathLst>
            <a:path>
              <a:moveTo>
                <a:pt x="0" y="0"/>
              </a:moveTo>
              <a:lnTo>
                <a:pt x="0" y="1198120"/>
              </a:lnTo>
              <a:lnTo>
                <a:pt x="3057678" y="1198120"/>
              </a:lnTo>
              <a:lnTo>
                <a:pt x="3057678" y="135719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8817BFD-B756-4F9D-BAFE-C67B11D76CF1}">
      <dsp:nvSpPr>
        <dsp:cNvPr id="0" name=""/>
        <dsp:cNvSpPr/>
      </dsp:nvSpPr>
      <dsp:spPr>
        <a:xfrm>
          <a:off x="4099466" y="1889846"/>
          <a:ext cx="958954" cy="1357193"/>
        </a:xfrm>
        <a:custGeom>
          <a:avLst/>
          <a:gdLst/>
          <a:ahLst/>
          <a:cxnLst/>
          <a:rect l="0" t="0" r="0" b="0"/>
          <a:pathLst>
            <a:path>
              <a:moveTo>
                <a:pt x="0" y="0"/>
              </a:moveTo>
              <a:lnTo>
                <a:pt x="0" y="1198120"/>
              </a:lnTo>
              <a:lnTo>
                <a:pt x="958954" y="1198120"/>
              </a:lnTo>
              <a:lnTo>
                <a:pt x="958954" y="135719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D769669-FA86-4571-9941-47F8BB539387}">
      <dsp:nvSpPr>
        <dsp:cNvPr id="0" name=""/>
        <dsp:cNvSpPr/>
      </dsp:nvSpPr>
      <dsp:spPr>
        <a:xfrm>
          <a:off x="2959697" y="1889846"/>
          <a:ext cx="1139769" cy="1357193"/>
        </a:xfrm>
        <a:custGeom>
          <a:avLst/>
          <a:gdLst/>
          <a:ahLst/>
          <a:cxnLst/>
          <a:rect l="0" t="0" r="0" b="0"/>
          <a:pathLst>
            <a:path>
              <a:moveTo>
                <a:pt x="1139769" y="0"/>
              </a:moveTo>
              <a:lnTo>
                <a:pt x="1139769" y="1198120"/>
              </a:lnTo>
              <a:lnTo>
                <a:pt x="0" y="1198120"/>
              </a:lnTo>
              <a:lnTo>
                <a:pt x="0" y="135719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9FC14AC-8117-4433-B499-29D82EBFE55E}">
      <dsp:nvSpPr>
        <dsp:cNvPr id="0" name=""/>
        <dsp:cNvSpPr/>
      </dsp:nvSpPr>
      <dsp:spPr>
        <a:xfrm>
          <a:off x="860973" y="1889846"/>
          <a:ext cx="3238492" cy="1357193"/>
        </a:xfrm>
        <a:custGeom>
          <a:avLst/>
          <a:gdLst/>
          <a:ahLst/>
          <a:cxnLst/>
          <a:rect l="0" t="0" r="0" b="0"/>
          <a:pathLst>
            <a:path>
              <a:moveTo>
                <a:pt x="3238492" y="0"/>
              </a:moveTo>
              <a:lnTo>
                <a:pt x="3238492" y="1198120"/>
              </a:lnTo>
              <a:lnTo>
                <a:pt x="0" y="1198120"/>
              </a:lnTo>
              <a:lnTo>
                <a:pt x="0" y="135719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E7B70E5-C2E9-4B29-8525-C8787167293E}">
      <dsp:nvSpPr>
        <dsp:cNvPr id="0" name=""/>
        <dsp:cNvSpPr/>
      </dsp:nvSpPr>
      <dsp:spPr>
        <a:xfrm>
          <a:off x="1942759" y="528187"/>
          <a:ext cx="4313415" cy="136165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2C48A77-66CF-4AD2-8E7B-5539E9D3CC91}">
      <dsp:nvSpPr>
        <dsp:cNvPr id="0" name=""/>
        <dsp:cNvSpPr/>
      </dsp:nvSpPr>
      <dsp:spPr>
        <a:xfrm>
          <a:off x="2133552" y="709440"/>
          <a:ext cx="4313415" cy="136165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he-IL" sz="3200" b="1" kern="1200" dirty="0"/>
            <a:t>תפקידי הממשלה וסמכויותיה</a:t>
          </a:r>
        </a:p>
      </dsp:txBody>
      <dsp:txXfrm>
        <a:off x="2173434" y="749322"/>
        <a:ext cx="4233651" cy="1281894"/>
      </dsp:txXfrm>
    </dsp:sp>
    <dsp:sp modelId="{870AAB49-7C19-4345-80F4-38924CE43F92}">
      <dsp:nvSpPr>
        <dsp:cNvPr id="0" name=""/>
        <dsp:cNvSpPr/>
      </dsp:nvSpPr>
      <dsp:spPr>
        <a:xfrm>
          <a:off x="2404" y="3247039"/>
          <a:ext cx="1717137" cy="109038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3CA2823-9A15-4CC4-B5A4-A2BC454F29BF}">
      <dsp:nvSpPr>
        <dsp:cNvPr id="0" name=""/>
        <dsp:cNvSpPr/>
      </dsp:nvSpPr>
      <dsp:spPr>
        <a:xfrm>
          <a:off x="193198" y="3428293"/>
          <a:ext cx="1717137" cy="109038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rtl="1">
            <a:lnSpc>
              <a:spcPct val="90000"/>
            </a:lnSpc>
            <a:spcBef>
              <a:spcPct val="0"/>
            </a:spcBef>
            <a:spcAft>
              <a:spcPct val="35000"/>
            </a:spcAft>
            <a:buNone/>
          </a:pPr>
          <a:r>
            <a:rPr lang="he-IL" sz="1300" b="1" u="none" kern="1200" dirty="0"/>
            <a:t>סמכות שיורית של הממשלה</a:t>
          </a:r>
        </a:p>
      </dsp:txBody>
      <dsp:txXfrm>
        <a:off x="225134" y="3460229"/>
        <a:ext cx="1653265" cy="1026510"/>
      </dsp:txXfrm>
    </dsp:sp>
    <dsp:sp modelId="{12B86DB4-7EDD-40CA-8CC7-85D31C026744}">
      <dsp:nvSpPr>
        <dsp:cNvPr id="0" name=""/>
        <dsp:cNvSpPr/>
      </dsp:nvSpPr>
      <dsp:spPr>
        <a:xfrm>
          <a:off x="2101128" y="3247039"/>
          <a:ext cx="1717137" cy="109038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99CDC9E-8E17-4DBF-B83A-8AD89349E5B2}">
      <dsp:nvSpPr>
        <dsp:cNvPr id="0" name=""/>
        <dsp:cNvSpPr/>
      </dsp:nvSpPr>
      <dsp:spPr>
        <a:xfrm>
          <a:off x="2291921" y="3428293"/>
          <a:ext cx="1717137" cy="109038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rtl="1">
            <a:lnSpc>
              <a:spcPct val="90000"/>
            </a:lnSpc>
            <a:spcBef>
              <a:spcPct val="0"/>
            </a:spcBef>
            <a:spcAft>
              <a:spcPct val="35000"/>
            </a:spcAft>
            <a:buNone/>
          </a:pPr>
          <a:r>
            <a:rPr lang="he-IL" sz="1300" b="1" kern="1200" dirty="0"/>
            <a:t>תקנות לשעת חירום</a:t>
          </a:r>
          <a:endParaRPr lang="he-IL" sz="1300" kern="1200" dirty="0"/>
        </a:p>
      </dsp:txBody>
      <dsp:txXfrm>
        <a:off x="2323857" y="3460229"/>
        <a:ext cx="1653265" cy="1026510"/>
      </dsp:txXfrm>
    </dsp:sp>
    <dsp:sp modelId="{DD262560-E44F-4641-BAFC-BEAD503AADCD}">
      <dsp:nvSpPr>
        <dsp:cNvPr id="0" name=""/>
        <dsp:cNvSpPr/>
      </dsp:nvSpPr>
      <dsp:spPr>
        <a:xfrm>
          <a:off x="4199852" y="3247039"/>
          <a:ext cx="1717137" cy="109038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9CCA786-E536-4E02-9EAF-A356F8BA912C}">
      <dsp:nvSpPr>
        <dsp:cNvPr id="0" name=""/>
        <dsp:cNvSpPr/>
      </dsp:nvSpPr>
      <dsp:spPr>
        <a:xfrm>
          <a:off x="4390645" y="3428293"/>
          <a:ext cx="1717137" cy="109038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rtl="1">
            <a:lnSpc>
              <a:spcPct val="90000"/>
            </a:lnSpc>
            <a:spcBef>
              <a:spcPct val="0"/>
            </a:spcBef>
            <a:spcAft>
              <a:spcPct val="35000"/>
            </a:spcAft>
            <a:buNone/>
          </a:pPr>
          <a:r>
            <a:rPr lang="he-IL" sz="1300" b="1" kern="1200" dirty="0"/>
            <a:t>קביעת תקנות - חקיקת</a:t>
          </a:r>
        </a:p>
        <a:p>
          <a:pPr marL="0" lvl="0" indent="0" algn="ctr" defTabSz="577850" rtl="1">
            <a:lnSpc>
              <a:spcPct val="90000"/>
            </a:lnSpc>
            <a:spcBef>
              <a:spcPct val="0"/>
            </a:spcBef>
            <a:spcAft>
              <a:spcPct val="35000"/>
            </a:spcAft>
            <a:buNone/>
          </a:pPr>
          <a:r>
            <a:rPr lang="he-IL" sz="1300" b="1" kern="1200" dirty="0"/>
            <a:t> משנה</a:t>
          </a:r>
        </a:p>
        <a:p>
          <a:pPr marL="0" lvl="0" indent="0" algn="ctr" defTabSz="577850" rtl="1">
            <a:lnSpc>
              <a:spcPct val="90000"/>
            </a:lnSpc>
            <a:spcBef>
              <a:spcPct val="0"/>
            </a:spcBef>
            <a:spcAft>
              <a:spcPct val="35000"/>
            </a:spcAft>
            <a:buNone/>
          </a:pPr>
          <a:br>
            <a:rPr lang="he-IL" sz="1300" kern="1200" dirty="0"/>
          </a:br>
          <a:endParaRPr lang="he-IL" sz="1300" kern="1200" dirty="0"/>
        </a:p>
      </dsp:txBody>
      <dsp:txXfrm>
        <a:off x="4422581" y="3460229"/>
        <a:ext cx="1653265" cy="1026510"/>
      </dsp:txXfrm>
    </dsp:sp>
    <dsp:sp modelId="{3D83EF4C-9BAA-4319-AB62-736B61CAE530}">
      <dsp:nvSpPr>
        <dsp:cNvPr id="0" name=""/>
        <dsp:cNvSpPr/>
      </dsp:nvSpPr>
      <dsp:spPr>
        <a:xfrm>
          <a:off x="6298576" y="3247039"/>
          <a:ext cx="1717137" cy="109038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124BD7B-E243-478E-8B36-3A2F77323928}">
      <dsp:nvSpPr>
        <dsp:cNvPr id="0" name=""/>
        <dsp:cNvSpPr/>
      </dsp:nvSpPr>
      <dsp:spPr>
        <a:xfrm>
          <a:off x="6489369" y="3428293"/>
          <a:ext cx="1717137" cy="109038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rtl="1">
            <a:lnSpc>
              <a:spcPct val="90000"/>
            </a:lnSpc>
            <a:spcBef>
              <a:spcPct val="0"/>
            </a:spcBef>
            <a:spcAft>
              <a:spcPct val="35000"/>
            </a:spcAft>
            <a:buNone/>
          </a:pPr>
          <a:r>
            <a:rPr lang="he-IL" sz="1300" b="1" kern="1200" dirty="0"/>
            <a:t>קביעת מדיניות </a:t>
          </a:r>
        </a:p>
        <a:p>
          <a:pPr marL="0" lvl="0" indent="0" algn="ctr" defTabSz="577850" rtl="1">
            <a:lnSpc>
              <a:spcPct val="90000"/>
            </a:lnSpc>
            <a:spcBef>
              <a:spcPct val="0"/>
            </a:spcBef>
            <a:spcAft>
              <a:spcPct val="35000"/>
            </a:spcAft>
            <a:buNone/>
          </a:pPr>
          <a:r>
            <a:rPr lang="he-IL" sz="1300" b="1" kern="1200" dirty="0"/>
            <a:t>וביצוע</a:t>
          </a:r>
        </a:p>
      </dsp:txBody>
      <dsp:txXfrm>
        <a:off x="6521305" y="3460229"/>
        <a:ext cx="1653265" cy="10265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7C030-004E-4599-9383-CC1140C16E68}">
      <dsp:nvSpPr>
        <dsp:cNvPr id="0" name=""/>
        <dsp:cNvSpPr/>
      </dsp:nvSpPr>
      <dsp:spPr>
        <a:xfrm>
          <a:off x="2743200" y="0"/>
          <a:ext cx="2743199" cy="1508654"/>
        </a:xfrm>
        <a:prstGeom prst="trapezoid">
          <a:avLst>
            <a:gd name="adj" fmla="val 90915"/>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rtl="1">
            <a:lnSpc>
              <a:spcPct val="90000"/>
            </a:lnSpc>
            <a:spcBef>
              <a:spcPct val="0"/>
            </a:spcBef>
            <a:spcAft>
              <a:spcPct val="35000"/>
            </a:spcAft>
            <a:buNone/>
          </a:pPr>
          <a:r>
            <a:rPr lang="he-IL" sz="2400" kern="1200" dirty="0"/>
            <a:t>בית משפט</a:t>
          </a:r>
        </a:p>
        <a:p>
          <a:pPr marL="0" lvl="0" indent="0" algn="ctr" defTabSz="1066800" rtl="1">
            <a:lnSpc>
              <a:spcPct val="90000"/>
            </a:lnSpc>
            <a:spcBef>
              <a:spcPct val="0"/>
            </a:spcBef>
            <a:spcAft>
              <a:spcPct val="35000"/>
            </a:spcAft>
            <a:buNone/>
          </a:pPr>
          <a:r>
            <a:rPr lang="he-IL" sz="2400" kern="1200" dirty="0"/>
            <a:t> </a:t>
          </a:r>
          <a:r>
            <a:rPr lang="he-IL" sz="2400" b="1" kern="1200" dirty="0"/>
            <a:t>העליון</a:t>
          </a:r>
        </a:p>
      </dsp:txBody>
      <dsp:txXfrm>
        <a:off x="2743200" y="0"/>
        <a:ext cx="2743199" cy="1508654"/>
      </dsp:txXfrm>
    </dsp:sp>
    <dsp:sp modelId="{CC0C932B-ED93-49D3-9BBB-0E1A69FE5710}">
      <dsp:nvSpPr>
        <dsp:cNvPr id="0" name=""/>
        <dsp:cNvSpPr/>
      </dsp:nvSpPr>
      <dsp:spPr>
        <a:xfrm>
          <a:off x="1371600" y="1508654"/>
          <a:ext cx="5486399" cy="1508654"/>
        </a:xfrm>
        <a:prstGeom prst="trapezoid">
          <a:avLst>
            <a:gd name="adj" fmla="val 90915"/>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1600200" rtl="1">
            <a:lnSpc>
              <a:spcPct val="90000"/>
            </a:lnSpc>
            <a:spcBef>
              <a:spcPct val="0"/>
            </a:spcBef>
            <a:spcAft>
              <a:spcPct val="35000"/>
            </a:spcAft>
            <a:buNone/>
          </a:pPr>
          <a:r>
            <a:rPr lang="he-IL" sz="3600" kern="1200" dirty="0"/>
            <a:t>בית משפט </a:t>
          </a:r>
          <a:r>
            <a:rPr lang="he-IL" sz="3600" b="1" kern="1200" dirty="0"/>
            <a:t>מחוזי</a:t>
          </a:r>
        </a:p>
      </dsp:txBody>
      <dsp:txXfrm>
        <a:off x="2331720" y="1508654"/>
        <a:ext cx="3566160" cy="1508654"/>
      </dsp:txXfrm>
    </dsp:sp>
    <dsp:sp modelId="{D1321E4A-C390-46E9-8819-1905103D2ABA}">
      <dsp:nvSpPr>
        <dsp:cNvPr id="0" name=""/>
        <dsp:cNvSpPr/>
      </dsp:nvSpPr>
      <dsp:spPr>
        <a:xfrm>
          <a:off x="0" y="3017308"/>
          <a:ext cx="8229600" cy="1508654"/>
        </a:xfrm>
        <a:prstGeom prst="trapezoid">
          <a:avLst>
            <a:gd name="adj" fmla="val 90915"/>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2533650" rtl="1">
            <a:lnSpc>
              <a:spcPct val="90000"/>
            </a:lnSpc>
            <a:spcBef>
              <a:spcPct val="0"/>
            </a:spcBef>
            <a:spcAft>
              <a:spcPct val="35000"/>
            </a:spcAft>
            <a:buNone/>
          </a:pPr>
          <a:r>
            <a:rPr lang="he-IL" sz="5700" kern="1200" dirty="0"/>
            <a:t>בית משפט </a:t>
          </a:r>
          <a:r>
            <a:rPr lang="he-IL" sz="5700" b="1" kern="1200" dirty="0"/>
            <a:t>השלום</a:t>
          </a:r>
        </a:p>
      </dsp:txBody>
      <dsp:txXfrm>
        <a:off x="1440179" y="3017308"/>
        <a:ext cx="5349240" cy="150865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D48C864C-818F-400C-AD59-530C2FB056C2}" type="datetimeFigureOut">
              <a:rPr lang="he-IL" smtClean="0"/>
              <a:t>ג'/כסלו/תשפ"ו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CA451D7-6221-4D0A-AD69-9C0979EEBA67}" type="slidenum">
              <a:rPr lang="he-IL" smtClean="0"/>
              <a:t>‹#›</a:t>
            </a:fld>
            <a:endParaRPr lang="he-IL"/>
          </a:p>
        </p:txBody>
      </p:sp>
    </p:spTree>
    <p:extLst>
      <p:ext uri="{BB962C8B-B14F-4D97-AF65-F5344CB8AC3E}">
        <p14:creationId xmlns:p14="http://schemas.microsoft.com/office/powerpoint/2010/main" val="1844675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D48C864C-818F-400C-AD59-530C2FB056C2}" type="datetimeFigureOut">
              <a:rPr lang="he-IL" smtClean="0"/>
              <a:t>ג'/כסלו/תשפ"ו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CA451D7-6221-4D0A-AD69-9C0979EEBA67}" type="slidenum">
              <a:rPr lang="he-IL" smtClean="0"/>
              <a:t>‹#›</a:t>
            </a:fld>
            <a:endParaRPr lang="he-IL"/>
          </a:p>
        </p:txBody>
      </p:sp>
    </p:spTree>
    <p:extLst>
      <p:ext uri="{BB962C8B-B14F-4D97-AF65-F5344CB8AC3E}">
        <p14:creationId xmlns:p14="http://schemas.microsoft.com/office/powerpoint/2010/main" val="1056804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D48C864C-818F-400C-AD59-530C2FB056C2}" type="datetimeFigureOut">
              <a:rPr lang="he-IL" smtClean="0"/>
              <a:t>ג'/כסלו/תשפ"ו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CA451D7-6221-4D0A-AD69-9C0979EEBA67}" type="slidenum">
              <a:rPr lang="he-IL" smtClean="0"/>
              <a:t>‹#›</a:t>
            </a:fld>
            <a:endParaRPr lang="he-IL"/>
          </a:p>
        </p:txBody>
      </p:sp>
    </p:spTree>
    <p:extLst>
      <p:ext uri="{BB962C8B-B14F-4D97-AF65-F5344CB8AC3E}">
        <p14:creationId xmlns:p14="http://schemas.microsoft.com/office/powerpoint/2010/main" val="3992971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D48C864C-818F-400C-AD59-530C2FB056C2}" type="datetimeFigureOut">
              <a:rPr lang="he-IL" smtClean="0"/>
              <a:t>ג'/כסלו/תשפ"ו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CA451D7-6221-4D0A-AD69-9C0979EEBA67}" type="slidenum">
              <a:rPr lang="he-IL" smtClean="0"/>
              <a:t>‹#›</a:t>
            </a:fld>
            <a:endParaRPr lang="he-IL"/>
          </a:p>
        </p:txBody>
      </p:sp>
    </p:spTree>
    <p:extLst>
      <p:ext uri="{BB962C8B-B14F-4D97-AF65-F5344CB8AC3E}">
        <p14:creationId xmlns:p14="http://schemas.microsoft.com/office/powerpoint/2010/main" val="1875429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D48C864C-818F-400C-AD59-530C2FB056C2}" type="datetimeFigureOut">
              <a:rPr lang="he-IL" smtClean="0"/>
              <a:t>ג'/כסלו/תשפ"ו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CA451D7-6221-4D0A-AD69-9C0979EEBA67}" type="slidenum">
              <a:rPr lang="he-IL" smtClean="0"/>
              <a:t>‹#›</a:t>
            </a:fld>
            <a:endParaRPr lang="he-IL"/>
          </a:p>
        </p:txBody>
      </p:sp>
    </p:spTree>
    <p:extLst>
      <p:ext uri="{BB962C8B-B14F-4D97-AF65-F5344CB8AC3E}">
        <p14:creationId xmlns:p14="http://schemas.microsoft.com/office/powerpoint/2010/main" val="4000515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D48C864C-818F-400C-AD59-530C2FB056C2}" type="datetimeFigureOut">
              <a:rPr lang="he-IL" smtClean="0"/>
              <a:t>ג'/כסלו/תשפ"ו</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CA451D7-6221-4D0A-AD69-9C0979EEBA67}" type="slidenum">
              <a:rPr lang="he-IL" smtClean="0"/>
              <a:t>‹#›</a:t>
            </a:fld>
            <a:endParaRPr lang="he-IL"/>
          </a:p>
        </p:txBody>
      </p:sp>
    </p:spTree>
    <p:extLst>
      <p:ext uri="{BB962C8B-B14F-4D97-AF65-F5344CB8AC3E}">
        <p14:creationId xmlns:p14="http://schemas.microsoft.com/office/powerpoint/2010/main" val="3348918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D48C864C-818F-400C-AD59-530C2FB056C2}" type="datetimeFigureOut">
              <a:rPr lang="he-IL" smtClean="0"/>
              <a:t>ג'/כסלו/תשפ"ו</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DCA451D7-6221-4D0A-AD69-9C0979EEBA67}" type="slidenum">
              <a:rPr lang="he-IL" smtClean="0"/>
              <a:t>‹#›</a:t>
            </a:fld>
            <a:endParaRPr lang="he-IL"/>
          </a:p>
        </p:txBody>
      </p:sp>
    </p:spTree>
    <p:extLst>
      <p:ext uri="{BB962C8B-B14F-4D97-AF65-F5344CB8AC3E}">
        <p14:creationId xmlns:p14="http://schemas.microsoft.com/office/powerpoint/2010/main" val="1760661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D48C864C-818F-400C-AD59-530C2FB056C2}" type="datetimeFigureOut">
              <a:rPr lang="he-IL" smtClean="0"/>
              <a:t>ג'/כסלו/תשפ"ו</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DCA451D7-6221-4D0A-AD69-9C0979EEBA67}" type="slidenum">
              <a:rPr lang="he-IL" smtClean="0"/>
              <a:t>‹#›</a:t>
            </a:fld>
            <a:endParaRPr lang="he-IL"/>
          </a:p>
        </p:txBody>
      </p:sp>
    </p:spTree>
    <p:extLst>
      <p:ext uri="{BB962C8B-B14F-4D97-AF65-F5344CB8AC3E}">
        <p14:creationId xmlns:p14="http://schemas.microsoft.com/office/powerpoint/2010/main" val="3958006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D48C864C-818F-400C-AD59-530C2FB056C2}" type="datetimeFigureOut">
              <a:rPr lang="he-IL" smtClean="0"/>
              <a:t>ג'/כסלו/תשפ"ו</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DCA451D7-6221-4D0A-AD69-9C0979EEBA67}" type="slidenum">
              <a:rPr lang="he-IL" smtClean="0"/>
              <a:t>‹#›</a:t>
            </a:fld>
            <a:endParaRPr lang="he-IL"/>
          </a:p>
        </p:txBody>
      </p:sp>
    </p:spTree>
    <p:extLst>
      <p:ext uri="{BB962C8B-B14F-4D97-AF65-F5344CB8AC3E}">
        <p14:creationId xmlns:p14="http://schemas.microsoft.com/office/powerpoint/2010/main" val="1515984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D48C864C-818F-400C-AD59-530C2FB056C2}" type="datetimeFigureOut">
              <a:rPr lang="he-IL" smtClean="0"/>
              <a:t>ג'/כסלו/תשפ"ו</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CA451D7-6221-4D0A-AD69-9C0979EEBA67}" type="slidenum">
              <a:rPr lang="he-IL" smtClean="0"/>
              <a:t>‹#›</a:t>
            </a:fld>
            <a:endParaRPr lang="he-IL"/>
          </a:p>
        </p:txBody>
      </p:sp>
    </p:spTree>
    <p:extLst>
      <p:ext uri="{BB962C8B-B14F-4D97-AF65-F5344CB8AC3E}">
        <p14:creationId xmlns:p14="http://schemas.microsoft.com/office/powerpoint/2010/main" val="1026990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D48C864C-818F-400C-AD59-530C2FB056C2}" type="datetimeFigureOut">
              <a:rPr lang="he-IL" smtClean="0"/>
              <a:t>ג'/כסלו/תשפ"ו</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CA451D7-6221-4D0A-AD69-9C0979EEBA67}" type="slidenum">
              <a:rPr lang="he-IL" smtClean="0"/>
              <a:t>‹#›</a:t>
            </a:fld>
            <a:endParaRPr lang="he-IL"/>
          </a:p>
        </p:txBody>
      </p:sp>
    </p:spTree>
    <p:extLst>
      <p:ext uri="{BB962C8B-B14F-4D97-AF65-F5344CB8AC3E}">
        <p14:creationId xmlns:p14="http://schemas.microsoft.com/office/powerpoint/2010/main" val="513850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48C864C-818F-400C-AD59-530C2FB056C2}" type="datetimeFigureOut">
              <a:rPr lang="he-IL" smtClean="0"/>
              <a:t>ג'/כסלו/תשפ"ו</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CA451D7-6221-4D0A-AD69-9C0979EEBA67}" type="slidenum">
              <a:rPr lang="he-IL" smtClean="0"/>
              <a:t>‹#›</a:t>
            </a:fld>
            <a:endParaRPr lang="he-IL"/>
          </a:p>
        </p:txBody>
      </p:sp>
    </p:spTree>
    <p:extLst>
      <p:ext uri="{BB962C8B-B14F-4D97-AF65-F5344CB8AC3E}">
        <p14:creationId xmlns:p14="http://schemas.microsoft.com/office/powerpoint/2010/main" val="3667223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knesset.gov.il/laws/special/heb/yesod4.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hyperlink" Target="http://www.knesset.gov.il/mk/heb/ShowPic.asp?mk_individual_id_t=685" TargetMode="External"/><Relationship Id="rId13" Type="http://schemas.openxmlformats.org/officeDocument/2006/relationships/image" Target="../media/image25.jpeg"/><Relationship Id="rId18" Type="http://schemas.openxmlformats.org/officeDocument/2006/relationships/hyperlink" Target="http://www.knesset.gov.il/mk/heb/ShowPic.asp?mk_individual_id_t=90" TargetMode="External"/><Relationship Id="rId26" Type="http://schemas.openxmlformats.org/officeDocument/2006/relationships/image" Target="../media/image32.png"/><Relationship Id="rId3" Type="http://schemas.openxmlformats.org/officeDocument/2006/relationships/image" Target="../media/image20.jpeg"/><Relationship Id="rId21" Type="http://schemas.openxmlformats.org/officeDocument/2006/relationships/image" Target="../media/image29.jpeg"/><Relationship Id="rId7" Type="http://schemas.openxmlformats.org/officeDocument/2006/relationships/image" Target="../media/image22.jpeg"/><Relationship Id="rId12" Type="http://schemas.openxmlformats.org/officeDocument/2006/relationships/hyperlink" Target="http://www.knesset.gov.il/mk/heb/ShowPic.asp?mk_individual_id_t=692" TargetMode="External"/><Relationship Id="rId17" Type="http://schemas.openxmlformats.org/officeDocument/2006/relationships/image" Target="../media/image27.jpeg"/><Relationship Id="rId25" Type="http://schemas.openxmlformats.org/officeDocument/2006/relationships/image" Target="../media/image31.jpeg"/><Relationship Id="rId2" Type="http://schemas.openxmlformats.org/officeDocument/2006/relationships/hyperlink" Target="http://www.knesset.gov.il/mk/heb/ShowPic.asp?mk_individual_id_t=684" TargetMode="External"/><Relationship Id="rId16" Type="http://schemas.openxmlformats.org/officeDocument/2006/relationships/hyperlink" Target="http://www.knesset.gov.il/mk/heb/ShowPic.asp?mk_individual_id_t=104" TargetMode="External"/><Relationship Id="rId20" Type="http://schemas.openxmlformats.org/officeDocument/2006/relationships/hyperlink" Target="http://www.knesset.gov.il/mk/heb/ShowPic.asp?mk_individual_id_t=28" TargetMode="External"/><Relationship Id="rId1" Type="http://schemas.openxmlformats.org/officeDocument/2006/relationships/slideLayout" Target="../slideLayouts/slideLayout1.xml"/><Relationship Id="rId6" Type="http://schemas.openxmlformats.org/officeDocument/2006/relationships/hyperlink" Target="http://www.knesset.gov.il/mk/heb/ShowPic.asp?mk_individual_id_t=683" TargetMode="External"/><Relationship Id="rId11" Type="http://schemas.openxmlformats.org/officeDocument/2006/relationships/image" Target="../media/image24.jpeg"/><Relationship Id="rId24" Type="http://schemas.openxmlformats.org/officeDocument/2006/relationships/hyperlink" Target="http://www.knesset.gov.il/mk/heb/ShowPic.asp?mk_individual_id_t=125" TargetMode="External"/><Relationship Id="rId5" Type="http://schemas.openxmlformats.org/officeDocument/2006/relationships/image" Target="../media/image21.jpeg"/><Relationship Id="rId15" Type="http://schemas.openxmlformats.org/officeDocument/2006/relationships/image" Target="../media/image26.jpeg"/><Relationship Id="rId23" Type="http://schemas.openxmlformats.org/officeDocument/2006/relationships/image" Target="../media/image30.jpeg"/><Relationship Id="rId10" Type="http://schemas.openxmlformats.org/officeDocument/2006/relationships/hyperlink" Target="http://www.knesset.gov.il/mk/heb/ShowPic.asp?mk_individual_id_t=168" TargetMode="External"/><Relationship Id="rId19" Type="http://schemas.openxmlformats.org/officeDocument/2006/relationships/image" Target="../media/image28.jpeg"/><Relationship Id="rId4" Type="http://schemas.openxmlformats.org/officeDocument/2006/relationships/hyperlink" Target="http://www.knesset.gov.il/mk/heb/ShowPic.asp?mk_individual_id_t=672" TargetMode="External"/><Relationship Id="rId9" Type="http://schemas.openxmlformats.org/officeDocument/2006/relationships/image" Target="../media/image23.jpeg"/><Relationship Id="rId14" Type="http://schemas.openxmlformats.org/officeDocument/2006/relationships/hyperlink" Target="http://www.knesset.gov.il/mk/heb/ShowPic.asp?mk_individual_id_t=175" TargetMode="External"/><Relationship Id="rId22" Type="http://schemas.openxmlformats.org/officeDocument/2006/relationships/hyperlink" Target="http://www.knesset.gov.il/mk/heb/ShowPic.asp?mk_individual_id_t=3"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3" Type="http://schemas.openxmlformats.org/officeDocument/2006/relationships/hyperlink" Target="http://www.google.co.il/url?sa=i&amp;rct=j&amp;q=%D7%A9%D7%95%D7%A4%D7%98&amp;source=images&amp;cd=&amp;cad=rja&amp;uact=8&amp;docid=uZftEeogWu7lSM&amp;tbnid=lC7WbG0nim2kCM:&amp;ved=0CAUQjRw&amp;url=http://www.themarker.com/law/1.633149&amp;ei=NAbhU_rtGeqc0QWFjYDwBQ&amp;bvm=bv.72197243,d.d2k&amp;psig=AFQjCNHPuBzE7V45pXxrHPVcIDIuzPEDSA&amp;ust=1407342488405582" TargetMode="External"/><Relationship Id="rId2" Type="http://schemas.openxmlformats.org/officeDocument/2006/relationships/image" Target="../media/image45.png"/><Relationship Id="rId1" Type="http://schemas.openxmlformats.org/officeDocument/2006/relationships/slideLayout" Target="../slideLayouts/slideLayout4.xml"/><Relationship Id="rId4" Type="http://schemas.openxmlformats.org/officeDocument/2006/relationships/image" Target="../media/image46.jpe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main.knesset.gov.il/Activity/committees/Pages/default.aspx" TargetMode="External"/><Relationship Id="rId2" Type="http://schemas.openxmlformats.org/officeDocument/2006/relationships/hyperlink" Target="http://main.knesset.gov.il/Activity/plenum/Pages/default.aspx" TargetMode="Externa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portal.knesset.gov.il/com4bitachon/he-i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44016" y="2636912"/>
            <a:ext cx="7772400" cy="1470025"/>
          </a:xfrm>
        </p:spPr>
        <p:txBody>
          <a:bodyPr>
            <a:noAutofit/>
          </a:bodyPr>
          <a:lstStyle/>
          <a:p>
            <a:r>
              <a:rPr lang="he-IL" sz="6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mn-cs"/>
              </a:rPr>
              <a:t>רשויות השלטון</a:t>
            </a:r>
          </a:p>
        </p:txBody>
      </p:sp>
      <p:sp>
        <p:nvSpPr>
          <p:cNvPr id="3" name="כותרת משנה 2"/>
          <p:cNvSpPr>
            <a:spLocks noGrp="1"/>
          </p:cNvSpPr>
          <p:nvPr>
            <p:ph type="subTitle" idx="1"/>
          </p:nvPr>
        </p:nvSpPr>
        <p:spPr>
          <a:xfrm>
            <a:off x="1429816" y="4509120"/>
            <a:ext cx="6400800" cy="1752600"/>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he-IL" sz="1800" b="1" dirty="0">
                <a:ln/>
                <a:solidFill>
                  <a:schemeClr val="accent3"/>
                </a:solidFill>
              </a:rPr>
              <a:t>ארגון, איסוף ועריכה </a:t>
            </a:r>
          </a:p>
          <a:p>
            <a:r>
              <a:rPr lang="he-IL" sz="1800" b="1" dirty="0">
                <a:ln/>
                <a:solidFill>
                  <a:schemeClr val="accent3"/>
                </a:solidFill>
              </a:rPr>
              <a:t>אילנית כהן</a:t>
            </a:r>
          </a:p>
          <a:p>
            <a:r>
              <a:rPr lang="he-IL" sz="1800" b="1" dirty="0">
                <a:ln/>
                <a:solidFill>
                  <a:schemeClr val="accent3"/>
                </a:solidFill>
              </a:rPr>
              <a:t>רכזת מקצוע אזרחות</a:t>
            </a:r>
          </a:p>
          <a:p>
            <a:endParaRPr lang="he-IL" b="1" dirty="0">
              <a:ln/>
              <a:solidFill>
                <a:schemeClr val="accent3"/>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7353" y="361621"/>
            <a:ext cx="2852737" cy="22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6344" y="361621"/>
            <a:ext cx="2808312"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570" y="407837"/>
            <a:ext cx="2562225" cy="22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תיבת טקסט 4">
            <a:extLst>
              <a:ext uri="{FF2B5EF4-FFF2-40B4-BE49-F238E27FC236}">
                <a16:creationId xmlns:a16="http://schemas.microsoft.com/office/drawing/2014/main" id="{4518DE34-CE87-480C-90F6-AAD9C3A46CD6}"/>
              </a:ext>
            </a:extLst>
          </p:cNvPr>
          <p:cNvSpPr txBox="1"/>
          <p:nvPr/>
        </p:nvSpPr>
        <p:spPr>
          <a:xfrm>
            <a:off x="8155044" y="798"/>
            <a:ext cx="899592" cy="307777"/>
          </a:xfrm>
          <a:prstGeom prst="rect">
            <a:avLst/>
          </a:prstGeom>
          <a:noFill/>
        </p:spPr>
        <p:txBody>
          <a:bodyPr wrap="square" rtlCol="1">
            <a:spAutoFit/>
          </a:bodyPr>
          <a:lstStyle/>
          <a:p>
            <a:r>
              <a:rPr lang="he-IL" sz="1400" dirty="0"/>
              <a:t>בס"ד</a:t>
            </a:r>
          </a:p>
        </p:txBody>
      </p:sp>
    </p:spTree>
    <p:extLst>
      <p:ext uri="{BB962C8B-B14F-4D97-AF65-F5344CB8AC3E}">
        <p14:creationId xmlns:p14="http://schemas.microsoft.com/office/powerpoint/2010/main" val="3023955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t>קואליציה  ואופוזיציה</a:t>
            </a:r>
          </a:p>
        </p:txBody>
      </p:sp>
      <p:sp>
        <p:nvSpPr>
          <p:cNvPr id="3" name="מציין מיקום תוכן 2"/>
          <p:cNvSpPr>
            <a:spLocks noGrp="1"/>
          </p:cNvSpPr>
          <p:nvPr>
            <p:ph idx="1"/>
          </p:nvPr>
        </p:nvSpPr>
        <p:spPr>
          <a:xfrm>
            <a:off x="1691680" y="1268760"/>
            <a:ext cx="6624736" cy="4608512"/>
          </a:xfrm>
        </p:spPr>
        <p:txBody>
          <a:bodyPr/>
          <a:lstStyle/>
          <a:p>
            <a:pPr marL="0" indent="0">
              <a:buNone/>
            </a:pPr>
            <a:r>
              <a:rPr lang="he-IL" sz="1400" b="1" dirty="0"/>
              <a:t>הכנסת נחלקת </a:t>
            </a:r>
            <a:r>
              <a:rPr lang="he-IL" sz="1400" dirty="0"/>
              <a:t>ל:</a:t>
            </a:r>
          </a:p>
          <a:p>
            <a:pPr marL="0" indent="0">
              <a:buNone/>
            </a:pPr>
            <a:r>
              <a:rPr lang="he-IL" sz="1400" b="1" dirty="0"/>
              <a:t>קואליציה</a:t>
            </a:r>
            <a:r>
              <a:rPr lang="he-IL" sz="1400" dirty="0"/>
              <a:t>, שאליה משתייכים </a:t>
            </a:r>
            <a:r>
              <a:rPr lang="he-IL" sz="1400" b="1" dirty="0"/>
              <a:t>רוב</a:t>
            </a:r>
            <a:r>
              <a:rPr lang="he-IL" sz="1400" dirty="0"/>
              <a:t> </a:t>
            </a:r>
            <a:r>
              <a:rPr lang="he-IL" sz="1400" b="1" dirty="0"/>
              <a:t>חברי הכנסת</a:t>
            </a:r>
            <a:r>
              <a:rPr lang="he-IL" sz="1400" dirty="0"/>
              <a:t>, </a:t>
            </a:r>
          </a:p>
          <a:p>
            <a:pPr marL="0" indent="0">
              <a:buNone/>
            </a:pPr>
            <a:r>
              <a:rPr lang="he-IL" sz="1400" dirty="0"/>
              <a:t>ול</a:t>
            </a:r>
            <a:r>
              <a:rPr lang="he-IL" sz="1400" b="1" dirty="0"/>
              <a:t>אופוזיציה</a:t>
            </a:r>
            <a:r>
              <a:rPr lang="he-IL" sz="1400" dirty="0"/>
              <a:t>, שאליה משתייכים </a:t>
            </a:r>
            <a:r>
              <a:rPr lang="he-IL" sz="1400" b="1" dirty="0"/>
              <a:t>מיעוט</a:t>
            </a:r>
            <a:r>
              <a:rPr lang="he-IL" sz="1400" dirty="0"/>
              <a:t> </a:t>
            </a:r>
            <a:r>
              <a:rPr lang="he-IL" sz="1400" b="1" dirty="0"/>
              <a:t>חברי הכנסת</a:t>
            </a:r>
            <a:r>
              <a:rPr lang="he-IL" sz="1400" dirty="0"/>
              <a:t>.</a:t>
            </a:r>
            <a:br>
              <a:rPr lang="he-IL" dirty="0"/>
            </a:br>
            <a:endParaRPr lang="he-IL" dirty="0"/>
          </a:p>
        </p:txBody>
      </p:sp>
      <p:sp>
        <p:nvSpPr>
          <p:cNvPr id="4" name="אליפסה 3"/>
          <p:cNvSpPr/>
          <p:nvPr/>
        </p:nvSpPr>
        <p:spPr>
          <a:xfrm>
            <a:off x="1547664" y="1922524"/>
            <a:ext cx="4752528" cy="438679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6" name="מחבר ישר 5"/>
          <p:cNvCxnSpPr/>
          <p:nvPr/>
        </p:nvCxnSpPr>
        <p:spPr>
          <a:xfrm>
            <a:off x="3171010" y="1994532"/>
            <a:ext cx="0" cy="424277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835696" y="2729653"/>
            <a:ext cx="1152128" cy="369332"/>
          </a:xfrm>
          <a:prstGeom prst="rect">
            <a:avLst/>
          </a:prstGeom>
          <a:noFill/>
        </p:spPr>
        <p:txBody>
          <a:bodyPr wrap="square" rtlCol="1">
            <a:spAutoFit/>
          </a:bodyPr>
          <a:lstStyle/>
          <a:p>
            <a:r>
              <a:rPr lang="he-IL" b="1" u="sng" dirty="0"/>
              <a:t>אופוזיציה</a:t>
            </a:r>
          </a:p>
        </p:txBody>
      </p:sp>
      <p:sp>
        <p:nvSpPr>
          <p:cNvPr id="11" name="TextBox 10"/>
          <p:cNvSpPr txBox="1"/>
          <p:nvPr/>
        </p:nvSpPr>
        <p:spPr>
          <a:xfrm>
            <a:off x="4092465" y="2729653"/>
            <a:ext cx="1440160" cy="369332"/>
          </a:xfrm>
          <a:prstGeom prst="rect">
            <a:avLst/>
          </a:prstGeom>
          <a:noFill/>
        </p:spPr>
        <p:txBody>
          <a:bodyPr wrap="square" rtlCol="1">
            <a:spAutoFit/>
          </a:bodyPr>
          <a:lstStyle/>
          <a:p>
            <a:r>
              <a:rPr lang="he-IL" b="1" u="sng" dirty="0"/>
              <a:t>קואליציה</a:t>
            </a:r>
          </a:p>
        </p:txBody>
      </p:sp>
      <p:sp>
        <p:nvSpPr>
          <p:cNvPr id="21" name="TextBox 20"/>
          <p:cNvSpPr txBox="1"/>
          <p:nvPr/>
        </p:nvSpPr>
        <p:spPr>
          <a:xfrm>
            <a:off x="3779912" y="3306470"/>
            <a:ext cx="2304256" cy="523220"/>
          </a:xfrm>
          <a:prstGeom prst="rect">
            <a:avLst/>
          </a:prstGeom>
          <a:noFill/>
        </p:spPr>
        <p:txBody>
          <a:bodyPr wrap="square" rtlCol="1">
            <a:spAutoFit/>
          </a:bodyPr>
          <a:lstStyle/>
          <a:p>
            <a:r>
              <a:rPr lang="he-IL" sz="1400" dirty="0"/>
              <a:t>הסיעות ש</a:t>
            </a:r>
            <a:r>
              <a:rPr lang="he-IL" sz="1400" b="1" dirty="0"/>
              <a:t>תומכות</a:t>
            </a:r>
            <a:r>
              <a:rPr lang="he-IL" sz="1400" dirty="0"/>
              <a:t> בהרכבת ממשלה ומשתתפות בממשלה </a:t>
            </a:r>
          </a:p>
        </p:txBody>
      </p:sp>
      <p:sp>
        <p:nvSpPr>
          <p:cNvPr id="22" name="TextBox 21"/>
          <p:cNvSpPr txBox="1"/>
          <p:nvPr/>
        </p:nvSpPr>
        <p:spPr>
          <a:xfrm>
            <a:off x="1835696" y="3318550"/>
            <a:ext cx="1152128" cy="1600438"/>
          </a:xfrm>
          <a:prstGeom prst="rect">
            <a:avLst/>
          </a:prstGeom>
          <a:noFill/>
        </p:spPr>
        <p:txBody>
          <a:bodyPr wrap="square" rtlCol="1">
            <a:spAutoFit/>
          </a:bodyPr>
          <a:lstStyle/>
          <a:p>
            <a:r>
              <a:rPr lang="he-IL" sz="1400" dirty="0"/>
              <a:t>הסיעות </a:t>
            </a:r>
            <a:r>
              <a:rPr lang="he-IL" sz="1400" b="1" dirty="0"/>
              <a:t>שאינן </a:t>
            </a:r>
            <a:r>
              <a:rPr lang="he-IL" sz="1400" dirty="0"/>
              <a:t>תומכות בממשלה </a:t>
            </a:r>
            <a:r>
              <a:rPr lang="he-IL" sz="1400" b="1" dirty="0"/>
              <a:t>ומעבירות ביקורת </a:t>
            </a:r>
            <a:r>
              <a:rPr lang="he-IL" sz="1400" dirty="0"/>
              <a:t>על המדיניות של הממשלה </a:t>
            </a:r>
          </a:p>
        </p:txBody>
      </p:sp>
    </p:spTree>
    <p:extLst>
      <p:ext uri="{BB962C8B-B14F-4D97-AF65-F5344CB8AC3E}">
        <p14:creationId xmlns:p14="http://schemas.microsoft.com/office/powerpoint/2010/main" val="2726373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9552" y="764704"/>
            <a:ext cx="8229600" cy="1143000"/>
          </a:xfrm>
        </p:spPr>
        <p:txBody>
          <a:bodyPr>
            <a:normAutofit fontScale="90000"/>
          </a:bodyPr>
          <a:lstStyle/>
          <a:p>
            <a:r>
              <a:rPr lang="he-IL" b="1" dirty="0">
                <a:effectLst/>
              </a:rPr>
              <a:t>מעמדה של הכנסת נקבע </a:t>
            </a:r>
            <a:r>
              <a:rPr lang="he-IL" b="1" dirty="0">
                <a:effectLst/>
                <a:hlinkClick r:id="rId2"/>
              </a:rPr>
              <a:t>בחוק יסוד הכנסת</a:t>
            </a:r>
            <a:r>
              <a:rPr lang="he-IL" b="1" dirty="0">
                <a:effectLst/>
              </a:rPr>
              <a:t>, בחוק נקבע כי </a:t>
            </a:r>
            <a:r>
              <a:rPr lang="he-IL" b="1" u="sng" dirty="0">
                <a:effectLst/>
              </a:rPr>
              <a:t>לכנסת תהיה עליונות </a:t>
            </a:r>
            <a:r>
              <a:rPr lang="he-IL" b="1" dirty="0">
                <a:effectLst/>
              </a:rPr>
              <a:t>על שתי רשויות השלטון האחרות</a:t>
            </a:r>
            <a:br>
              <a:rPr lang="he-IL" b="1" dirty="0">
                <a:effectLst/>
              </a:rPr>
            </a:br>
            <a:endParaRPr lang="he-IL" b="1" dirty="0"/>
          </a:p>
        </p:txBody>
      </p:sp>
      <p:sp>
        <p:nvSpPr>
          <p:cNvPr id="3" name="מציין מיקום תוכן 2"/>
          <p:cNvSpPr>
            <a:spLocks noGrp="1"/>
          </p:cNvSpPr>
          <p:nvPr>
            <p:ph idx="1"/>
          </p:nvPr>
        </p:nvSpPr>
        <p:spPr>
          <a:xfrm>
            <a:off x="467544" y="2060848"/>
            <a:ext cx="8229600" cy="4525963"/>
          </a:xfrm>
        </p:spPr>
        <p:txBody>
          <a:bodyPr>
            <a:normAutofit/>
          </a:bodyPr>
          <a:lstStyle/>
          <a:p>
            <a:r>
              <a:rPr lang="he-IL" dirty="0"/>
              <a:t>את הממשלה מרכיבים מתוך הכנסת. </a:t>
            </a:r>
          </a:p>
          <a:p>
            <a:pPr marL="0" indent="0">
              <a:buNone/>
            </a:pPr>
            <a:r>
              <a:rPr lang="he-IL" dirty="0"/>
              <a:t>   רוב שרי הממשלה הם חברי כנסת. </a:t>
            </a:r>
          </a:p>
          <a:p>
            <a:pPr marL="0" indent="0">
              <a:buNone/>
            </a:pPr>
            <a:r>
              <a:rPr lang="he-IL" b="1" dirty="0"/>
              <a:t>הממשלה צריכה לקבל את אֵמוּן הכנסת</a:t>
            </a:r>
            <a:r>
              <a:rPr lang="he-IL" dirty="0"/>
              <a:t>, </a:t>
            </a:r>
          </a:p>
          <a:p>
            <a:pPr marL="0" indent="0">
              <a:buNone/>
            </a:pPr>
            <a:r>
              <a:rPr lang="he-IL" dirty="0"/>
              <a:t>כלומר : </a:t>
            </a:r>
            <a:r>
              <a:rPr lang="he-IL" b="1" dirty="0"/>
              <a:t>הממשלה לא יכולה לפעול בלי התְמִיכָה של רוב חברי הכנסת </a:t>
            </a:r>
            <a:r>
              <a:rPr lang="he-IL" dirty="0"/>
              <a:t>.</a:t>
            </a:r>
          </a:p>
          <a:p>
            <a:r>
              <a:rPr lang="he-IL" dirty="0"/>
              <a:t>הכנסת יכולה לפטר את הממשלה ואת ראש הממשלה.</a:t>
            </a:r>
          </a:p>
          <a:p>
            <a:r>
              <a:rPr lang="he-IL" dirty="0"/>
              <a:t>הכנסת מפקחת על הממשלה.</a:t>
            </a:r>
          </a:p>
          <a:p>
            <a:endParaRPr lang="he-IL" dirty="0"/>
          </a:p>
          <a:p>
            <a:endParaRPr lang="he-IL" dirty="0"/>
          </a:p>
        </p:txBody>
      </p:sp>
    </p:spTree>
    <p:extLst>
      <p:ext uri="{BB962C8B-B14F-4D97-AF65-F5344CB8AC3E}">
        <p14:creationId xmlns:p14="http://schemas.microsoft.com/office/powerpoint/2010/main" val="4035422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דיאגרמה 2"/>
          <p:cNvGraphicFramePr/>
          <p:nvPr>
            <p:extLst>
              <p:ext uri="{D42A27DB-BD31-4B8C-83A1-F6EECF244321}">
                <p14:modId xmlns:p14="http://schemas.microsoft.com/office/powerpoint/2010/main" val="2564347860"/>
              </p:ext>
            </p:extLst>
          </p:nvPr>
        </p:nvGraphicFramePr>
        <p:xfrm>
          <a:off x="107504" y="296652"/>
          <a:ext cx="8784976"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6655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he-IL" sz="7200" b="1">
                <a:effectLst/>
              </a:rPr>
              <a:t>הכנסת - ייצוגית</a:t>
            </a:r>
            <a:endParaRPr lang="he-IL" sz="7200" b="1" dirty="0"/>
          </a:p>
        </p:txBody>
      </p:sp>
      <p:sp>
        <p:nvSpPr>
          <p:cNvPr id="4" name="מציין מיקום תוכן 3"/>
          <p:cNvSpPr>
            <a:spLocks noGrp="1"/>
          </p:cNvSpPr>
          <p:nvPr>
            <p:ph sz="half" idx="2"/>
          </p:nvPr>
        </p:nvSpPr>
        <p:spPr>
          <a:xfrm>
            <a:off x="5652120" y="1591353"/>
            <a:ext cx="3174504" cy="4302646"/>
          </a:xfrm>
        </p:spPr>
        <p:txBody>
          <a:bodyPr>
            <a:normAutofit fontScale="92500"/>
          </a:bodyPr>
          <a:lstStyle/>
          <a:p>
            <a:pPr marL="0" indent="0" algn="ctr">
              <a:buNone/>
            </a:pPr>
            <a:r>
              <a:rPr lang="he-IL" dirty="0">
                <a:effectLst/>
              </a:rPr>
              <a:t>הכנסת היא בית הנבחרים (הפרלמנט) של מדינת ישראל, </a:t>
            </a:r>
          </a:p>
          <a:p>
            <a:pPr marL="0" indent="0" algn="ctr">
              <a:buNone/>
            </a:pPr>
            <a:r>
              <a:rPr lang="he-IL" b="1" dirty="0">
                <a:effectLst/>
              </a:rPr>
              <a:t>ובה מיוצג מגוון הדעות הקיים במדינה </a:t>
            </a:r>
          </a:p>
          <a:p>
            <a:pPr marL="0" indent="0" algn="ctr">
              <a:buNone/>
            </a:pPr>
            <a:r>
              <a:rPr lang="he-IL" b="1" dirty="0">
                <a:effectLst/>
              </a:rPr>
              <a:t>באמצעות נציגי העם הנבחרים</a:t>
            </a:r>
            <a:r>
              <a:rPr lang="he-IL" dirty="0">
                <a:effectLst/>
              </a:rPr>
              <a:t>, </a:t>
            </a:r>
          </a:p>
          <a:p>
            <a:pPr marL="0" indent="0" algn="ctr">
              <a:buNone/>
            </a:pPr>
            <a:r>
              <a:rPr lang="he-IL" dirty="0">
                <a:effectLst/>
              </a:rPr>
              <a:t>נציגים אלו מיצגים דעות של מפלגות שונות.</a:t>
            </a:r>
            <a:endParaRPr lang="he-IL" dirty="0"/>
          </a:p>
        </p:txBody>
      </p:sp>
      <p:sp>
        <p:nvSpPr>
          <p:cNvPr id="5" name="TextBox 4"/>
          <p:cNvSpPr txBox="1"/>
          <p:nvPr/>
        </p:nvSpPr>
        <p:spPr>
          <a:xfrm>
            <a:off x="1835696" y="6021288"/>
            <a:ext cx="2016224" cy="246221"/>
          </a:xfrm>
          <a:prstGeom prst="rect">
            <a:avLst/>
          </a:prstGeom>
          <a:noFill/>
        </p:spPr>
        <p:txBody>
          <a:bodyPr wrap="square" rtlCol="1">
            <a:spAutoFit/>
          </a:bodyPr>
          <a:lstStyle/>
          <a:p>
            <a:endParaRPr lang="he-IL" sz="1000" dirty="0"/>
          </a:p>
        </p:txBody>
      </p:sp>
      <p:pic>
        <p:nvPicPr>
          <p:cNvPr id="6" name="תמונה 5">
            <a:extLst>
              <a:ext uri="{FF2B5EF4-FFF2-40B4-BE49-F238E27FC236}">
                <a16:creationId xmlns:a16="http://schemas.microsoft.com/office/drawing/2014/main" id="{57A9A2AF-139C-4C2B-A8BB-B029DF5EE2C2}"/>
              </a:ext>
            </a:extLst>
          </p:cNvPr>
          <p:cNvPicPr>
            <a:picLocks noChangeAspect="1"/>
          </p:cNvPicPr>
          <p:nvPr/>
        </p:nvPicPr>
        <p:blipFill>
          <a:blip r:embed="rId2"/>
          <a:stretch>
            <a:fillRect/>
          </a:stretch>
        </p:blipFill>
        <p:spPr>
          <a:xfrm>
            <a:off x="377107" y="1591353"/>
            <a:ext cx="5112568" cy="4302646"/>
          </a:xfrm>
          <a:prstGeom prst="rect">
            <a:avLst/>
          </a:prstGeom>
        </p:spPr>
      </p:pic>
    </p:spTree>
    <p:extLst>
      <p:ext uri="{BB962C8B-B14F-4D97-AF65-F5344CB8AC3E}">
        <p14:creationId xmlns:p14="http://schemas.microsoft.com/office/powerpoint/2010/main" val="3262096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9552" y="-58057"/>
            <a:ext cx="8229600" cy="1143000"/>
          </a:xfrm>
        </p:spPr>
        <p:txBody>
          <a:bodyPr>
            <a:normAutofit fontScale="90000"/>
          </a:bodyPr>
          <a:lstStyle/>
          <a:p>
            <a:br>
              <a:rPr lang="he-IL" b="1" u="sng" dirty="0"/>
            </a:br>
            <a:br>
              <a:rPr lang="he-IL" b="1" u="sng" dirty="0"/>
            </a:br>
            <a:r>
              <a:rPr lang="he-IL" b="1" u="sng" dirty="0"/>
              <a:t>חקיקה-  הכנסת כרשות מחוקקת</a:t>
            </a:r>
            <a:br>
              <a:rPr lang="he-IL" b="1" u="sng" dirty="0"/>
            </a:br>
            <a:br>
              <a:rPr lang="en-US" dirty="0"/>
            </a:br>
            <a:endParaRPr lang="he-IL" dirty="0"/>
          </a:p>
        </p:txBody>
      </p:sp>
      <p:sp>
        <p:nvSpPr>
          <p:cNvPr id="4" name="מציין מיקום תוכן 3"/>
          <p:cNvSpPr>
            <a:spLocks noGrp="1"/>
          </p:cNvSpPr>
          <p:nvPr>
            <p:ph sz="half" idx="2"/>
          </p:nvPr>
        </p:nvSpPr>
        <p:spPr>
          <a:xfrm>
            <a:off x="4648200" y="1268760"/>
            <a:ext cx="4038600" cy="5328592"/>
          </a:xfrm>
        </p:spPr>
        <p:txBody>
          <a:bodyPr>
            <a:normAutofit/>
          </a:bodyPr>
          <a:lstStyle/>
          <a:p>
            <a:pPr marL="0" indent="0">
              <a:buNone/>
            </a:pPr>
            <a:r>
              <a:rPr lang="he-IL" dirty="0"/>
              <a:t>אחד מתפקידיה של הכנסת כרשות מחוקקת היא קביעת החוקים על פיהם ינהגו האזרחים ורשויות השלטון. הכנסת מחוקקת </a:t>
            </a:r>
            <a:r>
              <a:rPr lang="he-IL" b="1" dirty="0"/>
              <a:t>חקיקה ראשית</a:t>
            </a:r>
            <a:r>
              <a:rPr lang="he-IL" dirty="0"/>
              <a:t>. בה היא קובעת הוראות חוק כלליות. החוקים קובעים את דרכי ההתנהגות, את סדרי השלטון.</a:t>
            </a:r>
            <a:br>
              <a:rPr lang="en-US" dirty="0"/>
            </a:br>
            <a:r>
              <a:rPr lang="he-IL" dirty="0"/>
              <a:t>גם האזרחים וגם אנשי השלטון כפופים באותה מידה לחוק.</a:t>
            </a:r>
          </a:p>
          <a:p>
            <a:pPr marL="0" indent="0">
              <a:buNone/>
            </a:pPr>
            <a:endParaRPr lang="he-IL"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285" y="4293097"/>
            <a:ext cx="2764160" cy="2564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2737"/>
            <a:ext cx="4472731"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2367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9752" y="73845"/>
            <a:ext cx="3765757" cy="523220"/>
          </a:xfrm>
          <a:prstGeom prst="rect">
            <a:avLst/>
          </a:prstGeom>
          <a:noFill/>
        </p:spPr>
        <p:txBody>
          <a:bodyPr wrap="square" rtlCol="1">
            <a:spAutoFit/>
          </a:bodyPr>
          <a:lstStyle/>
          <a:p>
            <a:r>
              <a:rPr lang="he-IL" sz="2800" b="1" u="sng" dirty="0"/>
              <a:t>תהליך החקיקה בכנסת </a:t>
            </a:r>
          </a:p>
        </p:txBody>
      </p:sp>
      <p:sp>
        <p:nvSpPr>
          <p:cNvPr id="3" name="Rectangle 25"/>
          <p:cNvSpPr>
            <a:spLocks noChangeArrowheads="1"/>
          </p:cNvSpPr>
          <p:nvPr/>
        </p:nvSpPr>
        <p:spPr bwMode="auto">
          <a:xfrm>
            <a:off x="7847209" y="973138"/>
            <a:ext cx="1141413" cy="147240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24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he-IL"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הצעת חוק</a:t>
            </a:r>
            <a:endParaRPr kumimoji="0" lang="he-IL" sz="2400" b="0" i="0" u="none" strike="noStrike" cap="none" normalizeH="0" baseline="0" dirty="0">
              <a:ln>
                <a:noFill/>
              </a:ln>
              <a:solidFill>
                <a:schemeClr val="tx1"/>
              </a:solidFill>
              <a:effectLst/>
              <a:latin typeface="Arial" pitchFamily="34" charset="0"/>
              <a:cs typeface="Arial" pitchFamily="34" charset="0"/>
            </a:endParaRPr>
          </a:p>
        </p:txBody>
      </p:sp>
      <p:sp>
        <p:nvSpPr>
          <p:cNvPr id="4" name="Rectangle 24"/>
          <p:cNvSpPr>
            <a:spLocks noChangeArrowheads="1"/>
          </p:cNvSpPr>
          <p:nvPr/>
        </p:nvSpPr>
        <p:spPr bwMode="auto">
          <a:xfrm>
            <a:off x="6487330" y="740569"/>
            <a:ext cx="1074514" cy="65246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ממשלתית</a:t>
            </a:r>
            <a:endParaRPr kumimoji="0" lang="he-IL" sz="16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(מוגשת ע"י הממשלה)</a:t>
            </a:r>
            <a:endParaRPr kumimoji="0" lang="he-IL" sz="18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7"/>
          <p:cNvSpPr>
            <a:spLocks noChangeArrowheads="1"/>
          </p:cNvSpPr>
          <p:nvPr/>
        </p:nvSpPr>
        <p:spPr bwMode="auto">
          <a:xfrm>
            <a:off x="6487003" y="1852445"/>
            <a:ext cx="1074514" cy="707231"/>
          </a:xfrm>
          <a:prstGeom prst="rect">
            <a:avLst/>
          </a:prstGeom>
          <a:solidFill>
            <a:srgbClr val="FFFFFF"/>
          </a:solidFill>
          <a:ln w="9525">
            <a:solidFill>
              <a:srgbClr val="000000"/>
            </a:solidFill>
            <a:miter lim="800000"/>
            <a:headEnd/>
            <a:tailEnd/>
          </a:ln>
        </p:spPr>
        <p:txBody>
          <a:bodyPr vert="horz" wrap="square" lIns="91440" tIns="45720" rIns="91440" bIns="0" numCol="1" anchor="t" anchorCtr="0" compatLnSpc="1">
            <a:prstTxWarp prst="textNoShape">
              <a:avLst/>
            </a:prstTxWarp>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he-IL" sz="1600" b="1" i="0" u="none" strike="noStrike" cap="none" normalizeH="0" baseline="0" dirty="0">
                <a:ln>
                  <a:noFill/>
                </a:ln>
                <a:solidFill>
                  <a:schemeClr val="tx1"/>
                </a:solidFill>
                <a:effectLst/>
                <a:latin typeface="Times New Roman" pitchFamily="18" charset="0"/>
              </a:rPr>
              <a:t>פרטית</a:t>
            </a:r>
            <a:endParaRPr kumimoji="0" lang="en-US" sz="1600" b="1" i="0" u="none" strike="noStrike" cap="none" normalizeH="0" baseline="0" dirty="0">
              <a:ln>
                <a:noFill/>
              </a:ln>
              <a:solidFill>
                <a:schemeClr val="tx1"/>
              </a:solidFill>
              <a:effectLst/>
              <a:latin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(מוגשת ע"י חבר כנסת)</a:t>
            </a:r>
            <a:endParaRPr kumimoji="0" lang="he-IL" sz="1800" b="0" i="0" u="none" strike="noStrike" cap="none" normalizeH="0" baseline="0" dirty="0">
              <a:ln>
                <a:noFill/>
              </a:ln>
              <a:solidFill>
                <a:schemeClr val="tx1"/>
              </a:solidFill>
              <a:effectLst/>
              <a:latin typeface="Arial" pitchFamily="34" charset="0"/>
              <a:cs typeface="Arial" pitchFamily="34" charset="0"/>
            </a:endParaRPr>
          </a:p>
        </p:txBody>
      </p:sp>
      <p:sp>
        <p:nvSpPr>
          <p:cNvPr id="6" name="Line 15"/>
          <p:cNvSpPr>
            <a:spLocks noChangeShapeType="1"/>
          </p:cNvSpPr>
          <p:nvPr/>
        </p:nvSpPr>
        <p:spPr bwMode="auto">
          <a:xfrm flipH="1">
            <a:off x="7553424" y="2046817"/>
            <a:ext cx="27959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7" name="Rectangle 31"/>
          <p:cNvSpPr>
            <a:spLocks noChangeArrowheads="1"/>
          </p:cNvSpPr>
          <p:nvPr/>
        </p:nvSpPr>
        <p:spPr bwMode="auto">
          <a:xfrm>
            <a:off x="4213225" y="653144"/>
            <a:ext cx="1714500" cy="109173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b="1" i="0" u="sng" strike="noStrike" cap="none" normalizeH="0" baseline="0" dirty="0">
                <a:ln>
                  <a:noFill/>
                </a:ln>
                <a:solidFill>
                  <a:schemeClr val="tx1"/>
                </a:solidFill>
                <a:effectLst/>
                <a:latin typeface="Times New Roman" pitchFamily="18" charset="0"/>
                <a:cs typeface="Times New Roman" pitchFamily="18" charset="0"/>
              </a:rPr>
              <a:t>קריאה ראשונה </a:t>
            </a:r>
            <a:r>
              <a:rPr kumimoji="0" lang="he-IL" sz="1600" b="0" i="0" u="sng" strike="noStrike" cap="none" normalizeH="0" baseline="0" dirty="0">
                <a:ln>
                  <a:noFill/>
                </a:ln>
                <a:solidFill>
                  <a:schemeClr val="tx1"/>
                </a:solidFill>
                <a:effectLst/>
                <a:latin typeface="Times New Roman" pitchFamily="18" charset="0"/>
                <a:cs typeface="Times New Roman" pitchFamily="18" charset="0"/>
              </a:rPr>
              <a:t>במליאת  הכנסת              </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r>
              <a:rPr kumimoji="0" lang="he-IL"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דיון כללי</a:t>
            </a:r>
            <a:r>
              <a:rPr kumimoji="0" lang="he-IL" sz="1000" b="1" i="0" u="none" strike="noStrike" cap="none" normalizeH="0" baseline="0" dirty="0">
                <a:ln>
                  <a:noFill/>
                </a:ln>
                <a:solidFill>
                  <a:schemeClr val="tx1"/>
                </a:solidFill>
                <a:effectLst/>
                <a:latin typeface="Arial" pitchFamily="34" charset="0"/>
                <a:ea typeface="Times New Roman" pitchFamily="18" charset="0"/>
                <a:cs typeface="Arial" pitchFamily="34" charset="0"/>
              </a:rPr>
              <a:t>(</a:t>
            </a:r>
            <a:r>
              <a:rPr kumimoji="0" lang="he-IL"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 נבדקת נחיצות החוק)</a:t>
            </a:r>
            <a:endParaRPr kumimoji="0" lang="he-IL" sz="8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*הצבעה.</a:t>
            </a:r>
            <a:endParaRPr kumimoji="0" lang="he-IL" sz="1800" b="0" i="0" u="none" strike="noStrike" cap="none" normalizeH="0" baseline="0" dirty="0">
              <a:ln>
                <a:noFill/>
              </a:ln>
              <a:solidFill>
                <a:schemeClr val="tx1"/>
              </a:solidFill>
              <a:effectLst/>
              <a:latin typeface="Arial" pitchFamily="34" charset="0"/>
              <a:cs typeface="Arial" pitchFamily="34" charset="0"/>
            </a:endParaRPr>
          </a:p>
        </p:txBody>
      </p:sp>
      <p:sp>
        <p:nvSpPr>
          <p:cNvPr id="8" name="Line 30"/>
          <p:cNvSpPr>
            <a:spLocks noChangeShapeType="1"/>
          </p:cNvSpPr>
          <p:nvPr/>
        </p:nvSpPr>
        <p:spPr bwMode="auto">
          <a:xfrm flipH="1">
            <a:off x="5927725" y="1066799"/>
            <a:ext cx="56197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9" name="Text Box 18"/>
          <p:cNvSpPr txBox="1">
            <a:spLocks noChangeArrowheads="1"/>
          </p:cNvSpPr>
          <p:nvPr/>
        </p:nvSpPr>
        <p:spPr bwMode="auto">
          <a:xfrm rot="10800000" flipV="1">
            <a:off x="3328354" y="1178833"/>
            <a:ext cx="562525" cy="30186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אישור </a:t>
            </a:r>
            <a:endParaRPr kumimoji="0" lang="he-IL" sz="1800" b="0" i="0" u="none" strike="noStrike" cap="none" normalizeH="0" baseline="0" dirty="0">
              <a:ln>
                <a:noFill/>
              </a:ln>
              <a:solidFill>
                <a:schemeClr val="tx1"/>
              </a:solidFill>
              <a:effectLst/>
              <a:latin typeface="Arial" pitchFamily="34" charset="0"/>
              <a:cs typeface="Arial" pitchFamily="34" charset="0"/>
            </a:endParaRPr>
          </a:p>
        </p:txBody>
      </p:sp>
      <p:sp>
        <p:nvSpPr>
          <p:cNvPr id="10" name="Text Box 16"/>
          <p:cNvSpPr txBox="1">
            <a:spLocks noChangeArrowheads="1"/>
          </p:cNvSpPr>
          <p:nvPr/>
        </p:nvSpPr>
        <p:spPr bwMode="auto">
          <a:xfrm>
            <a:off x="3328355" y="658160"/>
            <a:ext cx="571500" cy="36716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he-IL"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דחייה</a:t>
            </a:r>
            <a:endParaRPr kumimoji="0" lang="he-IL" sz="1800" b="0" i="0" u="none" strike="noStrike" cap="none" normalizeH="0" baseline="0" dirty="0">
              <a:ln>
                <a:noFill/>
              </a:ln>
              <a:solidFill>
                <a:schemeClr val="tx1"/>
              </a:solidFill>
              <a:effectLst/>
              <a:latin typeface="Arial" pitchFamily="34" charset="0"/>
              <a:cs typeface="Arial" pitchFamily="34" charset="0"/>
            </a:endParaRPr>
          </a:p>
        </p:txBody>
      </p:sp>
      <p:sp>
        <p:nvSpPr>
          <p:cNvPr id="11" name="Line 29"/>
          <p:cNvSpPr>
            <a:spLocks noChangeShapeType="1"/>
          </p:cNvSpPr>
          <p:nvPr/>
        </p:nvSpPr>
        <p:spPr bwMode="auto">
          <a:xfrm flipH="1" flipV="1">
            <a:off x="3899854" y="1317851"/>
            <a:ext cx="313371"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2" name="Text Box 22"/>
          <p:cNvSpPr txBox="1">
            <a:spLocks noChangeArrowheads="1"/>
          </p:cNvSpPr>
          <p:nvPr/>
        </p:nvSpPr>
        <p:spPr bwMode="auto">
          <a:xfrm>
            <a:off x="438150" y="653144"/>
            <a:ext cx="2400300" cy="119907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העברת הצעת החוק </a:t>
            </a:r>
            <a:r>
              <a:rPr kumimoji="0" lang="he-IL"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ל</a:t>
            </a:r>
            <a:r>
              <a:rPr kumimoji="0" lang="he-IL" sz="1800" b="1" i="0" u="none" strike="noStrike" cap="none" normalizeH="0" baseline="0" dirty="0">
                <a:ln>
                  <a:noFill/>
                </a:ln>
                <a:solidFill>
                  <a:schemeClr val="tx1"/>
                </a:solidFill>
                <a:effectLst/>
                <a:latin typeface="Arial" pitchFamily="34" charset="0"/>
                <a:ea typeface="Times New Roman" pitchFamily="18" charset="0"/>
                <a:cs typeface="Arial" pitchFamily="34" charset="0"/>
              </a:rPr>
              <a:t>וועדת הכנסת </a:t>
            </a:r>
            <a:r>
              <a:rPr kumimoji="0" lang="he-IL"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הרלוונטית</a:t>
            </a:r>
            <a:endParaRPr kumimoji="0" lang="he-IL" sz="1200" b="1"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*דיון בסעיפי החוק ע"י זימון מומחים.</a:t>
            </a:r>
            <a:endParaRPr kumimoji="0" lang="he-IL" sz="8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*הכנסת תיקונים./ עיצוב נוסח  החוק </a:t>
            </a:r>
            <a:endParaRPr kumimoji="0" lang="he-IL" sz="800" b="0" i="0" u="none" strike="noStrike" cap="none" normalizeH="0" baseline="0" dirty="0">
              <a:ln>
                <a:noFill/>
              </a:ln>
              <a:solidFill>
                <a:schemeClr val="tx1"/>
              </a:solidFill>
              <a:effectLst/>
              <a:latin typeface="Arial" pitchFamily="34" charset="0"/>
              <a:cs typeface="Arial" pitchFamily="34" charset="0"/>
            </a:endParaRPr>
          </a:p>
        </p:txBody>
      </p:sp>
      <p:sp>
        <p:nvSpPr>
          <p:cNvPr id="13" name="Line 21"/>
          <p:cNvSpPr>
            <a:spLocks noChangeShapeType="1"/>
          </p:cNvSpPr>
          <p:nvPr/>
        </p:nvSpPr>
        <p:spPr bwMode="auto">
          <a:xfrm flipH="1">
            <a:off x="2838450" y="1338595"/>
            <a:ext cx="48990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4" name="Text Box 1"/>
          <p:cNvSpPr txBox="1">
            <a:spLocks noChangeArrowheads="1"/>
          </p:cNvSpPr>
          <p:nvPr/>
        </p:nvSpPr>
        <p:spPr bwMode="auto">
          <a:xfrm>
            <a:off x="187198" y="3808520"/>
            <a:ext cx="2400300" cy="124083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1" i="0" u="sng" strike="noStrike" cap="none" normalizeH="0" baseline="0" dirty="0">
                <a:ln>
                  <a:noFill/>
                </a:ln>
                <a:solidFill>
                  <a:schemeClr val="tx1"/>
                </a:solidFill>
                <a:effectLst/>
                <a:latin typeface="Times New Roman" pitchFamily="18" charset="0"/>
                <a:cs typeface="Times New Roman" pitchFamily="18" charset="0"/>
              </a:rPr>
              <a:t>קריאה שנייה </a:t>
            </a:r>
            <a:r>
              <a:rPr kumimoji="0" lang="he-IL" sz="1800" b="0" i="0" u="sng" strike="noStrike" cap="none" normalizeH="0" baseline="0" dirty="0">
                <a:ln>
                  <a:noFill/>
                </a:ln>
                <a:solidFill>
                  <a:schemeClr val="tx1"/>
                </a:solidFill>
                <a:effectLst/>
                <a:latin typeface="Times New Roman" pitchFamily="18" charset="0"/>
                <a:cs typeface="Times New Roman" pitchFamily="18" charset="0"/>
              </a:rPr>
              <a:t>במליאת הכנסת</a:t>
            </a: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p>
            <a:pPr lvl="0" eaLnBrk="0" fontAlgn="base" hangingPunct="0">
              <a:spcBef>
                <a:spcPct val="0"/>
              </a:spcBef>
              <a:spcAft>
                <a:spcPct val="0"/>
              </a:spcAft>
            </a:pPr>
            <a:r>
              <a:rPr lang="he-IL" sz="1200" dirty="0">
                <a:solidFill>
                  <a:srgbClr val="222222"/>
                </a:solidFill>
                <a:ea typeface="Times New Roman"/>
                <a:cs typeface="Times New Roman"/>
              </a:rPr>
              <a:t>הכנסת מצביעה </a:t>
            </a:r>
            <a:r>
              <a:rPr lang="he-IL" sz="1200" b="1" dirty="0">
                <a:solidFill>
                  <a:srgbClr val="222222"/>
                </a:solidFill>
                <a:ea typeface="Times New Roman"/>
                <a:cs typeface="Times New Roman"/>
              </a:rPr>
              <a:t>על כל אחד מסעיפי החוק </a:t>
            </a:r>
            <a:r>
              <a:rPr lang="he-IL" sz="1200" dirty="0">
                <a:solidFill>
                  <a:srgbClr val="222222"/>
                </a:solidFill>
                <a:ea typeface="Times New Roman"/>
                <a:cs typeface="Times New Roman"/>
              </a:rPr>
              <a:t>ומאשרת/לא מאשרת אותם לאור הסתייגויות הח"כים שהוצעו בדיוני הועדה</a:t>
            </a:r>
            <a:endParaRPr kumimoji="0" lang="he-IL" sz="1800" b="0" i="0" u="none" strike="noStrike" cap="none" normalizeH="0" baseline="0" dirty="0">
              <a:ln>
                <a:noFill/>
              </a:ln>
              <a:solidFill>
                <a:schemeClr val="tx1"/>
              </a:solidFill>
              <a:effectLst/>
              <a:latin typeface="Arial" pitchFamily="34" charset="0"/>
              <a:cs typeface="Arial" pitchFamily="34" charset="0"/>
            </a:endParaRPr>
          </a:p>
        </p:txBody>
      </p:sp>
      <p:sp>
        <p:nvSpPr>
          <p:cNvPr id="15" name="Line 3"/>
          <p:cNvSpPr>
            <a:spLocks noChangeShapeType="1"/>
          </p:cNvSpPr>
          <p:nvPr/>
        </p:nvSpPr>
        <p:spPr bwMode="auto">
          <a:xfrm flipH="1">
            <a:off x="827584" y="1852215"/>
            <a:ext cx="0" cy="19313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6" name="Text Box 2"/>
          <p:cNvSpPr txBox="1">
            <a:spLocks noChangeArrowheads="1"/>
          </p:cNvSpPr>
          <p:nvPr/>
        </p:nvSpPr>
        <p:spPr bwMode="auto">
          <a:xfrm>
            <a:off x="187196" y="5447054"/>
            <a:ext cx="2536630" cy="115212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הצבעה על הצעת החוק בשלמותה </a:t>
            </a:r>
            <a:r>
              <a:rPr kumimoji="0" lang="he-IL" sz="1200" b="0" i="0" u="sng" strike="noStrike" cap="none" normalizeH="0" baseline="0" dirty="0">
                <a:ln>
                  <a:noFill/>
                </a:ln>
                <a:solidFill>
                  <a:schemeClr val="tx1"/>
                </a:solidFill>
                <a:effectLst/>
                <a:latin typeface="Arial" pitchFamily="34" charset="0"/>
                <a:ea typeface="Times New Roman" pitchFamily="18" charset="0"/>
                <a:cs typeface="Arial" pitchFamily="34" charset="0"/>
              </a:rPr>
              <a:t>ב</a:t>
            </a:r>
            <a:r>
              <a:rPr kumimoji="0" lang="he-IL" sz="1800" b="1" i="0" u="sng" strike="noStrike" cap="none" normalizeH="0" baseline="0" dirty="0">
                <a:ln>
                  <a:noFill/>
                </a:ln>
                <a:solidFill>
                  <a:schemeClr val="tx1"/>
                </a:solidFill>
                <a:effectLst/>
                <a:latin typeface="Arial" pitchFamily="34" charset="0"/>
                <a:ea typeface="Times New Roman" pitchFamily="18" charset="0"/>
                <a:cs typeface="Arial" pitchFamily="34" charset="0"/>
              </a:rPr>
              <a:t>קריאה שלישית </a:t>
            </a:r>
            <a:r>
              <a:rPr kumimoji="0" lang="he-IL" sz="1800" b="0" i="0" u="sng" strike="noStrike" cap="none" normalizeH="0" baseline="0" dirty="0">
                <a:ln>
                  <a:noFill/>
                </a:ln>
                <a:solidFill>
                  <a:schemeClr val="tx1"/>
                </a:solidFill>
                <a:effectLst/>
                <a:latin typeface="Arial" pitchFamily="34" charset="0"/>
                <a:ea typeface="Times New Roman" pitchFamily="18" charset="0"/>
                <a:cs typeface="Arial" pitchFamily="34" charset="0"/>
              </a:rPr>
              <a:t>במליאת הכנסת</a:t>
            </a:r>
            <a:endParaRPr kumimoji="0" lang="he-IL" sz="1800" b="0" i="0" u="none" strike="noStrike" cap="none" normalizeH="0" baseline="0" dirty="0">
              <a:ln>
                <a:noFill/>
              </a:ln>
              <a:solidFill>
                <a:schemeClr val="tx1"/>
              </a:solidFill>
              <a:effectLst/>
              <a:latin typeface="Arial" pitchFamily="34" charset="0"/>
              <a:cs typeface="Arial" pitchFamily="34" charset="0"/>
            </a:endParaRPr>
          </a:p>
        </p:txBody>
      </p:sp>
      <p:sp>
        <p:nvSpPr>
          <p:cNvPr id="17" name="Line 5"/>
          <p:cNvSpPr>
            <a:spLocks noChangeShapeType="1"/>
          </p:cNvSpPr>
          <p:nvPr/>
        </p:nvSpPr>
        <p:spPr bwMode="auto">
          <a:xfrm>
            <a:off x="2766917" y="5772698"/>
            <a:ext cx="561437"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8" name="Text Box 12"/>
          <p:cNvSpPr txBox="1">
            <a:spLocks noChangeArrowheads="1"/>
          </p:cNvSpPr>
          <p:nvPr/>
        </p:nvSpPr>
        <p:spPr bwMode="auto">
          <a:xfrm flipH="1">
            <a:off x="3335545" y="6280608"/>
            <a:ext cx="787400" cy="29300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he-IL"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דחייה</a:t>
            </a:r>
            <a:endParaRPr kumimoji="0" lang="he-IL" sz="1800" b="0" i="0" u="none" strike="noStrike" cap="none" normalizeH="0" baseline="0" dirty="0">
              <a:ln>
                <a:noFill/>
              </a:ln>
              <a:solidFill>
                <a:schemeClr val="tx1"/>
              </a:solidFill>
              <a:effectLst/>
              <a:latin typeface="Arial" pitchFamily="34" charset="0"/>
              <a:cs typeface="Arial" pitchFamily="34" charset="0"/>
            </a:endParaRPr>
          </a:p>
        </p:txBody>
      </p:sp>
      <p:sp>
        <p:nvSpPr>
          <p:cNvPr id="19" name="Text Box 13"/>
          <p:cNvSpPr txBox="1">
            <a:spLocks noChangeArrowheads="1"/>
          </p:cNvSpPr>
          <p:nvPr/>
        </p:nvSpPr>
        <p:spPr bwMode="auto">
          <a:xfrm>
            <a:off x="3369630" y="5565918"/>
            <a:ext cx="800100" cy="457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400" b="0" i="0" u="none" strike="noStrike" cap="none" normalizeH="0" baseline="0">
                <a:ln>
                  <a:noFill/>
                </a:ln>
                <a:solidFill>
                  <a:schemeClr val="tx1"/>
                </a:solidFill>
                <a:effectLst/>
                <a:latin typeface="Times New Roman" pitchFamily="18" charset="0"/>
                <a:cs typeface="Times New Roman" pitchFamily="18" charset="0"/>
              </a:rPr>
              <a:t>אישור</a:t>
            </a: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sz="1200" b="0" i="0" u="none" strike="noStrike" cap="none" normalizeH="0" baseline="0">
                <a:ln>
                  <a:noFill/>
                </a:ln>
                <a:solidFill>
                  <a:schemeClr val="tx1"/>
                </a:solidFill>
                <a:effectLst/>
                <a:latin typeface="Arial" pitchFamily="34" charset="0"/>
                <a:ea typeface="Times New Roman" pitchFamily="18" charset="0"/>
                <a:cs typeface="Arial" pitchFamily="34" charset="0"/>
              </a:rPr>
              <a:t>רוב תומך</a:t>
            </a: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20" name="Line 11"/>
          <p:cNvSpPr>
            <a:spLocks noChangeShapeType="1"/>
          </p:cNvSpPr>
          <p:nvPr/>
        </p:nvSpPr>
        <p:spPr bwMode="auto">
          <a:xfrm>
            <a:off x="827584" y="5049351"/>
            <a:ext cx="1" cy="34415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1" name="Line 7"/>
          <p:cNvSpPr>
            <a:spLocks noChangeShapeType="1"/>
          </p:cNvSpPr>
          <p:nvPr/>
        </p:nvSpPr>
        <p:spPr bwMode="auto">
          <a:xfrm>
            <a:off x="2723828" y="6427109"/>
            <a:ext cx="604527"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2" name="Line 28"/>
          <p:cNvSpPr>
            <a:spLocks noChangeShapeType="1"/>
          </p:cNvSpPr>
          <p:nvPr/>
        </p:nvSpPr>
        <p:spPr bwMode="auto">
          <a:xfrm flipH="1">
            <a:off x="3899854" y="865745"/>
            <a:ext cx="313371"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3" name="Text Box 6"/>
          <p:cNvSpPr txBox="1">
            <a:spLocks noChangeArrowheads="1"/>
          </p:cNvSpPr>
          <p:nvPr/>
        </p:nvSpPr>
        <p:spPr bwMode="auto">
          <a:xfrm>
            <a:off x="5352850" y="5277803"/>
            <a:ext cx="3429000" cy="914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r>
              <a:rPr kumimoji="0" lang="he-IL"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חתימת החוק</a:t>
            </a:r>
            <a:r>
              <a:rPr kumimoji="0" lang="he-IL"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ע"י נשיא המדינה, יו"ר הכנסת  וראש הממשלה והשר הרלוונטי .</a:t>
            </a:r>
            <a:endParaRPr kumimoji="0" lang="he-IL" sz="800" b="0" i="0" u="none" strike="noStrike" cap="none" normalizeH="0" baseline="0" dirty="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he-IL"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*פרסום רשמי בעיתון הכנסת הנקרא</a:t>
            </a:r>
            <a:r>
              <a:rPr kumimoji="0" lang="he-IL"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 "רשומות</a:t>
            </a:r>
            <a:r>
              <a:rPr lang="he-IL" sz="1400" dirty="0">
                <a:latin typeface="Arial" pitchFamily="34" charset="0"/>
                <a:ea typeface="Times New Roman" pitchFamily="18" charset="0"/>
                <a:cs typeface="Arial" pitchFamily="34" charset="0"/>
              </a:rPr>
              <a:t>". והחוק נכנס לתוקף.</a:t>
            </a:r>
            <a:endParaRPr kumimoji="0" lang="he-IL" sz="1800" b="0" i="0" u="none" strike="noStrike" cap="none" normalizeH="0" baseline="0" dirty="0">
              <a:ln>
                <a:noFill/>
              </a:ln>
              <a:solidFill>
                <a:schemeClr val="tx1"/>
              </a:solidFill>
              <a:effectLst/>
              <a:latin typeface="Arial" pitchFamily="34" charset="0"/>
              <a:cs typeface="Arial" pitchFamily="34" charset="0"/>
            </a:endParaRPr>
          </a:p>
        </p:txBody>
      </p:sp>
      <p:sp>
        <p:nvSpPr>
          <p:cNvPr id="24" name="Line 14"/>
          <p:cNvSpPr>
            <a:spLocks noChangeShapeType="1"/>
          </p:cNvSpPr>
          <p:nvPr/>
        </p:nvSpPr>
        <p:spPr bwMode="auto">
          <a:xfrm flipV="1">
            <a:off x="2339752" y="1852215"/>
            <a:ext cx="0" cy="57573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Line 23"/>
          <p:cNvSpPr>
            <a:spLocks noChangeShapeType="1"/>
          </p:cNvSpPr>
          <p:nvPr/>
        </p:nvSpPr>
        <p:spPr bwMode="auto">
          <a:xfrm>
            <a:off x="4213226" y="5735003"/>
            <a:ext cx="113962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7" name="Text Box 8"/>
          <p:cNvSpPr txBox="1">
            <a:spLocks noChangeArrowheads="1"/>
          </p:cNvSpPr>
          <p:nvPr/>
        </p:nvSpPr>
        <p:spPr bwMode="auto">
          <a:xfrm>
            <a:off x="4213226" y="2197380"/>
            <a:ext cx="1714500" cy="285197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400" b="0" i="0" u="sng" strike="noStrike" cap="none" normalizeH="0" baseline="0" dirty="0">
                <a:ln>
                  <a:noFill/>
                </a:ln>
                <a:solidFill>
                  <a:schemeClr val="tx1"/>
                </a:solidFill>
                <a:effectLst/>
                <a:latin typeface="Arial" pitchFamily="34" charset="0"/>
                <a:ea typeface="Times New Roman" pitchFamily="18" charset="0"/>
                <a:cs typeface="Arial" pitchFamily="34" charset="0"/>
              </a:rPr>
              <a:t>קריאה טרומית</a:t>
            </a:r>
            <a:endParaRPr kumimoji="0" lang="he-IL" sz="8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*נשיאות הכנסת בודקת את הצעת החוק אם היא לא אנטי דמוקרטית / נגד מדינה יהודית/ גזענית</a:t>
            </a:r>
            <a:endParaRPr kumimoji="0" lang="he-IL" sz="8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ועושים הצבעה אם להמשיך בהליך החקיקה.</a:t>
            </a:r>
          </a:p>
          <a:p>
            <a:pPr lvl="0" eaLnBrk="0" fontAlgn="base" hangingPunct="0">
              <a:spcBef>
                <a:spcPct val="0"/>
              </a:spcBef>
              <a:spcAft>
                <a:spcPct val="0"/>
              </a:spcAft>
            </a:pPr>
            <a:endParaRPr lang="he-IL" sz="1200" dirty="0">
              <a:latin typeface="Arial" pitchFamily="34" charset="0"/>
              <a:ea typeface="Times New Roman" pitchFamily="18" charset="0"/>
              <a:cs typeface="Arial" pitchFamily="34" charset="0"/>
            </a:endParaRPr>
          </a:p>
          <a:p>
            <a:pPr lvl="0" eaLnBrk="0" fontAlgn="base" hangingPunct="0">
              <a:spcBef>
                <a:spcPct val="0"/>
              </a:spcBef>
              <a:spcAft>
                <a:spcPct val="0"/>
              </a:spcAft>
            </a:pPr>
            <a:r>
              <a:rPr lang="he-IL" sz="1200" dirty="0">
                <a:latin typeface="Arial" pitchFamily="34" charset="0"/>
                <a:ea typeface="Times New Roman" pitchFamily="18" charset="0"/>
                <a:cs typeface="Arial" pitchFamily="34" charset="0"/>
              </a:rPr>
              <a:t>*אם ההצעה זוכה לרוב היא עוברת לטיפול ועדת הכנסת הרלוונטית הדנה בפרטי הצעת החוק ומעצבת את הנוסח שיעלה בקריאה הבאה או ממליצה לדחותה</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he-IL" sz="1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he-IL"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e-IL" sz="1800" b="0" i="0" u="none" strike="noStrike" cap="none" normalizeH="0" baseline="0" dirty="0">
              <a:ln>
                <a:noFill/>
              </a:ln>
              <a:solidFill>
                <a:schemeClr val="tx1"/>
              </a:solidFill>
              <a:effectLst/>
              <a:latin typeface="Arial" pitchFamily="34" charset="0"/>
              <a:cs typeface="Arial" pitchFamily="34" charset="0"/>
            </a:endParaRPr>
          </a:p>
        </p:txBody>
      </p:sp>
      <p:sp>
        <p:nvSpPr>
          <p:cNvPr id="28" name="Line 10"/>
          <p:cNvSpPr>
            <a:spLocks noChangeShapeType="1"/>
          </p:cNvSpPr>
          <p:nvPr/>
        </p:nvSpPr>
        <p:spPr bwMode="auto">
          <a:xfrm flipH="1">
            <a:off x="7567613" y="1178833"/>
            <a:ext cx="279595" cy="1723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9" name="Line 9"/>
          <p:cNvSpPr>
            <a:spLocks noChangeShapeType="1"/>
          </p:cNvSpPr>
          <p:nvPr/>
        </p:nvSpPr>
        <p:spPr bwMode="auto">
          <a:xfrm flipH="1" flipV="1">
            <a:off x="2339752" y="3438298"/>
            <a:ext cx="0" cy="37022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30" name="Text Box 20"/>
          <p:cNvSpPr txBox="1">
            <a:spLocks noChangeArrowheads="1"/>
          </p:cNvSpPr>
          <p:nvPr/>
        </p:nvSpPr>
        <p:spPr bwMode="auto">
          <a:xfrm>
            <a:off x="1958848" y="2133373"/>
            <a:ext cx="1257300" cy="13049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אם יש התנגדות לסעיף כלשהו , </a:t>
            </a:r>
            <a:r>
              <a:rPr kumimoji="0" lang="he-IL"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חוזר החוק לוועדה</a:t>
            </a:r>
            <a:r>
              <a:rPr kumimoji="0" lang="he-IL"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לדיון חוזר והם שוב יכניסו שינויים.</a:t>
            </a:r>
            <a:endParaRPr kumimoji="0" lang="he-IL" sz="1800" b="0" i="0" u="none" strike="noStrike" cap="none" normalizeH="0" baseline="0" dirty="0">
              <a:ln>
                <a:noFill/>
              </a:ln>
              <a:solidFill>
                <a:schemeClr val="tx1"/>
              </a:solidFill>
              <a:effectLst/>
              <a:latin typeface="Arial" pitchFamily="34" charset="0"/>
              <a:cs typeface="Arial" pitchFamily="34" charset="0"/>
            </a:endParaRPr>
          </a:p>
        </p:txBody>
      </p:sp>
      <p:sp>
        <p:nvSpPr>
          <p:cNvPr id="31" name="Line 19"/>
          <p:cNvSpPr>
            <a:spLocks noChangeShapeType="1"/>
          </p:cNvSpPr>
          <p:nvPr/>
        </p:nvSpPr>
        <p:spPr bwMode="auto">
          <a:xfrm flipH="1" flipV="1">
            <a:off x="5982946" y="2397394"/>
            <a:ext cx="50438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32" name="Line 4"/>
          <p:cNvSpPr>
            <a:spLocks noChangeShapeType="1"/>
          </p:cNvSpPr>
          <p:nvPr/>
        </p:nvSpPr>
        <p:spPr bwMode="auto">
          <a:xfrm flipV="1">
            <a:off x="5070476" y="1709340"/>
            <a:ext cx="0" cy="49671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e-IL"/>
          </a:p>
        </p:txBody>
      </p:sp>
      <p:sp>
        <p:nvSpPr>
          <p:cNvPr id="35" name="Rectangle 4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br>
              <a:rPr kumimoji="0" lang="en-US" sz="800" b="0" i="0" u="none" strike="noStrike" cap="none" normalizeH="0" baseline="0">
                <a:ln>
                  <a:noFill/>
                </a:ln>
                <a:solidFill>
                  <a:schemeClr val="tx1"/>
                </a:solidFill>
                <a:effectLst/>
                <a:latin typeface="Arial" pitchFamily="34" charset="0"/>
                <a:cs typeface="Arial" pitchFamily="34" charset="0"/>
              </a:rPr>
            </a:br>
            <a:endParaRPr kumimoji="0" lang="en-US"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6" name="Rectangle 42"/>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24113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u="sng" dirty="0"/>
              <a:t>ביקורת ופיקוח על עבודת הממשלה</a:t>
            </a:r>
            <a:r>
              <a:rPr lang="he-IL" u="sng" dirty="0"/>
              <a:t> </a:t>
            </a:r>
            <a:endParaRPr lang="he-IL" dirty="0"/>
          </a:p>
        </p:txBody>
      </p:sp>
      <p:sp>
        <p:nvSpPr>
          <p:cNvPr id="4" name="מציין מיקום תוכן 3"/>
          <p:cNvSpPr>
            <a:spLocks noGrp="1"/>
          </p:cNvSpPr>
          <p:nvPr>
            <p:ph sz="half" idx="2"/>
          </p:nvPr>
        </p:nvSpPr>
        <p:spPr>
          <a:xfrm>
            <a:off x="4713493" y="1553765"/>
            <a:ext cx="4038600" cy="4525963"/>
          </a:xfrm>
        </p:spPr>
        <p:txBody>
          <a:bodyPr>
            <a:normAutofit fontScale="55000" lnSpcReduction="20000"/>
          </a:bodyPr>
          <a:lstStyle/>
          <a:p>
            <a:r>
              <a:rPr lang="he-IL" b="1" u="sng" dirty="0"/>
              <a:t>הצעת אי אמון</a:t>
            </a:r>
          </a:p>
          <a:p>
            <a:pPr lvl="0"/>
            <a:r>
              <a:rPr lang="he-IL" dirty="0"/>
              <a:t>כלי לפיקוח על הממשלה במשטרים פרלמנטריים (הממשלה תלויה באמון הפרלמנט)</a:t>
            </a:r>
            <a:endParaRPr lang="en-US" dirty="0"/>
          </a:p>
          <a:p>
            <a:r>
              <a:rPr lang="he-IL" dirty="0"/>
              <a:t>הכנסת רשאית להביע אי אמון בממשלה אם הממשלה קיבלה (או עומדת לקבל) החלטה שחברי האופוזיציה חושבים שהיא החלטה שגויה. </a:t>
            </a:r>
          </a:p>
          <a:p>
            <a:pPr lvl="0"/>
            <a:r>
              <a:rPr lang="he-IL" dirty="0"/>
              <a:t>לפרלמנט יש יכולת להביא לסיום כהונת הממשלה על ידי הצבעת אי אמון</a:t>
            </a:r>
            <a:endParaRPr lang="en-US" dirty="0"/>
          </a:p>
          <a:p>
            <a:r>
              <a:rPr lang="he-IL" dirty="0"/>
              <a:t>לפי החוק בישראל, הצבעת אי-אמון בממשלה מתקבלת רק כאשר רוב של 61 חברי-כנסת, מביעים תמיכה במועמד חלופי לכהן כראש הממשלה </a:t>
            </a:r>
          </a:p>
          <a:p>
            <a:endParaRPr lang="he-IL" dirty="0"/>
          </a:p>
          <a:p>
            <a:pPr marL="0" indent="0">
              <a:buNone/>
            </a:pPr>
            <a:br>
              <a:rPr lang="he-IL" dirty="0"/>
            </a:br>
            <a:endParaRPr lang="he-IL" dirty="0"/>
          </a:p>
          <a:p>
            <a:pPr marL="0" indent="0">
              <a:buNone/>
            </a:pPr>
            <a:endParaRPr lang="en-US" dirty="0"/>
          </a:p>
          <a:p>
            <a:r>
              <a:rPr lang="he-IL" u="sng" dirty="0" err="1"/>
              <a:t>שאילתא</a:t>
            </a:r>
            <a:endParaRPr lang="he-IL" u="sng" dirty="0"/>
          </a:p>
          <a:p>
            <a:pPr marL="0" indent="0">
              <a:buNone/>
            </a:pPr>
            <a:r>
              <a:rPr lang="he-IL" dirty="0"/>
              <a:t>כל חבר כנסת יכול לפנות בשאלה או בטענה לשר. </a:t>
            </a:r>
          </a:p>
          <a:p>
            <a:pPr marL="0" indent="0">
              <a:buNone/>
            </a:pPr>
            <a:r>
              <a:rPr lang="he-IL" dirty="0"/>
              <a:t>השאלה צריכה להיות קשורה לתחום האחריות של המשרד על מעשה שנעשה או על אי מעשה. </a:t>
            </a:r>
            <a:endParaRPr lang="en-US" dirty="0"/>
          </a:p>
          <a:p>
            <a:endParaRPr lang="he-IL" dirty="0"/>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2725" y="1597101"/>
            <a:ext cx="2427531" cy="1903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http://t2.gstatic.com/images?q=tbn:ANd9GcSwgH6p0WjrYCQ3fEQE_gCVRXmV02hbji56_F5K0NAdluNnwHZ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597101"/>
            <a:ext cx="2232248" cy="190390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508" y="4149080"/>
            <a:ext cx="4572508"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8712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u="sng" dirty="0"/>
              <a:t>ביקורת ופיקוח על עבודת הממשלה</a:t>
            </a:r>
            <a:r>
              <a:rPr lang="he-IL" u="sng" dirty="0"/>
              <a:t> </a:t>
            </a:r>
            <a:endParaRPr lang="he-IL" dirty="0"/>
          </a:p>
        </p:txBody>
      </p:sp>
      <p:sp>
        <p:nvSpPr>
          <p:cNvPr id="4" name="מציין מיקום תוכן 3"/>
          <p:cNvSpPr>
            <a:spLocks noGrp="1"/>
          </p:cNvSpPr>
          <p:nvPr>
            <p:ph sz="half" idx="2"/>
          </p:nvPr>
        </p:nvSpPr>
        <p:spPr>
          <a:xfrm>
            <a:off x="4499992" y="1340768"/>
            <a:ext cx="4114800" cy="5069160"/>
          </a:xfrm>
        </p:spPr>
        <p:txBody>
          <a:bodyPr>
            <a:normAutofit fontScale="85000" lnSpcReduction="10000"/>
          </a:bodyPr>
          <a:lstStyle/>
          <a:p>
            <a:r>
              <a:rPr lang="he-IL" u="sng" dirty="0"/>
              <a:t>הצעה לסדר יום</a:t>
            </a:r>
            <a:r>
              <a:rPr lang="he-IL" dirty="0"/>
              <a:t> </a:t>
            </a:r>
          </a:p>
          <a:p>
            <a:pPr marL="0" indent="0">
              <a:buNone/>
            </a:pPr>
            <a:r>
              <a:rPr lang="he-IL" dirty="0"/>
              <a:t>לדוגמא: *סקר עמותת "אל-</a:t>
            </a:r>
            <a:r>
              <a:rPr lang="he-IL" dirty="0" err="1"/>
              <a:t>ג'ליל</a:t>
            </a:r>
            <a:r>
              <a:rPr lang="he-IL" dirty="0"/>
              <a:t>" על המצב הכלכלי המחריף ואחוזי האבטלה הגבוהים בקרב האוכלוסייה הערבית.</a:t>
            </a:r>
            <a:br>
              <a:rPr lang="he-IL" dirty="0"/>
            </a:br>
            <a:r>
              <a:rPr lang="he-IL" dirty="0"/>
              <a:t>*</a:t>
            </a:r>
            <a:r>
              <a:rPr lang="he-IL" dirty="0" err="1"/>
              <a:t>תוכנית</a:t>
            </a:r>
            <a:r>
              <a:rPr lang="he-IL" dirty="0"/>
              <a:t> נגיד בנק ישראל להתמודדות עם המשבר הכלכלי.</a:t>
            </a:r>
          </a:p>
          <a:p>
            <a:pPr marL="0" indent="0">
              <a:buNone/>
            </a:pPr>
            <a:endParaRPr lang="en-US" dirty="0"/>
          </a:p>
          <a:p>
            <a:r>
              <a:rPr lang="he-IL" b="1" u="sng" dirty="0"/>
              <a:t>חוק התקציב</a:t>
            </a:r>
          </a:p>
          <a:p>
            <a:pPr marL="0" indent="0">
              <a:buNone/>
            </a:pPr>
            <a:r>
              <a:rPr lang="he-IL" dirty="0"/>
              <a:t>אישור התקציב מאפשר לממשלה לפעול, אי  אישור הכנסת על התקציב מביא להפלת הממשלה.</a:t>
            </a:r>
            <a:endParaRPr lang="en-US" dirty="0"/>
          </a:p>
          <a:p>
            <a:endParaRPr lang="he-IL" dirty="0"/>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11560" y="1412776"/>
            <a:ext cx="2853175" cy="1432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77" y="4293096"/>
            <a:ext cx="2835595" cy="1614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1261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b="1" dirty="0"/>
              <a:t>הרשות המבצעת</a:t>
            </a:r>
          </a:p>
        </p:txBody>
      </p:sp>
      <p:sp>
        <p:nvSpPr>
          <p:cNvPr id="3" name="כותרת משנה 2"/>
          <p:cNvSpPr>
            <a:spLocks noGrp="1"/>
          </p:cNvSpPr>
          <p:nvPr>
            <p:ph type="subTitle" idx="1"/>
          </p:nvPr>
        </p:nvSpPr>
        <p:spPr>
          <a:xfrm>
            <a:off x="1403648" y="3356992"/>
            <a:ext cx="6400800" cy="1752600"/>
          </a:xfrm>
        </p:spPr>
        <p:txBody>
          <a:bodyPr/>
          <a:lstStyle/>
          <a:p>
            <a:r>
              <a:rPr lang="he-IL" b="1" dirty="0"/>
              <a:t>ממשלה </a:t>
            </a:r>
          </a:p>
          <a:p>
            <a:r>
              <a:rPr lang="he-IL" dirty="0"/>
              <a:t>ראש הממשלה + שרים</a:t>
            </a:r>
          </a:p>
        </p:txBody>
      </p:sp>
      <p:pic>
        <p:nvPicPr>
          <p:cNvPr id="2050" name="Picture 2" descr="תמונה של דוד בן-גוריון (גרין)">
            <a:hlinkClick r:id="rId2" tooltip="קישורית להגדלת תמונה"/>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0956" y="327148"/>
            <a:ext cx="855482" cy="12547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תמונה של משה שרת (שרתוק)">
            <a:hlinkClick r:id="rId4" tooltip="קישורית להגדלת תמונה"/>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3401" y="364095"/>
            <a:ext cx="855481" cy="12547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55175" y="1708406"/>
            <a:ext cx="963707" cy="246221"/>
          </a:xfrm>
          <a:prstGeom prst="rect">
            <a:avLst/>
          </a:prstGeom>
          <a:noFill/>
        </p:spPr>
        <p:txBody>
          <a:bodyPr wrap="square" rtlCol="1">
            <a:spAutoFit/>
          </a:bodyPr>
          <a:lstStyle/>
          <a:p>
            <a:r>
              <a:rPr lang="he-IL" sz="1000" dirty="0"/>
              <a:t>משה שרת</a:t>
            </a:r>
          </a:p>
        </p:txBody>
      </p:sp>
      <p:pic>
        <p:nvPicPr>
          <p:cNvPr id="2054" name="Picture 6" descr="תמונה של לוי אשכול (שקולניק)">
            <a:hlinkClick r:id="rId6" tooltip="קישורית להגדלת תמונה"/>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80441" y="356896"/>
            <a:ext cx="855481" cy="12547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966916" y="1667712"/>
            <a:ext cx="855481" cy="246221"/>
          </a:xfrm>
          <a:prstGeom prst="rect">
            <a:avLst/>
          </a:prstGeom>
          <a:noFill/>
        </p:spPr>
        <p:txBody>
          <a:bodyPr wrap="square" rtlCol="1">
            <a:spAutoFit/>
          </a:bodyPr>
          <a:lstStyle/>
          <a:p>
            <a:r>
              <a:rPr lang="he-IL" sz="1000" dirty="0"/>
              <a:t>לוי אשכול</a:t>
            </a:r>
          </a:p>
        </p:txBody>
      </p:sp>
      <p:pic>
        <p:nvPicPr>
          <p:cNvPr id="2056" name="Picture 8" descr="תמונה של גולדה מאיר (מאירסון)">
            <a:hlinkClick r:id="rId8" tooltip="קישורית להגדלת תמונה"/>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23797" y="2004464"/>
            <a:ext cx="829539" cy="121665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תמונה של יצחק רבין">
            <a:hlinkClick r:id="rId10" tooltip="קישורית להגדלת תמונה"/>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90162" y="5265036"/>
            <a:ext cx="829539" cy="121665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תמונה של מנחם בגין">
            <a:hlinkClick r:id="rId12" tooltip="קישורית להגדלת תמונה"/>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2657" y="3635825"/>
            <a:ext cx="829539" cy="121665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תמונה של יצחק שמיר">
            <a:hlinkClick r:id="rId14" tooltip="קישורית להגדלת תמונה"/>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64954" y="5297742"/>
            <a:ext cx="852798" cy="125077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תמונה של שמעון פרס">
            <a:hlinkClick r:id="rId16" tooltip="קישורית להגדלת תמונה"/>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93637" y="5246012"/>
            <a:ext cx="855481" cy="1254707"/>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תמונה של בנימין נתניהו">
            <a:hlinkClick r:id="rId18" tooltip="קישורית להגדלת תמונה"/>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15234" y="342518"/>
            <a:ext cx="855481" cy="1254707"/>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תמונה של אהוד ברק">
            <a:hlinkClick r:id="rId20" tooltip="קישורית להגדלת תמונה"/>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069735" y="5186321"/>
            <a:ext cx="860339" cy="1261831"/>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תמונה של אהוד אולמרט">
            <a:hlinkClick r:id="rId22" tooltip="קישורית להגדלת תמונה"/>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54429" y="2865758"/>
            <a:ext cx="849759" cy="1246315"/>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תמונה של אריאל שרון">
            <a:hlinkClick r:id="rId24" tooltip="קישורית להגדלת תמונה"/>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46282" y="5246012"/>
            <a:ext cx="821304" cy="12045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3172" y="6500719"/>
            <a:ext cx="936104" cy="246221"/>
          </a:xfrm>
          <a:prstGeom prst="rect">
            <a:avLst/>
          </a:prstGeom>
          <a:noFill/>
        </p:spPr>
        <p:txBody>
          <a:bodyPr wrap="square" rtlCol="1">
            <a:spAutoFit/>
          </a:bodyPr>
          <a:lstStyle/>
          <a:p>
            <a:r>
              <a:rPr lang="he-IL" sz="1000" dirty="0"/>
              <a:t>אריאל שרון</a:t>
            </a:r>
          </a:p>
        </p:txBody>
      </p:sp>
      <p:sp>
        <p:nvSpPr>
          <p:cNvPr id="7" name="TextBox 6"/>
          <p:cNvSpPr txBox="1"/>
          <p:nvPr/>
        </p:nvSpPr>
        <p:spPr>
          <a:xfrm>
            <a:off x="-271057" y="4298293"/>
            <a:ext cx="1461129" cy="246221"/>
          </a:xfrm>
          <a:prstGeom prst="rect">
            <a:avLst/>
          </a:prstGeom>
          <a:noFill/>
        </p:spPr>
        <p:txBody>
          <a:bodyPr wrap="square" rtlCol="1">
            <a:spAutoFit/>
          </a:bodyPr>
          <a:lstStyle/>
          <a:p>
            <a:r>
              <a:rPr lang="he-IL" sz="1000" dirty="0"/>
              <a:t>אהוד אולמרט</a:t>
            </a:r>
          </a:p>
        </p:txBody>
      </p:sp>
      <p:sp>
        <p:nvSpPr>
          <p:cNvPr id="8" name="TextBox 7"/>
          <p:cNvSpPr txBox="1"/>
          <p:nvPr/>
        </p:nvSpPr>
        <p:spPr>
          <a:xfrm>
            <a:off x="4550956" y="1652088"/>
            <a:ext cx="855481" cy="246221"/>
          </a:xfrm>
          <a:prstGeom prst="rect">
            <a:avLst/>
          </a:prstGeom>
          <a:noFill/>
        </p:spPr>
        <p:txBody>
          <a:bodyPr wrap="square" rtlCol="1">
            <a:spAutoFit/>
          </a:bodyPr>
          <a:lstStyle/>
          <a:p>
            <a:r>
              <a:rPr lang="he-IL" sz="1000" dirty="0"/>
              <a:t>דוד בן גוריון</a:t>
            </a:r>
          </a:p>
        </p:txBody>
      </p:sp>
      <p:sp>
        <p:nvSpPr>
          <p:cNvPr id="9" name="TextBox 8"/>
          <p:cNvSpPr txBox="1"/>
          <p:nvPr/>
        </p:nvSpPr>
        <p:spPr>
          <a:xfrm>
            <a:off x="397877" y="1647352"/>
            <a:ext cx="864096" cy="246221"/>
          </a:xfrm>
          <a:prstGeom prst="rect">
            <a:avLst/>
          </a:prstGeom>
          <a:noFill/>
        </p:spPr>
        <p:txBody>
          <a:bodyPr wrap="square" rtlCol="1">
            <a:spAutoFit/>
          </a:bodyPr>
          <a:lstStyle/>
          <a:p>
            <a:r>
              <a:rPr lang="he-IL" sz="1000" dirty="0"/>
              <a:t>בנימין נתניהו</a:t>
            </a:r>
          </a:p>
        </p:txBody>
      </p:sp>
      <p:sp>
        <p:nvSpPr>
          <p:cNvPr id="10" name="TextBox 9"/>
          <p:cNvSpPr txBox="1"/>
          <p:nvPr/>
        </p:nvSpPr>
        <p:spPr>
          <a:xfrm>
            <a:off x="7357928" y="3302675"/>
            <a:ext cx="1464469" cy="246221"/>
          </a:xfrm>
          <a:prstGeom prst="rect">
            <a:avLst/>
          </a:prstGeom>
          <a:noFill/>
        </p:spPr>
        <p:txBody>
          <a:bodyPr wrap="square" rtlCol="1">
            <a:spAutoFit/>
          </a:bodyPr>
          <a:lstStyle/>
          <a:p>
            <a:r>
              <a:rPr lang="he-IL" sz="1000" dirty="0"/>
              <a:t>גולדה מאיר</a:t>
            </a:r>
          </a:p>
        </p:txBody>
      </p:sp>
      <p:sp>
        <p:nvSpPr>
          <p:cNvPr id="11" name="TextBox 10"/>
          <p:cNvSpPr txBox="1"/>
          <p:nvPr/>
        </p:nvSpPr>
        <p:spPr>
          <a:xfrm>
            <a:off x="8001561" y="6497947"/>
            <a:ext cx="855168" cy="246221"/>
          </a:xfrm>
          <a:prstGeom prst="rect">
            <a:avLst/>
          </a:prstGeom>
          <a:noFill/>
        </p:spPr>
        <p:txBody>
          <a:bodyPr wrap="square" rtlCol="1">
            <a:spAutoFit/>
          </a:bodyPr>
          <a:lstStyle/>
          <a:p>
            <a:r>
              <a:rPr lang="he-IL" sz="1000" dirty="0"/>
              <a:t>יצחק רבין</a:t>
            </a:r>
          </a:p>
        </p:txBody>
      </p:sp>
      <p:sp>
        <p:nvSpPr>
          <p:cNvPr id="12" name="TextBox 11"/>
          <p:cNvSpPr txBox="1"/>
          <p:nvPr/>
        </p:nvSpPr>
        <p:spPr>
          <a:xfrm>
            <a:off x="7917098" y="4872357"/>
            <a:ext cx="918824" cy="246221"/>
          </a:xfrm>
          <a:prstGeom prst="rect">
            <a:avLst/>
          </a:prstGeom>
          <a:noFill/>
        </p:spPr>
        <p:txBody>
          <a:bodyPr wrap="square" rtlCol="1">
            <a:spAutoFit/>
          </a:bodyPr>
          <a:lstStyle/>
          <a:p>
            <a:r>
              <a:rPr lang="he-IL" sz="1000" dirty="0"/>
              <a:t>מנחם בגין</a:t>
            </a:r>
          </a:p>
        </p:txBody>
      </p:sp>
      <p:sp>
        <p:nvSpPr>
          <p:cNvPr id="13" name="TextBox 12"/>
          <p:cNvSpPr txBox="1"/>
          <p:nvPr/>
        </p:nvSpPr>
        <p:spPr>
          <a:xfrm>
            <a:off x="6363401" y="6546022"/>
            <a:ext cx="720080" cy="246221"/>
          </a:xfrm>
          <a:prstGeom prst="rect">
            <a:avLst/>
          </a:prstGeom>
          <a:noFill/>
        </p:spPr>
        <p:txBody>
          <a:bodyPr wrap="square" rtlCol="1">
            <a:spAutoFit/>
          </a:bodyPr>
          <a:lstStyle/>
          <a:p>
            <a:r>
              <a:rPr lang="he-IL" sz="1000" dirty="0"/>
              <a:t>יצחק שמיר</a:t>
            </a:r>
          </a:p>
        </p:txBody>
      </p:sp>
      <p:sp>
        <p:nvSpPr>
          <p:cNvPr id="14" name="TextBox 13"/>
          <p:cNvSpPr txBox="1"/>
          <p:nvPr/>
        </p:nvSpPr>
        <p:spPr>
          <a:xfrm>
            <a:off x="3293537" y="6537888"/>
            <a:ext cx="1800200" cy="246221"/>
          </a:xfrm>
          <a:prstGeom prst="rect">
            <a:avLst/>
          </a:prstGeom>
          <a:noFill/>
        </p:spPr>
        <p:txBody>
          <a:bodyPr wrap="square" rtlCol="1">
            <a:spAutoFit/>
          </a:bodyPr>
          <a:lstStyle/>
          <a:p>
            <a:r>
              <a:rPr lang="he-IL" sz="1000" dirty="0"/>
              <a:t>שמעון פרס</a:t>
            </a:r>
          </a:p>
        </p:txBody>
      </p:sp>
      <p:sp>
        <p:nvSpPr>
          <p:cNvPr id="15" name="TextBox 14"/>
          <p:cNvSpPr txBox="1"/>
          <p:nvPr/>
        </p:nvSpPr>
        <p:spPr>
          <a:xfrm>
            <a:off x="2069735" y="6462995"/>
            <a:ext cx="792088" cy="246221"/>
          </a:xfrm>
          <a:prstGeom prst="rect">
            <a:avLst/>
          </a:prstGeom>
          <a:noFill/>
        </p:spPr>
        <p:txBody>
          <a:bodyPr wrap="square" rtlCol="1">
            <a:spAutoFit/>
          </a:bodyPr>
          <a:lstStyle/>
          <a:p>
            <a:r>
              <a:rPr lang="he-IL" sz="1000" dirty="0"/>
              <a:t>אהוד  ברק</a:t>
            </a:r>
          </a:p>
        </p:txBody>
      </p:sp>
      <p:pic>
        <p:nvPicPr>
          <p:cNvPr id="17" name="תמונה 16">
            <a:extLst>
              <a:ext uri="{FF2B5EF4-FFF2-40B4-BE49-F238E27FC236}">
                <a16:creationId xmlns:a16="http://schemas.microsoft.com/office/drawing/2014/main" id="{4F2B50CE-9EBF-4648-9B0F-1C65519F1D73}"/>
              </a:ext>
            </a:extLst>
          </p:cNvPr>
          <p:cNvPicPr>
            <a:picLocks noChangeAspect="1"/>
          </p:cNvPicPr>
          <p:nvPr/>
        </p:nvPicPr>
        <p:blipFill>
          <a:blip r:embed="rId26"/>
          <a:stretch>
            <a:fillRect/>
          </a:stretch>
        </p:blipFill>
        <p:spPr>
          <a:xfrm>
            <a:off x="1642840" y="374282"/>
            <a:ext cx="1951153" cy="1216035"/>
          </a:xfrm>
          <a:prstGeom prst="rect">
            <a:avLst/>
          </a:prstGeom>
        </p:spPr>
      </p:pic>
      <p:sp>
        <p:nvSpPr>
          <p:cNvPr id="31" name="TextBox 8">
            <a:extLst>
              <a:ext uri="{FF2B5EF4-FFF2-40B4-BE49-F238E27FC236}">
                <a16:creationId xmlns:a16="http://schemas.microsoft.com/office/drawing/2014/main" id="{4C3417D0-E0DE-4DB4-BA8F-F5DAC824998C}"/>
              </a:ext>
            </a:extLst>
          </p:cNvPr>
          <p:cNvSpPr txBox="1"/>
          <p:nvPr/>
        </p:nvSpPr>
        <p:spPr>
          <a:xfrm>
            <a:off x="1990477" y="1647352"/>
            <a:ext cx="1346200" cy="246221"/>
          </a:xfrm>
          <a:prstGeom prst="rect">
            <a:avLst/>
          </a:prstGeom>
          <a:noFill/>
        </p:spPr>
        <p:txBody>
          <a:bodyPr wrap="square" rtlCol="1">
            <a:spAutoFit/>
          </a:bodyPr>
          <a:lstStyle/>
          <a:p>
            <a:r>
              <a:rPr lang="he-IL" sz="1000" dirty="0"/>
              <a:t>נפתלי בנט ויאיר לפיד</a:t>
            </a:r>
          </a:p>
        </p:txBody>
      </p:sp>
    </p:spTree>
    <p:extLst>
      <p:ext uri="{BB962C8B-B14F-4D97-AF65-F5344CB8AC3E}">
        <p14:creationId xmlns:p14="http://schemas.microsoft.com/office/powerpoint/2010/main" val="277828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t>הרשות המבצעת כוללת :</a:t>
            </a:r>
          </a:p>
        </p:txBody>
      </p:sp>
      <p:sp>
        <p:nvSpPr>
          <p:cNvPr id="3" name="מציין מיקום תוכן 2"/>
          <p:cNvSpPr>
            <a:spLocks noGrp="1"/>
          </p:cNvSpPr>
          <p:nvPr>
            <p:ph idx="1"/>
          </p:nvPr>
        </p:nvSpPr>
        <p:spPr/>
        <p:txBody>
          <a:bodyPr>
            <a:normAutofit fontScale="70000" lnSpcReduction="20000"/>
          </a:bodyPr>
          <a:lstStyle/>
          <a:p>
            <a:pPr marL="0" lvl="0" indent="0">
              <a:buNone/>
            </a:pPr>
            <a:r>
              <a:rPr lang="he-IL" b="1" u="sng" dirty="0"/>
              <a:t>הדרג  הנבחר </a:t>
            </a:r>
            <a:r>
              <a:rPr lang="en-US" b="1" u="sng" dirty="0"/>
              <a:t>:</a:t>
            </a:r>
            <a:endParaRPr lang="he-IL" b="1" u="sng" dirty="0"/>
          </a:p>
          <a:p>
            <a:pPr marL="0" lvl="0" indent="0">
              <a:buNone/>
            </a:pPr>
            <a:r>
              <a:rPr lang="he-IL" dirty="0"/>
              <a:t>ראש הממשלה ושרי הממשלה – זהו </a:t>
            </a:r>
            <a:r>
              <a:rPr lang="he-IL" b="1" dirty="0"/>
              <a:t>הדרג שנבחר בבחירות.</a:t>
            </a:r>
            <a:endParaRPr lang="en-US" dirty="0"/>
          </a:p>
          <a:p>
            <a:pPr marL="0" indent="0">
              <a:buNone/>
            </a:pPr>
            <a:r>
              <a:rPr lang="en-US" b="1" dirty="0"/>
              <a:t> </a:t>
            </a:r>
            <a:r>
              <a:rPr lang="he-IL" b="1" dirty="0"/>
              <a:t>השר לרוב הוא חבר כנסת.</a:t>
            </a:r>
          </a:p>
          <a:p>
            <a:pPr marL="0" indent="0">
              <a:buNone/>
            </a:pPr>
            <a:endParaRPr lang="en-US" dirty="0"/>
          </a:p>
          <a:p>
            <a:pPr marL="0" lvl="0" indent="0">
              <a:buNone/>
            </a:pPr>
            <a:r>
              <a:rPr lang="he-IL" b="1" u="sng" dirty="0"/>
              <a:t>הדרג המנהלי  :</a:t>
            </a:r>
            <a:r>
              <a:rPr lang="he-IL" dirty="0"/>
              <a:t> </a:t>
            </a:r>
          </a:p>
          <a:p>
            <a:pPr marL="0" lvl="0" indent="0">
              <a:buNone/>
            </a:pPr>
            <a:r>
              <a:rPr lang="he-IL" dirty="0"/>
              <a:t>הדרג </a:t>
            </a:r>
            <a:r>
              <a:rPr lang="he-IL" b="1" dirty="0"/>
              <a:t>שמוציא לאור , מן הכוח אל הפועל את החלטות הממשלה ומדיניות הממשלה</a:t>
            </a:r>
            <a:r>
              <a:rPr lang="he-IL" dirty="0"/>
              <a:t>. </a:t>
            </a:r>
          </a:p>
          <a:p>
            <a:pPr marL="0" lvl="0" indent="0">
              <a:buNone/>
            </a:pPr>
            <a:r>
              <a:rPr lang="he-IL" dirty="0"/>
              <a:t>דרג זה אינו נבחר (חייבים להיות </a:t>
            </a:r>
            <a:r>
              <a:rPr lang="he-IL" b="1" dirty="0"/>
              <a:t>אזרחי המדינה</a:t>
            </a:r>
            <a:r>
              <a:rPr lang="he-IL" dirty="0"/>
              <a:t> ) ויש בו </a:t>
            </a:r>
            <a:r>
              <a:rPr lang="he-IL" b="1" dirty="0"/>
              <a:t>אנשי מקצוע שאינם מתחלפים מידי בחירות</a:t>
            </a:r>
            <a:r>
              <a:rPr lang="he-IL" dirty="0"/>
              <a:t> כמו "הדרג הנבחר".  </a:t>
            </a:r>
            <a:endParaRPr lang="en-US" dirty="0"/>
          </a:p>
          <a:p>
            <a:pPr marL="0" indent="0">
              <a:buNone/>
            </a:pPr>
            <a:r>
              <a:rPr lang="he-IL" dirty="0"/>
              <a:t> </a:t>
            </a:r>
            <a:endParaRPr lang="en-US" dirty="0"/>
          </a:p>
          <a:p>
            <a:pPr marL="0" indent="0">
              <a:buNone/>
            </a:pPr>
            <a:r>
              <a:rPr lang="he-IL" dirty="0"/>
              <a:t>בדרג המנהלי  נמצא את : מנכ"לי המשרדים, מנהלי אגפים, מומחים, פקידות יועצים....יש להם השפעה גדולה על  הדרג הנבחר.    </a:t>
            </a:r>
            <a:endParaRPr lang="en-US" dirty="0"/>
          </a:p>
          <a:p>
            <a:pPr marL="0" indent="0">
              <a:buNone/>
            </a:pPr>
            <a:endParaRPr lang="he-IL" dirty="0"/>
          </a:p>
        </p:txBody>
      </p:sp>
    </p:spTree>
    <p:extLst>
      <p:ext uri="{BB962C8B-B14F-4D97-AF65-F5344CB8AC3E}">
        <p14:creationId xmlns:p14="http://schemas.microsoft.com/office/powerpoint/2010/main" val="3798339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מציין מיקום תוכן 3"/>
          <p:cNvGraphicFramePr>
            <a:graphicFrameLocks noGrp="1"/>
          </p:cNvGraphicFramePr>
          <p:nvPr>
            <p:ph idx="1"/>
            <p:extLst>
              <p:ext uri="{D42A27DB-BD31-4B8C-83A1-F6EECF244321}">
                <p14:modId xmlns:p14="http://schemas.microsoft.com/office/powerpoint/2010/main" val="1660960450"/>
              </p:ext>
            </p:extLst>
          </p:nvPr>
        </p:nvGraphicFramePr>
        <p:xfrm>
          <a:off x="323528" y="1600200"/>
          <a:ext cx="8363272" cy="4997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547664" y="332656"/>
            <a:ext cx="6336704" cy="923330"/>
          </a:xfrm>
          <a:prstGeom prst="rect">
            <a:avLst/>
          </a:prstGeom>
          <a:noFill/>
        </p:spPr>
        <p:txBody>
          <a:bodyPr wrap="square" rtlCol="1">
            <a:spAutoFit/>
          </a:bodyPr>
          <a:lstStyle/>
          <a:p>
            <a:pPr algn="ctr"/>
            <a:r>
              <a:rPr lang="he-IL" sz="5400" b="1" u="sng" dirty="0"/>
              <a:t>ישנם 3 רשויות שלטון</a:t>
            </a:r>
          </a:p>
        </p:txBody>
      </p:sp>
      <p:sp>
        <p:nvSpPr>
          <p:cNvPr id="2" name="TextBox 1"/>
          <p:cNvSpPr txBox="1"/>
          <p:nvPr/>
        </p:nvSpPr>
        <p:spPr>
          <a:xfrm>
            <a:off x="8244408" y="332656"/>
            <a:ext cx="648072" cy="646331"/>
          </a:xfrm>
          <a:prstGeom prst="rect">
            <a:avLst/>
          </a:prstGeom>
          <a:noFill/>
        </p:spPr>
        <p:txBody>
          <a:bodyPr wrap="square" rtlCol="1">
            <a:spAutoFit/>
          </a:bodyPr>
          <a:lstStyle/>
          <a:p>
            <a:r>
              <a:rPr lang="he-IL" dirty="0"/>
              <a:t>בס"ד.</a:t>
            </a:r>
          </a:p>
        </p:txBody>
      </p:sp>
    </p:spTree>
    <p:extLst>
      <p:ext uri="{BB962C8B-B14F-4D97-AF65-F5344CB8AC3E}">
        <p14:creationId xmlns:p14="http://schemas.microsoft.com/office/powerpoint/2010/main" val="1336497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t>ממשלה קואליציונית</a:t>
            </a:r>
            <a:endParaRPr lang="he-IL" dirty="0"/>
          </a:p>
        </p:txBody>
      </p:sp>
      <p:sp>
        <p:nvSpPr>
          <p:cNvPr id="5" name="מציין מיקום תוכן 2"/>
          <p:cNvSpPr>
            <a:spLocks noGrp="1"/>
          </p:cNvSpPr>
          <p:nvPr>
            <p:ph sz="half" idx="2"/>
          </p:nvPr>
        </p:nvSpPr>
        <p:spPr>
          <a:xfrm>
            <a:off x="4716016" y="1340768"/>
            <a:ext cx="4186808" cy="4525963"/>
          </a:xfrm>
        </p:spPr>
        <p:txBody>
          <a:bodyPr>
            <a:normAutofit fontScale="77500" lnSpcReduction="20000"/>
          </a:bodyPr>
          <a:lstStyle/>
          <a:p>
            <a:pPr>
              <a:buFont typeface="Wingdings" pitchFamily="2" charset="2"/>
              <a:buChar char="q"/>
            </a:pPr>
            <a:r>
              <a:rPr lang="he-IL" dirty="0"/>
              <a:t>ריבוי המפלגות בישראל גרם לכך שעד כה אף מפלגה אחת לא זכתה ברוב של לפחות 61 מנדטים ולכן </a:t>
            </a:r>
            <a:r>
              <a:rPr lang="he-IL" b="1" dirty="0"/>
              <a:t>כדי להקים ממשלה הנשענת על רוב מקימים </a:t>
            </a:r>
            <a:r>
              <a:rPr lang="he-IL" b="1" u="sng" dirty="0"/>
              <a:t>קואליציה</a:t>
            </a:r>
            <a:r>
              <a:rPr lang="he-IL" b="1" dirty="0"/>
              <a:t> בעלת הסכם קואליציוני.</a:t>
            </a:r>
          </a:p>
          <a:p>
            <a:pPr>
              <a:buFont typeface="Wingdings" pitchFamily="2" charset="2"/>
              <a:buChar char="q"/>
            </a:pPr>
            <a:endParaRPr lang="he-IL" b="1" dirty="0"/>
          </a:p>
          <a:p>
            <a:pPr>
              <a:buFont typeface="Wingdings" pitchFamily="2" charset="2"/>
              <a:buChar char="q"/>
            </a:pPr>
            <a:r>
              <a:rPr lang="he-IL" u="sng" dirty="0"/>
              <a:t>הסכם קואליציוני </a:t>
            </a:r>
            <a:r>
              <a:rPr lang="he-IL" dirty="0"/>
              <a:t>:</a:t>
            </a:r>
          </a:p>
          <a:p>
            <a:pPr marL="0" indent="0">
              <a:buNone/>
            </a:pPr>
            <a:r>
              <a:rPr lang="he-IL" dirty="0"/>
              <a:t>הסכם  שנחתם בין המפלגות  השותפות בקואליציה ובו מפורט חלוקת התיקים – איוש משרות במשרדי הממשלה, הזכויות והחובות של השותפות בקואליציה והסכמה על קווי יסוד למדיניות/פעילות משותפת של הממשלה</a:t>
            </a:r>
          </a:p>
          <a:p>
            <a:pPr>
              <a:buFont typeface="Wingdings" pitchFamily="2" charset="2"/>
              <a:buChar char="q"/>
            </a:pPr>
            <a:endParaRPr lang="he-IL"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12776"/>
            <a:ext cx="2733675"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908" y="3990809"/>
            <a:ext cx="2619375"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34435" y="5918089"/>
            <a:ext cx="3021707" cy="461665"/>
          </a:xfrm>
          <a:prstGeom prst="rect">
            <a:avLst/>
          </a:prstGeom>
          <a:noFill/>
        </p:spPr>
        <p:txBody>
          <a:bodyPr wrap="square" rtlCol="1">
            <a:spAutoFit/>
          </a:bodyPr>
          <a:lstStyle/>
          <a:p>
            <a:r>
              <a:rPr lang="he-IL" sz="1200" b="1" dirty="0"/>
              <a:t>בקואליציה יש 4 סיעות</a:t>
            </a:r>
          </a:p>
          <a:p>
            <a:r>
              <a:rPr lang="he-IL" sz="1200" b="1" dirty="0"/>
              <a:t>והיא מתבססת על תמיכה של 68 חברי כנסת</a:t>
            </a:r>
          </a:p>
        </p:txBody>
      </p:sp>
      <p:sp>
        <p:nvSpPr>
          <p:cNvPr id="9" name="TextBox 8"/>
          <p:cNvSpPr txBox="1"/>
          <p:nvPr/>
        </p:nvSpPr>
        <p:spPr>
          <a:xfrm>
            <a:off x="779105" y="1124744"/>
            <a:ext cx="3021707" cy="369332"/>
          </a:xfrm>
          <a:prstGeom prst="rect">
            <a:avLst/>
          </a:prstGeom>
          <a:noFill/>
        </p:spPr>
        <p:txBody>
          <a:bodyPr wrap="square" rtlCol="1">
            <a:spAutoFit/>
          </a:bodyPr>
          <a:lstStyle/>
          <a:p>
            <a:r>
              <a:rPr lang="he-IL" b="1" dirty="0"/>
              <a:t>הבחירות לכנסת ה -1</a:t>
            </a:r>
            <a:r>
              <a:rPr lang="he-IL" dirty="0"/>
              <a:t>9</a:t>
            </a:r>
          </a:p>
        </p:txBody>
      </p:sp>
    </p:spTree>
    <p:extLst>
      <p:ext uri="{BB962C8B-B14F-4D97-AF65-F5344CB8AC3E}">
        <p14:creationId xmlns:p14="http://schemas.microsoft.com/office/powerpoint/2010/main" val="1175732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b="1" u="sng" dirty="0"/>
              <a:t>קואליציה רחבה</a:t>
            </a:r>
            <a:br>
              <a:rPr lang="he-IL" b="1" u="sng" dirty="0"/>
            </a:br>
            <a:r>
              <a:rPr lang="he-IL" sz="2700" dirty="0"/>
              <a:t>חבריה מהווים </a:t>
            </a:r>
            <a:r>
              <a:rPr lang="he-IL" sz="2700" b="1" dirty="0"/>
              <a:t>רוב גדול</a:t>
            </a:r>
            <a:r>
              <a:rPr lang="he-IL" sz="2700" dirty="0"/>
              <a:t> בפרלמנט.</a:t>
            </a:r>
            <a:br>
              <a:rPr lang="he-IL" sz="2700" dirty="0"/>
            </a:br>
            <a:r>
              <a:rPr lang="he-IL" sz="2700" dirty="0"/>
              <a:t>ברך כלל  מעל 70 חברי כנסת</a:t>
            </a:r>
            <a:br>
              <a:rPr lang="en-US" sz="2700" dirty="0"/>
            </a:br>
            <a:endParaRPr lang="he-IL" sz="2700" dirty="0"/>
          </a:p>
        </p:txBody>
      </p:sp>
      <p:sp>
        <p:nvSpPr>
          <p:cNvPr id="3" name="מציין מיקום טקסט 2"/>
          <p:cNvSpPr>
            <a:spLocks noGrp="1"/>
          </p:cNvSpPr>
          <p:nvPr>
            <p:ph type="body" idx="1"/>
          </p:nvPr>
        </p:nvSpPr>
        <p:spPr>
          <a:xfrm>
            <a:off x="467544" y="1340768"/>
            <a:ext cx="4040188" cy="639762"/>
          </a:xfrm>
        </p:spPr>
        <p:txBody>
          <a:bodyPr/>
          <a:lstStyle/>
          <a:p>
            <a:r>
              <a:rPr lang="he-IL" u="sng" dirty="0"/>
              <a:t>חסרונות</a:t>
            </a:r>
          </a:p>
        </p:txBody>
      </p:sp>
      <p:sp>
        <p:nvSpPr>
          <p:cNvPr id="4" name="מציין מיקום תוכן 3"/>
          <p:cNvSpPr>
            <a:spLocks noGrp="1"/>
          </p:cNvSpPr>
          <p:nvPr>
            <p:ph sz="half" idx="2"/>
          </p:nvPr>
        </p:nvSpPr>
        <p:spPr>
          <a:xfrm>
            <a:off x="539552" y="1988840"/>
            <a:ext cx="4040188" cy="3951288"/>
          </a:xfrm>
        </p:spPr>
        <p:txBody>
          <a:bodyPr>
            <a:normAutofit/>
          </a:bodyPr>
          <a:lstStyle/>
          <a:p>
            <a:pPr lvl="0">
              <a:lnSpc>
                <a:spcPct val="115000"/>
              </a:lnSpc>
              <a:buFont typeface="Symbol"/>
              <a:buChar char=""/>
            </a:pPr>
            <a:r>
              <a:rPr lang="he-IL" sz="1400" dirty="0">
                <a:ea typeface="Calibri"/>
              </a:rPr>
              <a:t>קואליציה רחבה מקטינה את מספר חברי האופוזיציה ובכך מצמצמת את יכולתה של האופוזיציה לשמש כגוף ביקורתי לממשלה</a:t>
            </a:r>
            <a:endParaRPr lang="en-US" sz="1400" dirty="0">
              <a:ea typeface="Calibri"/>
            </a:endParaRPr>
          </a:p>
          <a:p>
            <a:r>
              <a:rPr lang="he-IL" sz="1400" dirty="0">
                <a:ea typeface="Calibri"/>
              </a:rPr>
              <a:t>קואליציה רחבה מקשה על קבלת החלטות לאור ריבויים של חברי כנסת מסיעות שונות בעלות דעות שונות </a:t>
            </a:r>
            <a:endParaRPr lang="he-IL" sz="1400" dirty="0"/>
          </a:p>
        </p:txBody>
      </p:sp>
      <p:sp>
        <p:nvSpPr>
          <p:cNvPr id="5" name="מציין מיקום טקסט 4"/>
          <p:cNvSpPr>
            <a:spLocks noGrp="1"/>
          </p:cNvSpPr>
          <p:nvPr>
            <p:ph type="body" sz="quarter" idx="3"/>
          </p:nvPr>
        </p:nvSpPr>
        <p:spPr>
          <a:xfrm>
            <a:off x="4644008" y="1412776"/>
            <a:ext cx="4041775" cy="639762"/>
          </a:xfrm>
        </p:spPr>
        <p:txBody>
          <a:bodyPr/>
          <a:lstStyle/>
          <a:p>
            <a:r>
              <a:rPr lang="he-IL" u="sng" dirty="0"/>
              <a:t>יתרונות</a:t>
            </a:r>
          </a:p>
        </p:txBody>
      </p:sp>
      <p:sp>
        <p:nvSpPr>
          <p:cNvPr id="6" name="מציין מיקום תוכן 5"/>
          <p:cNvSpPr>
            <a:spLocks noGrp="1"/>
          </p:cNvSpPr>
          <p:nvPr>
            <p:ph sz="quarter" idx="4"/>
          </p:nvPr>
        </p:nvSpPr>
        <p:spPr>
          <a:xfrm>
            <a:off x="4644008" y="2060848"/>
            <a:ext cx="4041775" cy="4278461"/>
          </a:xfrm>
        </p:spPr>
        <p:txBody>
          <a:bodyPr>
            <a:normAutofit fontScale="62500" lnSpcReduction="20000"/>
          </a:bodyPr>
          <a:lstStyle/>
          <a:p>
            <a:pPr lvl="0">
              <a:lnSpc>
                <a:spcPct val="115000"/>
              </a:lnSpc>
              <a:buFont typeface="Symbol"/>
              <a:buChar char=""/>
            </a:pPr>
            <a:r>
              <a:rPr lang="he-IL" sz="2200" dirty="0">
                <a:ea typeface="Calibri"/>
              </a:rPr>
              <a:t>קואליציה רחבה מחזקת את הלגיטימציה הציבורית של הממשלה ואת יציבותה – ע. </a:t>
            </a:r>
            <a:r>
              <a:rPr lang="he-IL" sz="2200" b="1" dirty="0">
                <a:ea typeface="Calibri"/>
              </a:rPr>
              <a:t>שלטון העם.</a:t>
            </a:r>
            <a:endParaRPr lang="en-US" sz="2200" dirty="0">
              <a:ea typeface="Calibri"/>
            </a:endParaRPr>
          </a:p>
          <a:p>
            <a:pPr lvl="0">
              <a:lnSpc>
                <a:spcPct val="115000"/>
              </a:lnSpc>
              <a:buFont typeface="Symbol"/>
              <a:buChar char=""/>
            </a:pPr>
            <a:r>
              <a:rPr lang="he-IL" sz="2200" dirty="0">
                <a:ea typeface="Calibri"/>
              </a:rPr>
              <a:t>קואליציה רחבה מחזקת את תחושת השותפות הלאומית, מכיוון שחלק ניכר מהמפלגות מצליחות </a:t>
            </a:r>
            <a:endParaRPr lang="en-US" sz="2200" dirty="0">
              <a:ea typeface="Calibri"/>
            </a:endParaRPr>
          </a:p>
          <a:p>
            <a:pPr marL="114300" indent="0">
              <a:lnSpc>
                <a:spcPct val="115000"/>
              </a:lnSpc>
              <a:buNone/>
            </a:pPr>
            <a:r>
              <a:rPr lang="he-IL" sz="2200" dirty="0">
                <a:ea typeface="Calibri"/>
              </a:rPr>
              <a:t>     להגיע להסכמה בנושאים בוערים - מבטא </a:t>
            </a:r>
          </a:p>
          <a:p>
            <a:pPr marL="114300" indent="0">
              <a:lnSpc>
                <a:spcPct val="115000"/>
              </a:lnSpc>
              <a:buNone/>
            </a:pPr>
            <a:r>
              <a:rPr lang="he-IL" sz="2200" dirty="0">
                <a:ea typeface="Calibri"/>
              </a:rPr>
              <a:t>    את ע</a:t>
            </a:r>
            <a:r>
              <a:rPr lang="he-IL" sz="2200" b="1" dirty="0">
                <a:ea typeface="Calibri"/>
              </a:rPr>
              <a:t>. ההסכמיות</a:t>
            </a:r>
            <a:endParaRPr lang="en-US" sz="2200" dirty="0">
              <a:ea typeface="Calibri"/>
            </a:endParaRPr>
          </a:p>
          <a:p>
            <a:pPr lvl="0">
              <a:lnSpc>
                <a:spcPct val="115000"/>
              </a:lnSpc>
              <a:buFont typeface="Symbol"/>
              <a:buChar char=""/>
            </a:pPr>
            <a:r>
              <a:rPr lang="he-IL" sz="2200" dirty="0">
                <a:ea typeface="Calibri"/>
              </a:rPr>
              <a:t>קואליציה רחבה מבטאת שסעים בחברה ומשקפת הרצון לגשר על השסעים אלו –מבטא את </a:t>
            </a:r>
            <a:endParaRPr lang="en-US" sz="2200" dirty="0">
              <a:ea typeface="Calibri"/>
            </a:endParaRPr>
          </a:p>
          <a:p>
            <a:pPr marL="114300" indent="0">
              <a:lnSpc>
                <a:spcPct val="115000"/>
              </a:lnSpc>
              <a:buNone/>
            </a:pPr>
            <a:r>
              <a:rPr lang="he-IL" sz="2200" dirty="0">
                <a:ea typeface="Calibri"/>
              </a:rPr>
              <a:t>   </a:t>
            </a:r>
            <a:r>
              <a:rPr lang="he-IL" sz="2200" b="1" dirty="0">
                <a:ea typeface="Calibri"/>
              </a:rPr>
              <a:t>ע.  הסובלנות.</a:t>
            </a:r>
            <a:endParaRPr lang="en-US" sz="2200" dirty="0">
              <a:ea typeface="Calibri"/>
            </a:endParaRPr>
          </a:p>
          <a:p>
            <a:pPr lvl="0">
              <a:lnSpc>
                <a:spcPct val="115000"/>
              </a:lnSpc>
              <a:buFont typeface="Symbol"/>
              <a:buChar char=""/>
            </a:pPr>
            <a:r>
              <a:rPr lang="he-IL" sz="2200" dirty="0">
                <a:ea typeface="Calibri"/>
              </a:rPr>
              <a:t>קואליציה רחבה היא בעלת מספר גדול של מפלגות לכן היא מקטינה את התלות של הממשלה בכל  </a:t>
            </a:r>
            <a:endParaRPr lang="en-US" sz="2200" dirty="0">
              <a:ea typeface="Calibri"/>
            </a:endParaRPr>
          </a:p>
          <a:p>
            <a:pPr marL="114300" indent="0">
              <a:lnSpc>
                <a:spcPct val="115000"/>
              </a:lnSpc>
              <a:buNone/>
            </a:pPr>
            <a:r>
              <a:rPr lang="he-IL" sz="2200" dirty="0">
                <a:ea typeface="Calibri"/>
              </a:rPr>
              <a:t>    אחת מהמפלגות. למפלגות הקטנות אין כוח לפרק </a:t>
            </a:r>
          </a:p>
          <a:p>
            <a:pPr marL="114300" indent="0">
              <a:lnSpc>
                <a:spcPct val="115000"/>
              </a:lnSpc>
              <a:buNone/>
            </a:pPr>
            <a:r>
              <a:rPr lang="he-IL" sz="2200" dirty="0">
                <a:ea typeface="Calibri"/>
              </a:rPr>
              <a:t>    את   הממשלה כולה ואין להם אמצעי לחץ. כך     </a:t>
            </a:r>
          </a:p>
          <a:p>
            <a:pPr marL="114300" indent="0">
              <a:lnSpc>
                <a:spcPct val="115000"/>
              </a:lnSpc>
              <a:buNone/>
            </a:pPr>
            <a:r>
              <a:rPr lang="he-IL" sz="2200" b="1" dirty="0">
                <a:ea typeface="Calibri"/>
              </a:rPr>
              <a:t>    היציבות </a:t>
            </a:r>
            <a:r>
              <a:rPr lang="he-IL" sz="2200" dirty="0">
                <a:ea typeface="Calibri"/>
              </a:rPr>
              <a:t>של הממשלה מתחזקת.</a:t>
            </a:r>
            <a:endParaRPr lang="en-US" sz="2200" dirty="0">
              <a:ea typeface="Calibri"/>
            </a:endParaRPr>
          </a:p>
          <a:p>
            <a:pPr lvl="0">
              <a:lnSpc>
                <a:spcPct val="115000"/>
              </a:lnSpc>
              <a:buFont typeface="Symbol"/>
              <a:buChar char=""/>
            </a:pPr>
            <a:r>
              <a:rPr lang="he-IL" sz="2200" dirty="0">
                <a:ea typeface="Calibri"/>
              </a:rPr>
              <a:t>צמצום מספר </a:t>
            </a:r>
            <a:r>
              <a:rPr lang="he-IL" sz="2200" dirty="0" err="1">
                <a:ea typeface="Calibri"/>
              </a:rPr>
              <a:t>החכ"ים</a:t>
            </a:r>
            <a:r>
              <a:rPr lang="he-IL" sz="2200" dirty="0">
                <a:ea typeface="Calibri"/>
              </a:rPr>
              <a:t> מהאופוזיציה מגדיל את כוחה של הממשלה ויכולתה לקבל הכרעות ולפעול </a:t>
            </a:r>
            <a:endParaRPr lang="en-US" sz="2200" dirty="0">
              <a:ea typeface="Calibri"/>
            </a:endParaRPr>
          </a:p>
          <a:p>
            <a:pPr marL="114300" indent="0">
              <a:lnSpc>
                <a:spcPct val="115000"/>
              </a:lnSpc>
              <a:buNone/>
            </a:pPr>
            <a:r>
              <a:rPr lang="he-IL" sz="2200" dirty="0">
                <a:ea typeface="Calibri"/>
              </a:rPr>
              <a:t>    לחקיקה בכנסת .</a:t>
            </a:r>
            <a:endParaRPr lang="en-US" sz="2200" dirty="0">
              <a:ea typeface="Calibri"/>
            </a:endParaRPr>
          </a:p>
          <a:p>
            <a:endParaRPr lang="he-IL"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92" y="3933056"/>
            <a:ext cx="4585816"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840246" y="3563724"/>
            <a:ext cx="3021707" cy="338554"/>
          </a:xfrm>
          <a:prstGeom prst="rect">
            <a:avLst/>
          </a:prstGeom>
          <a:noFill/>
        </p:spPr>
        <p:txBody>
          <a:bodyPr wrap="square" rtlCol="1">
            <a:spAutoFit/>
          </a:bodyPr>
          <a:lstStyle/>
          <a:p>
            <a:r>
              <a:rPr lang="he-IL" sz="1600" b="1" dirty="0"/>
              <a:t>תוצאות הבחירות לכנסת ה -19</a:t>
            </a:r>
          </a:p>
        </p:txBody>
      </p:sp>
      <p:sp>
        <p:nvSpPr>
          <p:cNvPr id="11" name="TextBox 10"/>
          <p:cNvSpPr txBox="1"/>
          <p:nvPr/>
        </p:nvSpPr>
        <p:spPr>
          <a:xfrm>
            <a:off x="-382576" y="5847491"/>
            <a:ext cx="2710979" cy="553998"/>
          </a:xfrm>
          <a:prstGeom prst="rect">
            <a:avLst/>
          </a:prstGeom>
          <a:noFill/>
        </p:spPr>
        <p:txBody>
          <a:bodyPr wrap="square" rtlCol="1">
            <a:spAutoFit/>
          </a:bodyPr>
          <a:lstStyle/>
          <a:p>
            <a:r>
              <a:rPr lang="he-IL" sz="1000" b="1" dirty="0"/>
              <a:t>בקואליציה יש  6 סיעות</a:t>
            </a:r>
          </a:p>
          <a:p>
            <a:r>
              <a:rPr lang="he-IL" sz="1000" b="1" dirty="0"/>
              <a:t>והיא מתבססת על </a:t>
            </a:r>
          </a:p>
          <a:p>
            <a:r>
              <a:rPr lang="he-IL" sz="1000" b="1" dirty="0"/>
              <a:t>תמיכה של 73 חברי  כנסת</a:t>
            </a:r>
          </a:p>
        </p:txBody>
      </p:sp>
    </p:spTree>
    <p:extLst>
      <p:ext uri="{BB962C8B-B14F-4D97-AF65-F5344CB8AC3E}">
        <p14:creationId xmlns:p14="http://schemas.microsoft.com/office/powerpoint/2010/main" val="3579957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br>
              <a:rPr lang="he-IL" b="1" u="sng" dirty="0"/>
            </a:br>
            <a:r>
              <a:rPr lang="he-IL" b="1" u="sng" dirty="0"/>
              <a:t>קואליציה צרה</a:t>
            </a:r>
            <a:br>
              <a:rPr lang="he-IL" dirty="0"/>
            </a:br>
            <a:r>
              <a:rPr lang="he-IL" sz="3100" dirty="0"/>
              <a:t>חבריה מהווים </a:t>
            </a:r>
            <a:r>
              <a:rPr lang="he-IL" sz="3100" b="1" dirty="0"/>
              <a:t>רוב קטן </a:t>
            </a:r>
            <a:r>
              <a:rPr lang="he-IL" sz="3100" dirty="0"/>
              <a:t>בפרלמנט </a:t>
            </a:r>
            <a:br>
              <a:rPr lang="he-IL" sz="3100" dirty="0"/>
            </a:br>
            <a:r>
              <a:rPr lang="he-IL" sz="3100" dirty="0"/>
              <a:t>בדרך כלל  בין 61 ל-65 חברי כנסת.</a:t>
            </a:r>
            <a:br>
              <a:rPr lang="en-US" sz="3100" dirty="0"/>
            </a:br>
            <a:r>
              <a:rPr lang="he-IL" dirty="0"/>
              <a:t> </a:t>
            </a:r>
            <a:br>
              <a:rPr lang="en-US" dirty="0"/>
            </a:br>
            <a:endParaRPr lang="he-IL" dirty="0"/>
          </a:p>
        </p:txBody>
      </p:sp>
      <p:sp>
        <p:nvSpPr>
          <p:cNvPr id="3" name="מציין מיקום תוכן 2"/>
          <p:cNvSpPr>
            <a:spLocks noGrp="1"/>
          </p:cNvSpPr>
          <p:nvPr>
            <p:ph sz="half" idx="1"/>
          </p:nvPr>
        </p:nvSpPr>
        <p:spPr/>
        <p:txBody>
          <a:bodyPr>
            <a:normAutofit/>
          </a:bodyPr>
          <a:lstStyle/>
          <a:p>
            <a:pPr marL="0" indent="0">
              <a:buNone/>
            </a:pPr>
            <a:r>
              <a:rPr lang="he-IL" b="1" u="sng" dirty="0"/>
              <a:t>חסרונות</a:t>
            </a:r>
            <a:br>
              <a:rPr lang="en-US" dirty="0"/>
            </a:br>
            <a:r>
              <a:rPr lang="he-IL" sz="1800" dirty="0"/>
              <a:t>הקואליציה הצרה נתונה לסחטנות פוליטית של סיעות קטנות מאחר שהם משמשים "לשון מאזנים" , ופרישתם מהממשלה עלולה לאיים על שלמות הקואליציה ולהביא  לאיבוד  הרוב  התומך בה בכנסת.</a:t>
            </a:r>
            <a:br>
              <a:rPr lang="en-US" dirty="0"/>
            </a:br>
            <a:endParaRPr lang="he-IL" dirty="0"/>
          </a:p>
        </p:txBody>
      </p:sp>
      <p:sp>
        <p:nvSpPr>
          <p:cNvPr id="4" name="מציין מיקום תוכן 3"/>
          <p:cNvSpPr>
            <a:spLocks noGrp="1"/>
          </p:cNvSpPr>
          <p:nvPr>
            <p:ph sz="half" idx="2"/>
          </p:nvPr>
        </p:nvSpPr>
        <p:spPr/>
        <p:txBody>
          <a:bodyPr>
            <a:normAutofit/>
          </a:bodyPr>
          <a:lstStyle/>
          <a:p>
            <a:pPr marL="0" indent="0">
              <a:buNone/>
            </a:pPr>
            <a:r>
              <a:rPr lang="he-IL" b="1" u="sng" dirty="0"/>
              <a:t>יתרונות</a:t>
            </a:r>
            <a:br>
              <a:rPr lang="en-US" dirty="0"/>
            </a:br>
            <a:r>
              <a:rPr lang="he-IL" dirty="0"/>
              <a:t>*</a:t>
            </a:r>
            <a:r>
              <a:rPr lang="he-IL" sz="1800" dirty="0"/>
              <a:t>קואליציה צרה מקלה על  קבלת החלטות מכיוון שיש מס קטן של סיעות בעלות דעות שונות.</a:t>
            </a:r>
          </a:p>
          <a:p>
            <a:pPr marL="0" indent="0">
              <a:buNone/>
            </a:pPr>
            <a:br>
              <a:rPr lang="en-US" sz="1800" dirty="0"/>
            </a:br>
            <a:r>
              <a:rPr lang="he-IL" sz="1800" dirty="0"/>
              <a:t>*ממשלה המבוססת על קואליציה צרה מתאפיינת בחופש ביצוע רב יותר עקב מיעוט דעות מנוגדות </a:t>
            </a:r>
            <a:r>
              <a:rPr lang="he-IL" sz="1900" dirty="0"/>
              <a:t>.</a:t>
            </a:r>
            <a:br>
              <a:rPr lang="en-US" sz="1900" dirty="0"/>
            </a:br>
            <a:endParaRPr lang="he-IL" sz="19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232871"/>
            <a:ext cx="5476875"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403648" y="6157760"/>
            <a:ext cx="2710979" cy="400110"/>
          </a:xfrm>
          <a:prstGeom prst="rect">
            <a:avLst/>
          </a:prstGeom>
          <a:noFill/>
        </p:spPr>
        <p:txBody>
          <a:bodyPr wrap="square" rtlCol="1">
            <a:spAutoFit/>
          </a:bodyPr>
          <a:lstStyle/>
          <a:p>
            <a:r>
              <a:rPr lang="he-IL" sz="1000" dirty="0"/>
              <a:t>בקואליציה יש 4 סיעות</a:t>
            </a:r>
          </a:p>
          <a:p>
            <a:r>
              <a:rPr lang="he-IL" sz="1000" dirty="0"/>
              <a:t>והיא מתבססת על תמיכה של 61 חברי  כנסת</a:t>
            </a:r>
          </a:p>
        </p:txBody>
      </p:sp>
    </p:spTree>
    <p:extLst>
      <p:ext uri="{BB962C8B-B14F-4D97-AF65-F5344CB8AC3E}">
        <p14:creationId xmlns:p14="http://schemas.microsoft.com/office/powerpoint/2010/main" val="3445711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u="sng" dirty="0"/>
              <a:t>ממשלת אחדות לאומית</a:t>
            </a:r>
            <a:endParaRPr lang="he-IL" dirty="0"/>
          </a:p>
        </p:txBody>
      </p:sp>
      <p:sp>
        <p:nvSpPr>
          <p:cNvPr id="3" name="מציין מיקום תוכן 2"/>
          <p:cNvSpPr>
            <a:spLocks noGrp="1"/>
          </p:cNvSpPr>
          <p:nvPr>
            <p:ph idx="1"/>
          </p:nvPr>
        </p:nvSpPr>
        <p:spPr/>
        <p:txBody>
          <a:bodyPr>
            <a:normAutofit lnSpcReduction="10000"/>
          </a:bodyPr>
          <a:lstStyle/>
          <a:p>
            <a:pPr marL="0" indent="0">
              <a:buNone/>
            </a:pPr>
            <a:r>
              <a:rPr lang="he-IL" dirty="0"/>
              <a:t>ממשלה שבה חברים נציגים ממפלגות יריבות, הכוללת נציגים משתי המפלגות הגדולות. </a:t>
            </a:r>
          </a:p>
          <a:p>
            <a:pPr marL="0" indent="0">
              <a:buNone/>
            </a:pPr>
            <a:r>
              <a:rPr lang="he-IL" dirty="0"/>
              <a:t>ממשלת אחדות לאומית קמה :</a:t>
            </a:r>
          </a:p>
          <a:p>
            <a:pPr marL="0" indent="0">
              <a:buNone/>
            </a:pPr>
            <a:r>
              <a:rPr lang="he-IL" dirty="0"/>
              <a:t>במצב חירום </a:t>
            </a:r>
          </a:p>
          <a:p>
            <a:pPr marL="0" indent="0">
              <a:buNone/>
            </a:pPr>
            <a:r>
              <a:rPr lang="he-IL" dirty="0"/>
              <a:t>או במשבר כלכלי, </a:t>
            </a:r>
          </a:p>
          <a:p>
            <a:pPr marL="0" indent="0">
              <a:buNone/>
            </a:pPr>
            <a:r>
              <a:rPr lang="he-IL" dirty="0"/>
              <a:t>או תיקו בין גושי המפלגות העיקריים בכנסת. </a:t>
            </a:r>
          </a:p>
          <a:p>
            <a:pPr marL="0" indent="0">
              <a:buNone/>
            </a:pPr>
            <a:r>
              <a:rPr lang="he-IL" dirty="0"/>
              <a:t> </a:t>
            </a:r>
            <a:endParaRPr lang="en-US" dirty="0"/>
          </a:p>
          <a:p>
            <a:pPr marL="0" indent="0">
              <a:buNone/>
            </a:pPr>
            <a:r>
              <a:rPr lang="he-IL" dirty="0"/>
              <a:t> </a:t>
            </a:r>
            <a:endParaRPr lang="en-US" dirty="0"/>
          </a:p>
          <a:p>
            <a:endParaRPr lang="he-IL" dirty="0"/>
          </a:p>
        </p:txBody>
      </p:sp>
    </p:spTree>
    <p:extLst>
      <p:ext uri="{BB962C8B-B14F-4D97-AF65-F5344CB8AC3E}">
        <p14:creationId xmlns:p14="http://schemas.microsoft.com/office/powerpoint/2010/main" val="2988276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דיאגרמה 2"/>
          <p:cNvGraphicFramePr/>
          <p:nvPr>
            <p:extLst>
              <p:ext uri="{D42A27DB-BD31-4B8C-83A1-F6EECF244321}">
                <p14:modId xmlns:p14="http://schemas.microsoft.com/office/powerpoint/2010/main" val="872178889"/>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דיאגרמה 3"/>
          <p:cNvGraphicFramePr/>
          <p:nvPr>
            <p:extLst>
              <p:ext uri="{D42A27DB-BD31-4B8C-83A1-F6EECF244321}">
                <p14:modId xmlns:p14="http://schemas.microsoft.com/office/powerpoint/2010/main" val="2719684906"/>
              </p:ext>
            </p:extLst>
          </p:nvPr>
        </p:nvGraphicFramePr>
        <p:xfrm>
          <a:off x="683568" y="620688"/>
          <a:ext cx="8208912" cy="59046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8656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b="1" u="sng" dirty="0"/>
              <a:t>תפקידי הממשלה:</a:t>
            </a:r>
            <a:endParaRPr lang="he-IL" u="sng" dirty="0"/>
          </a:p>
        </p:txBody>
      </p:sp>
      <p:sp>
        <p:nvSpPr>
          <p:cNvPr id="3" name="מציין מיקום טקסט 2"/>
          <p:cNvSpPr>
            <a:spLocks noGrp="1"/>
          </p:cNvSpPr>
          <p:nvPr>
            <p:ph type="body" idx="1"/>
          </p:nvPr>
        </p:nvSpPr>
        <p:spPr>
          <a:xfrm>
            <a:off x="467544" y="1052736"/>
            <a:ext cx="4040188" cy="639762"/>
          </a:xfrm>
        </p:spPr>
        <p:txBody>
          <a:bodyPr>
            <a:normAutofit/>
          </a:bodyPr>
          <a:lstStyle/>
          <a:p>
            <a:r>
              <a:rPr lang="he-IL" sz="1600" u="sng" dirty="0"/>
              <a:t>חקיקת משנה</a:t>
            </a:r>
          </a:p>
        </p:txBody>
      </p:sp>
      <p:sp>
        <p:nvSpPr>
          <p:cNvPr id="4" name="מציין מיקום תוכן 3"/>
          <p:cNvSpPr>
            <a:spLocks noGrp="1"/>
          </p:cNvSpPr>
          <p:nvPr>
            <p:ph sz="half" idx="2"/>
          </p:nvPr>
        </p:nvSpPr>
        <p:spPr>
          <a:xfrm>
            <a:off x="539552" y="1662771"/>
            <a:ext cx="4040188" cy="3951288"/>
          </a:xfrm>
        </p:spPr>
        <p:txBody>
          <a:bodyPr>
            <a:normAutofit/>
          </a:bodyPr>
          <a:lstStyle/>
          <a:p>
            <a:pPr lvl="0"/>
            <a:r>
              <a:rPr lang="he-IL" sz="1500" dirty="0"/>
              <a:t>חקיקה הנעשית על ידי הרשות המבצעת / השרים / רשות מקומית (באמצעות: צווים, תקנות, חוקי עזר עירוניים)</a:t>
            </a:r>
            <a:endParaRPr lang="en-US" sz="1500" dirty="0"/>
          </a:p>
          <a:p>
            <a:pPr lvl="0"/>
            <a:r>
              <a:rPr lang="he-IL" sz="1500" dirty="0"/>
              <a:t>נועדה לאפשר ביצוע החוק וקידום מטרותיו ע"י פירוט העקרונות שנקבעו בחקיקה ראשית </a:t>
            </a:r>
            <a:endParaRPr lang="en-US" sz="1500" dirty="0"/>
          </a:p>
          <a:p>
            <a:pPr lvl="0"/>
            <a:r>
              <a:rPr lang="he-IL" sz="1500" dirty="0"/>
              <a:t>אסור שחקיקת משנה תסתור חקיקה ראשית </a:t>
            </a:r>
            <a:endParaRPr lang="en-US" sz="1500" dirty="0"/>
          </a:p>
          <a:p>
            <a:r>
              <a:rPr lang="he-IL" sz="1500" dirty="0"/>
              <a:t>נתונה לפיקוח של ועדות הכנסת</a:t>
            </a:r>
          </a:p>
          <a:p>
            <a:endParaRPr lang="he-IL" dirty="0"/>
          </a:p>
        </p:txBody>
      </p:sp>
      <p:sp>
        <p:nvSpPr>
          <p:cNvPr id="5" name="מציין מיקום טקסט 4"/>
          <p:cNvSpPr>
            <a:spLocks noGrp="1"/>
          </p:cNvSpPr>
          <p:nvPr>
            <p:ph type="body" sz="quarter" idx="3"/>
          </p:nvPr>
        </p:nvSpPr>
        <p:spPr>
          <a:xfrm>
            <a:off x="4797118" y="1052736"/>
            <a:ext cx="4041775" cy="639762"/>
          </a:xfrm>
        </p:spPr>
        <p:txBody>
          <a:bodyPr>
            <a:normAutofit/>
          </a:bodyPr>
          <a:lstStyle/>
          <a:p>
            <a:r>
              <a:rPr lang="he-IL" sz="1600" u="sng" dirty="0"/>
              <a:t>קביעת מדיניות ויישומה</a:t>
            </a:r>
          </a:p>
        </p:txBody>
      </p:sp>
      <p:sp>
        <p:nvSpPr>
          <p:cNvPr id="6" name="מציין מיקום תוכן 5"/>
          <p:cNvSpPr>
            <a:spLocks noGrp="1"/>
          </p:cNvSpPr>
          <p:nvPr>
            <p:ph sz="quarter" idx="4"/>
          </p:nvPr>
        </p:nvSpPr>
        <p:spPr>
          <a:xfrm>
            <a:off x="4850705" y="1772817"/>
            <a:ext cx="4041775" cy="864096"/>
          </a:xfrm>
        </p:spPr>
        <p:txBody>
          <a:bodyPr>
            <a:normAutofit/>
          </a:bodyPr>
          <a:lstStyle/>
          <a:p>
            <a:r>
              <a:rPr lang="he-IL" sz="1400" dirty="0"/>
              <a:t>קבלת החלטות והתווית קווי פעולה בתחומים שונים הנמצאים באחריות משרדי הממשלה</a:t>
            </a:r>
            <a:endParaRPr lang="he-IL" dirty="0"/>
          </a:p>
        </p:txBody>
      </p:sp>
      <p:sp>
        <p:nvSpPr>
          <p:cNvPr id="8" name="TextBox 7"/>
          <p:cNvSpPr txBox="1"/>
          <p:nvPr/>
        </p:nvSpPr>
        <p:spPr>
          <a:xfrm>
            <a:off x="539552" y="3933056"/>
            <a:ext cx="8136904" cy="2400657"/>
          </a:xfrm>
          <a:prstGeom prst="rect">
            <a:avLst/>
          </a:prstGeom>
          <a:noFill/>
        </p:spPr>
        <p:txBody>
          <a:bodyPr wrap="square" rtlCol="1">
            <a:spAutoFit/>
          </a:bodyPr>
          <a:lstStyle/>
          <a:p>
            <a:r>
              <a:rPr lang="he-IL" sz="1600" b="1" u="sng" dirty="0"/>
              <a:t>סמכות שיורית של הממשלה</a:t>
            </a:r>
          </a:p>
          <a:p>
            <a:r>
              <a:rPr lang="he-IL" sz="1400" b="1" dirty="0">
                <a:solidFill>
                  <a:prstClr val="black"/>
                </a:solidFill>
              </a:rPr>
              <a:t>הממשלה מוסמכת לעשות בשם המדינה, בכפוף לכל דין, כל פעולה שעשייתה אינה מוטלת בדין על רשות אחרת."</a:t>
            </a:r>
            <a:r>
              <a:rPr lang="he-IL" sz="1400" dirty="0">
                <a:solidFill>
                  <a:prstClr val="black"/>
                </a:solidFill>
              </a:rPr>
              <a:t> ('חוק יסוד: הממשלה', סעיף 32).</a:t>
            </a:r>
          </a:p>
          <a:p>
            <a:pPr lvl="0">
              <a:defRPr/>
            </a:pPr>
            <a:endParaRPr lang="he-IL" sz="1400" dirty="0">
              <a:solidFill>
                <a:prstClr val="black"/>
              </a:solidFill>
            </a:endParaRPr>
          </a:p>
          <a:p>
            <a:pPr lvl="0">
              <a:defRPr/>
            </a:pPr>
            <a:r>
              <a:rPr lang="he-IL" sz="1200" b="1" dirty="0">
                <a:solidFill>
                  <a:prstClr val="black"/>
                </a:solidFill>
              </a:rPr>
              <a:t>לממשלה יש סמכות לפעול בשם המדינה ולנהל את ענייניה, אלא אם כן סמכות זאת ניתנה בחוק לרשות אחרת. </a:t>
            </a:r>
          </a:p>
          <a:p>
            <a:pPr lvl="0">
              <a:defRPr/>
            </a:pPr>
            <a:endParaRPr lang="he-IL" sz="1200" dirty="0">
              <a:solidFill>
                <a:prstClr val="black"/>
              </a:solidFill>
            </a:endParaRPr>
          </a:p>
          <a:p>
            <a:pPr marL="285750" lvl="0" indent="-285750">
              <a:buFont typeface="Arial" pitchFamily="34" charset="0"/>
              <a:buChar char="•"/>
              <a:defRPr/>
            </a:pPr>
            <a:r>
              <a:rPr lang="he-IL" sz="1200" dirty="0">
                <a:solidFill>
                  <a:prstClr val="black"/>
                </a:solidFill>
              </a:rPr>
              <a:t>"סמכות שיורית", פירושה: הסמכות שנשארה לאחר שנמסרו סמכויות לשאר הרשויות.</a:t>
            </a:r>
          </a:p>
          <a:p>
            <a:pPr marL="285750" lvl="0" indent="-285750">
              <a:buFont typeface="Arial" pitchFamily="34" charset="0"/>
              <a:buChar char="•"/>
              <a:defRPr/>
            </a:pPr>
            <a:r>
              <a:rPr lang="he-IL" sz="1200" b="1" dirty="0">
                <a:solidFill>
                  <a:prstClr val="black"/>
                </a:solidFill>
              </a:rPr>
              <a:t> אין לפגוע בזכויות אדם מכוח סמכות שיורית, ולעניין זה נחוצה לכן הסמכה מפורשת בחוק</a:t>
            </a:r>
          </a:p>
          <a:p>
            <a:pPr marL="171450" lvl="0" indent="-171450">
              <a:buFont typeface="Arial" pitchFamily="34" charset="0"/>
              <a:buChar char="•"/>
              <a:defRPr/>
            </a:pPr>
            <a:r>
              <a:rPr lang="he-IL" sz="1200" dirty="0">
                <a:solidFill>
                  <a:prstClr val="black"/>
                </a:solidFill>
              </a:rPr>
              <a:t>סמכויות אלה כוללות גם את תחום יחסי החוץ של המדינה - כגון חתימה על אמנות ועל הסכמים בין-לאומיים, וגם את המישור הכלכלי - מתן תמיכה ממשלתית </a:t>
            </a:r>
            <a:r>
              <a:rPr lang="he-IL" sz="1400" dirty="0">
                <a:solidFill>
                  <a:prstClr val="black"/>
                </a:solidFill>
              </a:rPr>
              <a:t>למוסדות ציבור ולענפי משק שונים. </a:t>
            </a:r>
          </a:p>
          <a:p>
            <a:endParaRPr lang="he-IL" dirty="0"/>
          </a:p>
        </p:txBody>
      </p:sp>
    </p:spTree>
    <p:extLst>
      <p:ext uri="{BB962C8B-B14F-4D97-AF65-F5344CB8AC3E}">
        <p14:creationId xmlns:p14="http://schemas.microsoft.com/office/powerpoint/2010/main" val="3566395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lvl="0"/>
            <a:r>
              <a:rPr lang="he-IL" b="1" dirty="0"/>
              <a:t>קביעת תקנות/חקיקת משנה</a:t>
            </a:r>
            <a:endParaRPr lang="he-IL" dirty="0"/>
          </a:p>
        </p:txBody>
      </p:sp>
      <p:sp>
        <p:nvSpPr>
          <p:cNvPr id="3" name="מציין מיקום תוכן 2"/>
          <p:cNvSpPr>
            <a:spLocks noGrp="1"/>
          </p:cNvSpPr>
          <p:nvPr>
            <p:ph idx="1"/>
          </p:nvPr>
        </p:nvSpPr>
        <p:spPr/>
        <p:txBody>
          <a:bodyPr>
            <a:normAutofit fontScale="85000" lnSpcReduction="20000"/>
          </a:bodyPr>
          <a:lstStyle/>
          <a:p>
            <a:pPr marL="0" indent="0">
              <a:buNone/>
            </a:pPr>
            <a:r>
              <a:rPr lang="he-IL" dirty="0"/>
              <a:t>הכנסת הסמיכה את הרשות המבצעת לחוקק </a:t>
            </a:r>
            <a:r>
              <a:rPr lang="he-IL" b="1" dirty="0"/>
              <a:t>חקיקת משנה</a:t>
            </a:r>
            <a:r>
              <a:rPr lang="he-IL" dirty="0"/>
              <a:t>, כלומר להשלים את חקיקת הכנסת ולעסוק ב</a:t>
            </a:r>
            <a:r>
              <a:rPr lang="he-IL" b="1" dirty="0"/>
              <a:t>פרטי הביצוע של חוקי הכנסת.</a:t>
            </a:r>
            <a:r>
              <a:rPr lang="he-IL" dirty="0"/>
              <a:t> </a:t>
            </a:r>
          </a:p>
          <a:p>
            <a:pPr marL="0" indent="0">
              <a:buNone/>
            </a:pPr>
            <a:r>
              <a:rPr lang="he-IL" dirty="0"/>
              <a:t>כלומר: הממשלה קובעת </a:t>
            </a:r>
            <a:r>
              <a:rPr lang="he-IL" b="1" dirty="0"/>
              <a:t>תקנות</a:t>
            </a:r>
            <a:r>
              <a:rPr lang="he-IL" dirty="0"/>
              <a:t> </a:t>
            </a:r>
            <a:r>
              <a:rPr lang="he-IL" b="1" dirty="0"/>
              <a:t>המפרטות את אופן ביצוע החוק שחוקקה הכנסת</a:t>
            </a:r>
          </a:p>
          <a:p>
            <a:pPr marL="0" indent="0">
              <a:buNone/>
            </a:pPr>
            <a:endParaRPr lang="he-IL" b="1" dirty="0"/>
          </a:p>
          <a:p>
            <a:pPr marL="0" indent="0">
              <a:buNone/>
            </a:pPr>
            <a:r>
              <a:rPr lang="he-IL" u="sng" dirty="0"/>
              <a:t>מדוע?</a:t>
            </a:r>
          </a:p>
          <a:p>
            <a:pPr marL="0" indent="0">
              <a:buNone/>
            </a:pPr>
            <a:r>
              <a:rPr lang="he-IL" dirty="0"/>
              <a:t>1. חלוקת העומס בין הרשות המחוקקת לרשות המבצעת בתחום החקיקה</a:t>
            </a:r>
          </a:p>
          <a:p>
            <a:pPr marL="0" indent="0">
              <a:buNone/>
            </a:pPr>
            <a:r>
              <a:rPr lang="he-IL" dirty="0"/>
              <a:t>2.חקיקת משנה דורשת רמת התמחות גבוהה בנושאים מקצועיים מורכבים.</a:t>
            </a:r>
          </a:p>
          <a:p>
            <a:endParaRPr lang="he-IL" dirty="0"/>
          </a:p>
        </p:txBody>
      </p:sp>
    </p:spTree>
    <p:extLst>
      <p:ext uri="{BB962C8B-B14F-4D97-AF65-F5344CB8AC3E}">
        <p14:creationId xmlns:p14="http://schemas.microsoft.com/office/powerpoint/2010/main" val="1044428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דוגמא לחקיקה ראשית וחקיקת משנה</a:t>
            </a:r>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497529070"/>
              </p:ext>
            </p:extLst>
          </p:nvPr>
        </p:nvGraphicFramePr>
        <p:xfrm>
          <a:off x="4788024" y="1700808"/>
          <a:ext cx="4059585" cy="4514840"/>
        </p:xfrm>
        <a:graphic>
          <a:graphicData uri="http://schemas.openxmlformats.org/drawingml/2006/table">
            <a:tbl>
              <a:tblPr rtl="1"/>
              <a:tblGrid>
                <a:gridCol w="4059585">
                  <a:extLst>
                    <a:ext uri="{9D8B030D-6E8A-4147-A177-3AD203B41FA5}">
                      <a16:colId xmlns:a16="http://schemas.microsoft.com/office/drawing/2014/main" val="20000"/>
                    </a:ext>
                  </a:extLst>
                </a:gridCol>
              </a:tblGrid>
              <a:tr h="462363">
                <a:tc>
                  <a:txBody>
                    <a:bodyPr/>
                    <a:lstStyle/>
                    <a:p>
                      <a:pPr algn="r" rtl="1"/>
                      <a:r>
                        <a:rPr lang="he-IL" b="1" dirty="0">
                          <a:effectLst/>
                        </a:rPr>
                        <a:t>חקיקה ראשית שנעשתה בכנסת:</a:t>
                      </a:r>
                    </a:p>
                  </a:txBody>
                  <a:tcPr marL="57150" marR="57150" marT="57150" marB="5715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4E1FF"/>
                    </a:solidFill>
                  </a:tcPr>
                </a:tc>
                <a:extLst>
                  <a:ext uri="{0D108BD9-81ED-4DB2-BD59-A6C34878D82A}">
                    <a16:rowId xmlns:a16="http://schemas.microsoft.com/office/drawing/2014/main" val="10000"/>
                  </a:ext>
                </a:extLst>
              </a:tr>
              <a:tr h="4052477">
                <a:tc>
                  <a:txBody>
                    <a:bodyPr/>
                    <a:lstStyle/>
                    <a:p>
                      <a:pPr algn="r" rtl="1"/>
                      <a:r>
                        <a:rPr lang="he-IL" dirty="0">
                          <a:effectLst/>
                        </a:rPr>
                        <a:t>בכנסת נחקק  </a:t>
                      </a:r>
                      <a:r>
                        <a:rPr lang="he-IL" b="1" dirty="0">
                          <a:effectLst/>
                        </a:rPr>
                        <a:t>חוק שוויון זכויות לאנשים עם מוגבלות </a:t>
                      </a:r>
                      <a:r>
                        <a:rPr lang="he-IL" dirty="0">
                          <a:effectLst/>
                        </a:rPr>
                        <a:t>העוסק באיסור הפליה והבטחת נגישות. החוק החדש מחייב </a:t>
                      </a:r>
                      <a:r>
                        <a:rPr lang="he-IL" dirty="0" err="1">
                          <a:effectLst/>
                        </a:rPr>
                        <a:t>הנגשת</a:t>
                      </a:r>
                      <a:r>
                        <a:rPr lang="he-IL" dirty="0">
                          <a:effectLst/>
                        </a:rPr>
                        <a:t> מבנים תשתית וסביבה קיימים וחדשים וכן </a:t>
                      </a:r>
                      <a:r>
                        <a:rPr lang="he-IL" dirty="0" err="1">
                          <a:effectLst/>
                        </a:rPr>
                        <a:t>הנגשת</a:t>
                      </a:r>
                      <a:r>
                        <a:rPr lang="he-IL" dirty="0">
                          <a:effectLst/>
                        </a:rPr>
                        <a:t> השירות הניתן לציבור באופן שאנשים עם מוגבלות פיסית, חושית, נפשית, שכלית, קוגניטיבית והתפתחותית יוכלו להיכנס, לנוע, לגשת וליהנות באופן מלא מכל מקום ציבורי ומהשירות הניתן בו. חובת הנגישות חלה על בנייני ציבור, שטחי מסחר, מוסדות ציבור, בתי ספר ומרפאות, מוסדות להשכלה גבוהה, מרכזי תעסוקה, אתרי בילוי וטבע , צמתים ומדרכות, גשרים להולכי רגל, גנים ציבוריים.</a:t>
                      </a:r>
                    </a:p>
                  </a:txBody>
                  <a:tcPr marL="57150" marR="57150" marT="57150" marB="5715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10001"/>
                  </a:ext>
                </a:extLst>
              </a:tr>
            </a:tbl>
          </a:graphicData>
        </a:graphic>
      </p:graphicFrame>
      <p:graphicFrame>
        <p:nvGraphicFramePr>
          <p:cNvPr id="5" name="טבלה 4"/>
          <p:cNvGraphicFramePr>
            <a:graphicFrameLocks noGrp="1"/>
          </p:cNvGraphicFramePr>
          <p:nvPr>
            <p:extLst>
              <p:ext uri="{D42A27DB-BD31-4B8C-83A1-F6EECF244321}">
                <p14:modId xmlns:p14="http://schemas.microsoft.com/office/powerpoint/2010/main" val="948841291"/>
              </p:ext>
            </p:extLst>
          </p:nvPr>
        </p:nvGraphicFramePr>
        <p:xfrm>
          <a:off x="323528" y="1700808"/>
          <a:ext cx="4032448" cy="4536504"/>
        </p:xfrm>
        <a:graphic>
          <a:graphicData uri="http://schemas.openxmlformats.org/drawingml/2006/table">
            <a:tbl>
              <a:tblPr rtl="1"/>
              <a:tblGrid>
                <a:gridCol w="4032448">
                  <a:extLst>
                    <a:ext uri="{9D8B030D-6E8A-4147-A177-3AD203B41FA5}">
                      <a16:colId xmlns:a16="http://schemas.microsoft.com/office/drawing/2014/main" val="20000"/>
                    </a:ext>
                  </a:extLst>
                </a:gridCol>
              </a:tblGrid>
              <a:tr h="375381">
                <a:tc>
                  <a:txBody>
                    <a:bodyPr/>
                    <a:lstStyle/>
                    <a:p>
                      <a:pPr algn="r" rtl="1"/>
                      <a:r>
                        <a:rPr lang="he-IL" sz="1400" b="1" dirty="0">
                          <a:effectLst/>
                        </a:rPr>
                        <a:t>חקיקת משנה נעשית על ידי הממשלה</a:t>
                      </a:r>
                      <a:r>
                        <a:rPr lang="he-IL" sz="1400" dirty="0">
                          <a:effectLst/>
                        </a:rPr>
                        <a:t>:</a:t>
                      </a:r>
                    </a:p>
                  </a:txBody>
                  <a:tcPr marL="45260" marR="45260" marT="45260" marB="4526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4E1FF"/>
                    </a:solidFill>
                  </a:tcPr>
                </a:tc>
                <a:extLst>
                  <a:ext uri="{0D108BD9-81ED-4DB2-BD59-A6C34878D82A}">
                    <a16:rowId xmlns:a16="http://schemas.microsoft.com/office/drawing/2014/main" val="10000"/>
                  </a:ext>
                </a:extLst>
              </a:tr>
              <a:tr h="4161123">
                <a:tc>
                  <a:txBody>
                    <a:bodyPr/>
                    <a:lstStyle/>
                    <a:p>
                      <a:pPr algn="r" rtl="1"/>
                      <a:r>
                        <a:rPr lang="he-IL" sz="1400" dirty="0">
                          <a:effectLst/>
                        </a:rPr>
                        <a:t>חוק הרשויות המקומיות (סידורים לנכים), </a:t>
                      </a:r>
                    </a:p>
                    <a:p>
                      <a:pPr algn="r" rtl="1"/>
                      <a:r>
                        <a:rPr lang="he-IL" sz="1400" dirty="0">
                          <a:effectLst/>
                        </a:rPr>
                        <a:t>1. </a:t>
                      </a:r>
                      <a:r>
                        <a:rPr lang="he-IL" sz="1400" u="sng" dirty="0">
                          <a:effectLst/>
                        </a:rPr>
                        <a:t>סידורים לנכים במדרכות:</a:t>
                      </a:r>
                      <a:r>
                        <a:rPr lang="he-IL" sz="1400" dirty="0">
                          <a:effectLst/>
                        </a:rPr>
                        <a:t> ליד כל צומת שבו רשאים הולכי רגל לחצות את הכביש ובכל מעבר חציה מסומן יהיו המדרכה, אי התנועה ואבני השפה מונמכים באופן המאפשר ירידה ועליה נוחות בעגלת נכים לכביש וממנו בשיפוע שלא יעלה על 10%.</a:t>
                      </a:r>
                    </a:p>
                    <a:p>
                      <a:pPr algn="r" rtl="1"/>
                      <a:r>
                        <a:rPr lang="he-IL" sz="1400" dirty="0">
                          <a:effectLst/>
                        </a:rPr>
                        <a:t>2. </a:t>
                      </a:r>
                      <a:r>
                        <a:rPr lang="he-IL" sz="1400" u="sng" dirty="0">
                          <a:effectLst/>
                        </a:rPr>
                        <a:t>מעבר לעגלות נכים:</a:t>
                      </a:r>
                      <a:endParaRPr lang="he-IL" sz="1400" dirty="0">
                        <a:effectLst/>
                      </a:endParaRPr>
                    </a:p>
                    <a:p>
                      <a:pPr algn="r" rtl="1"/>
                      <a:r>
                        <a:rPr lang="he-IL" sz="1400" dirty="0">
                          <a:effectLst/>
                        </a:rPr>
                        <a:t>לא יוקם ולא יוצב על מדרכה מתקן כלשהו, אלא אם כן הושאר מרווח למעבר נוח לעגלת נכים.</a:t>
                      </a:r>
                    </a:p>
                    <a:p>
                      <a:pPr algn="r" rtl="1"/>
                      <a:r>
                        <a:rPr lang="he-IL" sz="1400" dirty="0">
                          <a:effectLst/>
                        </a:rPr>
                        <a:t>3. </a:t>
                      </a:r>
                      <a:r>
                        <a:rPr lang="he-IL" sz="1400" u="sng" dirty="0">
                          <a:effectLst/>
                        </a:rPr>
                        <a:t>הוראות מעבר:</a:t>
                      </a:r>
                      <a:r>
                        <a:rPr lang="he-IL" sz="1400" dirty="0">
                          <a:effectLst/>
                        </a:rPr>
                        <a:t> במדרכה, אי תנועה ואבני שפה הקיימים ביום תחילתו של חוק זה, יותקנו שיפועים כאמור בסעיף 1 תוך חמש שנים מיום תחילתו של חוק זה, ובלבד -</a:t>
                      </a:r>
                    </a:p>
                    <a:p>
                      <a:pPr algn="r" rtl="1"/>
                      <a:r>
                        <a:rPr lang="he-IL" sz="1400" dirty="0">
                          <a:effectLst/>
                        </a:rPr>
                        <a:t>(1) שיותקנו בהזדמנות הראשונה בה מתקנים או משפצים מדרכה קיימת; וכן</a:t>
                      </a:r>
                    </a:p>
                    <a:p>
                      <a:pPr algn="r" rtl="1"/>
                      <a:r>
                        <a:rPr lang="he-IL" sz="1400" dirty="0">
                          <a:effectLst/>
                        </a:rPr>
                        <a:t>(2) שמדי שנה יותקנו שיפועים כאמור ב20%- לפחות מהמדרכות הקיימות, תוך מתן עדיפות למעברים בקרבת בנינים ציבוריים</a:t>
                      </a:r>
                    </a:p>
                  </a:txBody>
                  <a:tcPr marL="45260" marR="45260" marT="45260" marB="4526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48820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21AA69B-2507-4796-82A8-3C84C9CD774C}"/>
              </a:ext>
            </a:extLst>
          </p:cNvPr>
          <p:cNvSpPr>
            <a:spLocks noGrp="1"/>
          </p:cNvSpPr>
          <p:nvPr>
            <p:ph type="title"/>
          </p:nvPr>
        </p:nvSpPr>
        <p:spPr>
          <a:xfrm>
            <a:off x="457200" y="404664"/>
            <a:ext cx="8229600" cy="1143000"/>
          </a:xfrm>
        </p:spPr>
        <p:txBody>
          <a:bodyPr/>
          <a:lstStyle/>
          <a:p>
            <a:pPr algn="ctr"/>
            <a:r>
              <a:rPr lang="he-IL" dirty="0"/>
              <a:t>תקנות לשעת חירום/ חקיקת חירום</a:t>
            </a:r>
          </a:p>
        </p:txBody>
      </p:sp>
      <p:sp>
        <p:nvSpPr>
          <p:cNvPr id="3" name="מציין מיקום תוכן 2">
            <a:extLst>
              <a:ext uri="{FF2B5EF4-FFF2-40B4-BE49-F238E27FC236}">
                <a16:creationId xmlns:a16="http://schemas.microsoft.com/office/drawing/2014/main" id="{09FB9897-46C2-4E5E-B7F2-AE07C91059E6}"/>
              </a:ext>
            </a:extLst>
          </p:cNvPr>
          <p:cNvSpPr>
            <a:spLocks noGrp="1"/>
          </p:cNvSpPr>
          <p:nvPr>
            <p:ph idx="1"/>
          </p:nvPr>
        </p:nvSpPr>
        <p:spPr>
          <a:xfrm>
            <a:off x="1475656" y="1844824"/>
            <a:ext cx="6447501" cy="3880773"/>
          </a:xfrm>
        </p:spPr>
        <p:txBody>
          <a:bodyPr>
            <a:normAutofit/>
          </a:bodyPr>
          <a:lstStyle/>
          <a:p>
            <a:pPr lvl="0"/>
            <a:r>
              <a:rPr lang="he-IL" sz="1800" dirty="0"/>
              <a:t>הממשלה מוסמכת להתקין תקנה לשעת חירום לטובת הגנת המדינה, ביטחון הצבור וקיום אספקה ושירותים חיוניים</a:t>
            </a:r>
          </a:p>
          <a:p>
            <a:pPr lvl="0"/>
            <a:endParaRPr lang="en-US" sz="1800" dirty="0"/>
          </a:p>
          <a:p>
            <a:pPr lvl="0"/>
            <a:r>
              <a:rPr lang="he-IL" sz="1800" dirty="0"/>
              <a:t>ייחודן בכך שאף שהן חקיקת משנה, הן יכולות לגבור על הוראות חוק</a:t>
            </a:r>
          </a:p>
          <a:p>
            <a:pPr lvl="0"/>
            <a:endParaRPr lang="en-US" sz="1800" dirty="0"/>
          </a:p>
          <a:p>
            <a:r>
              <a:rPr lang="he-IL" sz="1800" dirty="0"/>
              <a:t>לפי החוק בישראל ניתן להתקינן רק כאשר מוכרז מצב חירום במדינה (ע"י הכנסת). בפועל, מאז הקמת המדינה מוכרז בה על-ידי הכנסת מצב חירום (ההכרזה מחודשת אחת לשנה).</a:t>
            </a:r>
          </a:p>
        </p:txBody>
      </p:sp>
    </p:spTree>
    <p:extLst>
      <p:ext uri="{BB962C8B-B14F-4D97-AF65-F5344CB8AC3E}">
        <p14:creationId xmlns:p14="http://schemas.microsoft.com/office/powerpoint/2010/main" val="1394097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20E5F5BA-B4A2-4280-A8BE-889FCC2A87EA}"/>
              </a:ext>
            </a:extLst>
          </p:cNvPr>
          <p:cNvPicPr>
            <a:picLocks noChangeAspect="1"/>
          </p:cNvPicPr>
          <p:nvPr/>
        </p:nvPicPr>
        <p:blipFill>
          <a:blip r:embed="rId2"/>
          <a:stretch>
            <a:fillRect/>
          </a:stretch>
        </p:blipFill>
        <p:spPr>
          <a:xfrm>
            <a:off x="539552" y="1134841"/>
            <a:ext cx="8252178" cy="5351165"/>
          </a:xfrm>
          <a:prstGeom prst="rect">
            <a:avLst/>
          </a:prstGeom>
        </p:spPr>
      </p:pic>
      <p:pic>
        <p:nvPicPr>
          <p:cNvPr id="6" name="תמונה 5">
            <a:extLst>
              <a:ext uri="{FF2B5EF4-FFF2-40B4-BE49-F238E27FC236}">
                <a16:creationId xmlns:a16="http://schemas.microsoft.com/office/drawing/2014/main" id="{57747FA3-E329-45C8-A6ED-5537D0BC0842}"/>
              </a:ext>
            </a:extLst>
          </p:cNvPr>
          <p:cNvPicPr>
            <a:picLocks noChangeAspect="1"/>
          </p:cNvPicPr>
          <p:nvPr/>
        </p:nvPicPr>
        <p:blipFill>
          <a:blip r:embed="rId3"/>
          <a:stretch>
            <a:fillRect/>
          </a:stretch>
        </p:blipFill>
        <p:spPr>
          <a:xfrm>
            <a:off x="-180528" y="-29288"/>
            <a:ext cx="3744416" cy="2328258"/>
          </a:xfrm>
          <a:prstGeom prst="rect">
            <a:avLst/>
          </a:prstGeom>
        </p:spPr>
      </p:pic>
    </p:spTree>
    <p:extLst>
      <p:ext uri="{BB962C8B-B14F-4D97-AF65-F5344CB8AC3E}">
        <p14:creationId xmlns:p14="http://schemas.microsoft.com/office/powerpoint/2010/main" val="1542387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t>עיקרון הפרדת הרשויות</a:t>
            </a:r>
          </a:p>
        </p:txBody>
      </p:sp>
      <p:sp>
        <p:nvSpPr>
          <p:cNvPr id="5" name="מציין מיקום תוכן 2"/>
          <p:cNvSpPr>
            <a:spLocks noGrp="1"/>
          </p:cNvSpPr>
          <p:nvPr>
            <p:ph sz="half" idx="2"/>
          </p:nvPr>
        </p:nvSpPr>
        <p:spPr/>
        <p:txBody>
          <a:bodyPr>
            <a:normAutofit/>
          </a:bodyPr>
          <a:lstStyle/>
          <a:p>
            <a:pPr marL="0" indent="0" algn="ctr">
              <a:buNone/>
            </a:pPr>
            <a:r>
              <a:rPr lang="he-IL" sz="3600" dirty="0"/>
              <a:t>כל אחת </a:t>
            </a:r>
          </a:p>
          <a:p>
            <a:pPr marL="0" indent="0" algn="ctr">
              <a:buNone/>
            </a:pPr>
            <a:r>
              <a:rPr lang="he-IL" sz="3600" dirty="0"/>
              <a:t>מרשויות השלטון</a:t>
            </a:r>
          </a:p>
          <a:p>
            <a:pPr marL="0" indent="0" algn="ctr">
              <a:buNone/>
            </a:pPr>
            <a:r>
              <a:rPr lang="he-IL" sz="3600" dirty="0"/>
              <a:t> ממלאת את </a:t>
            </a:r>
            <a:r>
              <a:rPr lang="he-IL" sz="4800" b="1" u="sng" dirty="0"/>
              <a:t>התפקיד</a:t>
            </a:r>
            <a:r>
              <a:rPr lang="he-IL" sz="4800" u="sng" dirty="0"/>
              <a:t> </a:t>
            </a:r>
          </a:p>
          <a:p>
            <a:pPr marL="0" indent="0" algn="ctr">
              <a:buNone/>
            </a:pPr>
            <a:r>
              <a:rPr lang="he-IL" sz="3600" dirty="0"/>
              <a:t>הראשי </a:t>
            </a:r>
          </a:p>
          <a:p>
            <a:pPr marL="0" indent="0" algn="ctr">
              <a:buNone/>
            </a:pPr>
            <a:r>
              <a:rPr lang="he-IL" sz="3600" dirty="0"/>
              <a:t>שהוטל עליה.</a:t>
            </a:r>
          </a:p>
          <a:p>
            <a:pPr marL="0" indent="0">
              <a:buNone/>
            </a:pPr>
            <a:endParaRPr lang="he-IL" sz="3600" dirty="0"/>
          </a:p>
        </p:txBody>
      </p:sp>
      <p:pic>
        <p:nvPicPr>
          <p:cNvPr id="921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67544" y="1916832"/>
            <a:ext cx="4350093" cy="396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7571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מציין מיקום תוכן 6">
            <a:extLst>
              <a:ext uri="{FF2B5EF4-FFF2-40B4-BE49-F238E27FC236}">
                <a16:creationId xmlns:a16="http://schemas.microsoft.com/office/drawing/2014/main" id="{125F1BAE-060E-407C-9C1C-920051C8B755}"/>
              </a:ext>
            </a:extLst>
          </p:cNvPr>
          <p:cNvPicPr>
            <a:picLocks noGrp="1" noChangeAspect="1"/>
          </p:cNvPicPr>
          <p:nvPr>
            <p:ph sz="quarter" idx="4"/>
          </p:nvPr>
        </p:nvPicPr>
        <p:blipFill>
          <a:blip r:embed="rId2"/>
          <a:stretch>
            <a:fillRect/>
          </a:stretch>
        </p:blipFill>
        <p:spPr>
          <a:xfrm>
            <a:off x="3419872" y="471336"/>
            <a:ext cx="4565440" cy="6384390"/>
          </a:xfrm>
          <a:prstGeom prst="rect">
            <a:avLst/>
          </a:prstGeom>
        </p:spPr>
      </p:pic>
      <p:pic>
        <p:nvPicPr>
          <p:cNvPr id="4" name="תמונה 3">
            <a:extLst>
              <a:ext uri="{FF2B5EF4-FFF2-40B4-BE49-F238E27FC236}">
                <a16:creationId xmlns:a16="http://schemas.microsoft.com/office/drawing/2014/main" id="{E57EA119-D3C5-4EC3-A90E-5A04F2CB9BF0}"/>
              </a:ext>
            </a:extLst>
          </p:cNvPr>
          <p:cNvPicPr>
            <a:picLocks noChangeAspect="1"/>
          </p:cNvPicPr>
          <p:nvPr/>
        </p:nvPicPr>
        <p:blipFill>
          <a:blip r:embed="rId3"/>
          <a:stretch>
            <a:fillRect/>
          </a:stretch>
        </p:blipFill>
        <p:spPr>
          <a:xfrm rot="20688504">
            <a:off x="-177377" y="360963"/>
            <a:ext cx="3804234" cy="2180094"/>
          </a:xfrm>
          <a:prstGeom prst="rect">
            <a:avLst/>
          </a:prstGeom>
        </p:spPr>
      </p:pic>
    </p:spTree>
    <p:extLst>
      <p:ext uri="{BB962C8B-B14F-4D97-AF65-F5344CB8AC3E}">
        <p14:creationId xmlns:p14="http://schemas.microsoft.com/office/powerpoint/2010/main" val="14211097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אחריות הרשות המבצעת:</a:t>
            </a:r>
          </a:p>
        </p:txBody>
      </p:sp>
      <p:graphicFrame>
        <p:nvGraphicFramePr>
          <p:cNvPr id="6" name="מציין מיקום תוכן 5"/>
          <p:cNvGraphicFramePr>
            <a:graphicFrameLocks noGrp="1"/>
          </p:cNvGraphicFramePr>
          <p:nvPr>
            <p:ph idx="1"/>
            <p:extLst>
              <p:ext uri="{D42A27DB-BD31-4B8C-83A1-F6EECF244321}">
                <p14:modId xmlns:p14="http://schemas.microsoft.com/office/powerpoint/2010/main" val="1248155513"/>
              </p:ext>
            </p:extLst>
          </p:nvPr>
        </p:nvGraphicFramePr>
        <p:xfrm>
          <a:off x="539552" y="1556792"/>
          <a:ext cx="8136903" cy="4418023"/>
        </p:xfrm>
        <a:graphic>
          <a:graphicData uri="http://schemas.openxmlformats.org/drawingml/2006/table">
            <a:tbl>
              <a:tblPr rtl="1" firstRow="1" firstCol="1" bandRow="1" bandCol="1">
                <a:tableStyleId>{5C22544A-7EE6-4342-B048-85BDC9FD1C3A}</a:tableStyleId>
              </a:tblPr>
              <a:tblGrid>
                <a:gridCol w="962248">
                  <a:extLst>
                    <a:ext uri="{9D8B030D-6E8A-4147-A177-3AD203B41FA5}">
                      <a16:colId xmlns:a16="http://schemas.microsoft.com/office/drawing/2014/main" val="20000"/>
                    </a:ext>
                  </a:extLst>
                </a:gridCol>
                <a:gridCol w="3823669">
                  <a:extLst>
                    <a:ext uri="{9D8B030D-6E8A-4147-A177-3AD203B41FA5}">
                      <a16:colId xmlns:a16="http://schemas.microsoft.com/office/drawing/2014/main" val="20001"/>
                    </a:ext>
                  </a:extLst>
                </a:gridCol>
                <a:gridCol w="3350986">
                  <a:extLst>
                    <a:ext uri="{9D8B030D-6E8A-4147-A177-3AD203B41FA5}">
                      <a16:colId xmlns:a16="http://schemas.microsoft.com/office/drawing/2014/main" val="20002"/>
                    </a:ext>
                  </a:extLst>
                </a:gridCol>
              </a:tblGrid>
              <a:tr h="224024">
                <a:tc>
                  <a:txBody>
                    <a:bodyPr/>
                    <a:lstStyle/>
                    <a:p>
                      <a:pPr algn="r" rtl="1">
                        <a:spcAft>
                          <a:spcPts val="0"/>
                        </a:spcAft>
                      </a:pPr>
                      <a:r>
                        <a:rPr lang="en-US" sz="1100" dirty="0">
                          <a:effectLst/>
                        </a:rPr>
                        <a:t> </a:t>
                      </a:r>
                      <a:endParaRPr lang="en-US" sz="1200" dirty="0">
                        <a:effectLst/>
                        <a:latin typeface="Times New Roman"/>
                        <a:ea typeface="Times New Roman"/>
                      </a:endParaRPr>
                    </a:p>
                  </a:txBody>
                  <a:tcPr marL="68580" marR="68580" marT="0" marB="0"/>
                </a:tc>
                <a:tc>
                  <a:txBody>
                    <a:bodyPr/>
                    <a:lstStyle/>
                    <a:p>
                      <a:pPr marL="457200" algn="r" rtl="1">
                        <a:spcAft>
                          <a:spcPts val="0"/>
                        </a:spcAft>
                      </a:pPr>
                      <a:r>
                        <a:rPr lang="he-IL" sz="2000" u="sng" dirty="0">
                          <a:effectLst/>
                        </a:rPr>
                        <a:t>אחריות ממשלתית</a:t>
                      </a:r>
                      <a:r>
                        <a:rPr lang="he-IL" sz="2000" u="none" strike="noStrike" dirty="0">
                          <a:effectLst/>
                        </a:rPr>
                        <a:t>  - אחריות משותפת</a:t>
                      </a:r>
                      <a:endParaRPr lang="en-US" sz="2000" b="1" u="sng" dirty="0">
                        <a:effectLst/>
                        <a:latin typeface="Times New Roman"/>
                      </a:endParaRPr>
                    </a:p>
                  </a:txBody>
                  <a:tcPr marL="68580" marR="68580" marT="0" marB="0"/>
                </a:tc>
                <a:tc>
                  <a:txBody>
                    <a:bodyPr/>
                    <a:lstStyle/>
                    <a:p>
                      <a:pPr marL="457200" algn="r" rtl="1">
                        <a:spcAft>
                          <a:spcPts val="0"/>
                        </a:spcAft>
                      </a:pPr>
                      <a:r>
                        <a:rPr lang="he-IL" sz="2000" u="sng" dirty="0">
                          <a:effectLst/>
                        </a:rPr>
                        <a:t>אחריות מיניסטריאלית</a:t>
                      </a:r>
                      <a:endParaRPr lang="en-US" sz="2000" b="1" u="sng" dirty="0">
                        <a:effectLst/>
                        <a:latin typeface="Times New Roman"/>
                      </a:endParaRPr>
                    </a:p>
                  </a:txBody>
                  <a:tcPr marL="68580" marR="68580" marT="0" marB="0"/>
                </a:tc>
                <a:extLst>
                  <a:ext uri="{0D108BD9-81ED-4DB2-BD59-A6C34878D82A}">
                    <a16:rowId xmlns:a16="http://schemas.microsoft.com/office/drawing/2014/main" val="10000"/>
                  </a:ext>
                </a:extLst>
              </a:tr>
              <a:tr h="672075">
                <a:tc>
                  <a:txBody>
                    <a:bodyPr/>
                    <a:lstStyle/>
                    <a:p>
                      <a:pPr algn="r" rtl="1">
                        <a:spcBef>
                          <a:spcPts val="1200"/>
                        </a:spcBef>
                        <a:spcAft>
                          <a:spcPts val="300"/>
                        </a:spcAft>
                      </a:pPr>
                      <a:r>
                        <a:rPr lang="he-IL" sz="1400" dirty="0">
                          <a:effectLst/>
                        </a:rPr>
                        <a:t>מי אחראי? </a:t>
                      </a:r>
                      <a:endParaRPr lang="en-US" sz="1400" b="1" i="1" dirty="0">
                        <a:effectLst/>
                        <a:latin typeface="Times New Roman"/>
                        <a:cs typeface="Arial"/>
                      </a:endParaRPr>
                    </a:p>
                  </a:txBody>
                  <a:tcPr marL="68580" marR="68580" marT="0" marB="0"/>
                </a:tc>
                <a:tc>
                  <a:txBody>
                    <a:bodyPr/>
                    <a:lstStyle/>
                    <a:p>
                      <a:pPr algn="r" rtl="1">
                        <a:spcAft>
                          <a:spcPts val="0"/>
                        </a:spcAft>
                      </a:pPr>
                      <a:r>
                        <a:rPr lang="he-IL" sz="1400" b="1" dirty="0">
                          <a:effectLst/>
                        </a:rPr>
                        <a:t>אחריות </a:t>
                      </a:r>
                      <a:r>
                        <a:rPr lang="he-IL" sz="1400" b="1" u="sng" dirty="0">
                          <a:effectLst/>
                        </a:rPr>
                        <a:t>משותפת</a:t>
                      </a:r>
                      <a:r>
                        <a:rPr lang="he-IL" sz="1400" b="1" dirty="0">
                          <a:effectLst/>
                        </a:rPr>
                        <a:t> של הממשלה כולה, רה"מ והשרים-  כלפי הכנסת</a:t>
                      </a:r>
                      <a:endParaRPr lang="en-US" sz="1400" b="1" dirty="0">
                        <a:effectLst/>
                        <a:latin typeface="Times New Roman"/>
                        <a:ea typeface="Times New Roman"/>
                      </a:endParaRPr>
                    </a:p>
                  </a:txBody>
                  <a:tcPr marL="68580" marR="68580" marT="0" marB="0"/>
                </a:tc>
                <a:tc>
                  <a:txBody>
                    <a:bodyPr/>
                    <a:lstStyle/>
                    <a:p>
                      <a:pPr algn="r" rtl="1">
                        <a:spcAft>
                          <a:spcPts val="0"/>
                        </a:spcAft>
                      </a:pPr>
                      <a:r>
                        <a:rPr lang="he-IL" sz="1400" dirty="0">
                          <a:effectLst/>
                        </a:rPr>
                        <a:t>אחריות המוטלת על </a:t>
                      </a:r>
                      <a:r>
                        <a:rPr lang="he-IL" sz="1400" b="1" u="sng" dirty="0">
                          <a:effectLst/>
                        </a:rPr>
                        <a:t>כל</a:t>
                      </a:r>
                      <a:r>
                        <a:rPr lang="he-IL" sz="1400" b="1" dirty="0">
                          <a:effectLst/>
                        </a:rPr>
                        <a:t> שר </a:t>
                      </a:r>
                      <a:r>
                        <a:rPr lang="he-IL" sz="1400" dirty="0">
                          <a:effectLst/>
                        </a:rPr>
                        <a:t>בממשלה – </a:t>
                      </a:r>
                      <a:endParaRPr lang="en-US" sz="1400" dirty="0">
                        <a:effectLst/>
                      </a:endParaRPr>
                    </a:p>
                    <a:p>
                      <a:pPr algn="r" rtl="1">
                        <a:spcAft>
                          <a:spcPts val="0"/>
                        </a:spcAft>
                      </a:pPr>
                      <a:r>
                        <a:rPr lang="he-IL" sz="1400" dirty="0">
                          <a:effectLst/>
                        </a:rPr>
                        <a:t> כלפי הכנסת            (מיניסטריון= משרד ממשלתי)</a:t>
                      </a:r>
                      <a:endParaRPr lang="en-US" sz="1400" dirty="0">
                        <a:effectLst/>
                        <a:latin typeface="Times New Roman"/>
                        <a:ea typeface="Times New Roman"/>
                      </a:endParaRPr>
                    </a:p>
                  </a:txBody>
                  <a:tcPr marL="68580" marR="68580" marT="0" marB="0"/>
                </a:tc>
                <a:extLst>
                  <a:ext uri="{0D108BD9-81ED-4DB2-BD59-A6C34878D82A}">
                    <a16:rowId xmlns:a16="http://schemas.microsoft.com/office/drawing/2014/main" val="10001"/>
                  </a:ext>
                </a:extLst>
              </a:tr>
              <a:tr h="3136348">
                <a:tc>
                  <a:txBody>
                    <a:bodyPr/>
                    <a:lstStyle/>
                    <a:p>
                      <a:pPr algn="r" rtl="1">
                        <a:spcBef>
                          <a:spcPts val="1200"/>
                        </a:spcBef>
                        <a:spcAft>
                          <a:spcPts val="300"/>
                        </a:spcAft>
                      </a:pPr>
                      <a:r>
                        <a:rPr lang="he-IL" sz="1400" dirty="0">
                          <a:effectLst/>
                        </a:rPr>
                        <a:t>מהות האחריות</a:t>
                      </a:r>
                      <a:endParaRPr lang="en-US" sz="1400" b="1" i="1" dirty="0">
                        <a:effectLst/>
                        <a:latin typeface="Times New Roman"/>
                        <a:cs typeface="Arial"/>
                      </a:endParaRPr>
                    </a:p>
                  </a:txBody>
                  <a:tcPr marL="68580" marR="68580" marT="0" marB="0"/>
                </a:tc>
                <a:tc>
                  <a:txBody>
                    <a:bodyPr/>
                    <a:lstStyle/>
                    <a:p>
                      <a:pPr algn="r" rtl="1">
                        <a:spcAft>
                          <a:spcPts val="0"/>
                        </a:spcAft>
                      </a:pPr>
                      <a:r>
                        <a:rPr lang="he-IL" sz="1400" dirty="0">
                          <a:effectLst/>
                        </a:rPr>
                        <a:t>הממשלה  אחראית לכל הפעולות וההחלטות שקיבלה וביצעה כגוף אחד, וכן לכל מעשה של כל אחד מהשרים. השרים מחויבים לקבל עליהם את מרות הממשלה והחלטותיה, שהתקבלו בהכרעת רוב. </a:t>
                      </a:r>
                      <a:r>
                        <a:rPr lang="he-IL" sz="1400" b="1" dirty="0">
                          <a:effectLst/>
                        </a:rPr>
                        <a:t>שר המתנגד להחלטה של הממשלה יכול לפעול נגדה בתוך הממשלה בלבד</a:t>
                      </a:r>
                      <a:r>
                        <a:rPr lang="he-IL" sz="1400" dirty="0">
                          <a:effectLst/>
                        </a:rPr>
                        <a:t>.  שר (או/ו ח"כ מסיעתו) שהצביע במליאת הכנסת</a:t>
                      </a:r>
                      <a:r>
                        <a:rPr lang="he-IL" sz="1400" u="sng" dirty="0">
                          <a:effectLst/>
                        </a:rPr>
                        <a:t> נגד</a:t>
                      </a:r>
                      <a:r>
                        <a:rPr lang="he-IL" sz="1400" dirty="0">
                          <a:effectLst/>
                        </a:rPr>
                        <a:t> הצעת הממשלה, או שנמנע מהצבעה בלי שקיבל את הסכמת רה"מ לכך,    והממשלה החליטה שבהצבעתו הפר  את האחריות המשותפת, ייחשב השר כמי שהתפטר מהממשלה, בהתאם לחוק המעבר. כמו כן, רה"מ עצמו רשאי לפטר שר שהפר את עקרון האחריות הממשלתית. כך, שר (וגם חברי סיעתו בכנסת) חייב להצביע בכנסת בעד החלטות הממשלה.  </a:t>
                      </a:r>
                      <a:endParaRPr lang="en-US" sz="1400" dirty="0">
                        <a:effectLst/>
                        <a:latin typeface="Times New Roman"/>
                        <a:ea typeface="Times New Roman"/>
                      </a:endParaRPr>
                    </a:p>
                  </a:txBody>
                  <a:tcPr marL="68580" marR="68580" marT="0" marB="0"/>
                </a:tc>
                <a:tc>
                  <a:txBody>
                    <a:bodyPr/>
                    <a:lstStyle/>
                    <a:p>
                      <a:pPr algn="r" rtl="1">
                        <a:spcAft>
                          <a:spcPts val="0"/>
                        </a:spcAft>
                      </a:pPr>
                      <a:r>
                        <a:rPr lang="he-IL" sz="1400" dirty="0">
                          <a:effectLst/>
                        </a:rPr>
                        <a:t>אחריות השר היא מתוקף היותו שר הממונה על ביצוע מדיניות משרדו ועל המנגנון (הדרג המנהלי, הביורוקרטי) המבצע את התפקידים שבתחום משרדו. </a:t>
                      </a:r>
                      <a:r>
                        <a:rPr lang="he-IL" sz="1400" b="1" dirty="0">
                          <a:effectLst/>
                        </a:rPr>
                        <a:t>השר אחראי למעשיו במסגרת תפקידו, וגם לדברים שנעשו בתחום משרדו ואשר לא ידע עליהם, או גם  דברים שנעשו במשרדו בניגוד למדיניותו הכללית או בניגוד להוראותיו המפורשות. </a:t>
                      </a:r>
                      <a:endParaRPr lang="en-US" sz="1400" b="1" dirty="0">
                        <a:effectLst/>
                      </a:endParaRPr>
                    </a:p>
                    <a:p>
                      <a:pPr algn="r" rtl="1">
                        <a:spcAft>
                          <a:spcPts val="0"/>
                        </a:spcAft>
                      </a:pPr>
                      <a:r>
                        <a:rPr lang="he-IL" sz="1400" dirty="0">
                          <a:effectLst/>
                        </a:rPr>
                        <a:t>האחריות המיניסטריאלית היא כלפי הכנסת. כלומר, השר עצמו חייב להתייצב בפני הכנסת - לדווח ולהסביר לה על פעילות משרדו. השר חייב לשאת בתוצאות ואסור לו לחמוק מאחריות ולהטילה על עובדי משרדו ויועציו. </a:t>
                      </a:r>
                      <a:endParaRPr lang="en-US" sz="1400" dirty="0">
                        <a:effectLst/>
                        <a:latin typeface="Times New Roman"/>
                        <a:ea typeface="Times New Roman"/>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73352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t>מעמד ראש הממשלה</a:t>
            </a:r>
          </a:p>
        </p:txBody>
      </p:sp>
      <p:sp>
        <p:nvSpPr>
          <p:cNvPr id="3" name="מציין מיקום תוכן 2"/>
          <p:cNvSpPr>
            <a:spLocks noGrp="1"/>
          </p:cNvSpPr>
          <p:nvPr>
            <p:ph idx="1"/>
          </p:nvPr>
        </p:nvSpPr>
        <p:spPr>
          <a:xfrm>
            <a:off x="457200" y="1340768"/>
            <a:ext cx="8229600" cy="4785395"/>
          </a:xfrm>
        </p:spPr>
        <p:txBody>
          <a:bodyPr>
            <a:normAutofit fontScale="47500" lnSpcReduction="20000"/>
          </a:bodyPr>
          <a:lstStyle/>
          <a:p>
            <a:pPr marL="0" indent="0">
              <a:buNone/>
            </a:pPr>
            <a:r>
              <a:rPr lang="he-IL" dirty="0"/>
              <a:t>מאז הבחירות לכנסת ה-14 אשר התקיימו על פי הוראת חוק יסוד הממשלה 1992, השתנה מעמדו של ראש הממשלה בתוך ממשלתו שינוי ניכר. ראש הממשלה אינו עוד "ראשון בין שווים".</a:t>
            </a:r>
            <a:endParaRPr lang="en-US" dirty="0"/>
          </a:p>
          <a:p>
            <a:pPr marL="0" indent="0">
              <a:buNone/>
            </a:pPr>
            <a:r>
              <a:rPr lang="he-IL" dirty="0"/>
              <a:t>ולכן : </a:t>
            </a:r>
          </a:p>
          <a:p>
            <a:pPr marL="0" indent="0">
              <a:buNone/>
            </a:pPr>
            <a:endParaRPr lang="he-IL" dirty="0"/>
          </a:p>
          <a:p>
            <a:pPr>
              <a:buFont typeface="Wingdings" pitchFamily="2" charset="2"/>
              <a:buChar char="§"/>
            </a:pPr>
            <a:r>
              <a:rPr lang="he-IL" dirty="0"/>
              <a:t> רה"מ מנהל את ישיבות הממשלה וקובע את נושאי הישיבות .</a:t>
            </a:r>
          </a:p>
          <a:p>
            <a:pPr>
              <a:buFont typeface="Wingdings" pitchFamily="2" charset="2"/>
              <a:buChar char="§"/>
            </a:pPr>
            <a:endParaRPr lang="en-US" dirty="0"/>
          </a:p>
          <a:p>
            <a:pPr>
              <a:buFont typeface="Wingdings" pitchFamily="2" charset="2"/>
              <a:buChar char="§"/>
            </a:pPr>
            <a:r>
              <a:rPr lang="he-IL" dirty="0"/>
              <a:t>רה"מ רשאי לקבוע את תפקידי השרים ,לבטל או להקים משרדי ממשלה.</a:t>
            </a:r>
          </a:p>
          <a:p>
            <a:pPr marL="0" indent="0">
              <a:buNone/>
            </a:pPr>
            <a:endParaRPr lang="en-US" dirty="0"/>
          </a:p>
          <a:p>
            <a:pPr>
              <a:buFont typeface="Wingdings" pitchFamily="2" charset="2"/>
              <a:buChar char="§"/>
            </a:pPr>
            <a:r>
              <a:rPr lang="he-IL" dirty="0"/>
              <a:t>שירותי הביטחון בישראל, המוסד, השב"כ כפופים ישירות לראש הממשלה, מספקים לו מידע ומאפשרים לו לקבל החלטות בתחומים אלה בלי שנדרש ממנו לשתף את השרים האחרים.</a:t>
            </a:r>
          </a:p>
          <a:p>
            <a:pPr>
              <a:buFont typeface="Wingdings" pitchFamily="2" charset="2"/>
              <a:buChar char="§"/>
            </a:pPr>
            <a:endParaRPr lang="en-US" dirty="0"/>
          </a:p>
          <a:p>
            <a:pPr lvl="0">
              <a:buFont typeface="Wingdings" pitchFamily="2" charset="2"/>
              <a:buChar char="§"/>
            </a:pPr>
            <a:r>
              <a:rPr lang="he-IL" b="1" dirty="0"/>
              <a:t> </a:t>
            </a:r>
            <a:r>
              <a:rPr lang="he-IL" dirty="0"/>
              <a:t>החלטות הממשלה מתקבלות בהכרעת הרוב, אולם אם הקולות שקולים ( יש שוויון בין התומכים למתנגדים) יהיה לרה"מ קול נוסף.</a:t>
            </a:r>
          </a:p>
          <a:p>
            <a:pPr lvl="0">
              <a:buFont typeface="Wingdings" pitchFamily="2" charset="2"/>
              <a:buChar char="§"/>
            </a:pPr>
            <a:endParaRPr lang="en-US" dirty="0"/>
          </a:p>
          <a:p>
            <a:pPr lvl="0">
              <a:buFont typeface="Wingdings" pitchFamily="2" charset="2"/>
              <a:buChar char="§"/>
            </a:pPr>
            <a:r>
              <a:rPr lang="he-IL" dirty="0"/>
              <a:t>לרה"מ סמכויות רבות מאלה של שר. בסמכותו: למנות שרים ולפטרן,. התפטרותו גוררת את התפטרות הממשלה כולה. </a:t>
            </a:r>
            <a:endParaRPr lang="en-US" dirty="0"/>
          </a:p>
          <a:p>
            <a:pPr lvl="0">
              <a:buFont typeface="Wingdings" pitchFamily="2" charset="2"/>
              <a:buChar char="§"/>
            </a:pPr>
            <a:endParaRPr lang="he-IL" dirty="0"/>
          </a:p>
          <a:p>
            <a:pPr lvl="0">
              <a:buFont typeface="Wingdings" pitchFamily="2" charset="2"/>
              <a:buChar char="§"/>
            </a:pPr>
            <a:r>
              <a:rPr lang="he-IL" dirty="0"/>
              <a:t>לרה"מ יועצים: צבאים, כלכליים, מדיניים, יועצי תקשורת ועוד. וכך יש לו יתרון מידע ועוצמה על פני השרים.  </a:t>
            </a:r>
            <a:endParaRPr lang="en-US" dirty="0"/>
          </a:p>
          <a:p>
            <a:pPr>
              <a:buFont typeface="Wingdings" pitchFamily="2" charset="2"/>
              <a:buChar char="§"/>
            </a:pPr>
            <a:endParaRPr lang="he-IL" dirty="0"/>
          </a:p>
        </p:txBody>
      </p:sp>
    </p:spTree>
    <p:extLst>
      <p:ext uri="{BB962C8B-B14F-4D97-AF65-F5344CB8AC3E}">
        <p14:creationId xmlns:p14="http://schemas.microsoft.com/office/powerpoint/2010/main" val="250945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1917228"/>
            <a:ext cx="7772400" cy="1470025"/>
          </a:xfrm>
        </p:spPr>
        <p:txBody>
          <a:bodyPr/>
          <a:lstStyle/>
          <a:p>
            <a:r>
              <a:rPr lang="he-IL" b="1" dirty="0"/>
              <a:t>הרשות שופטת</a:t>
            </a:r>
          </a:p>
        </p:txBody>
      </p:sp>
      <p:sp>
        <p:nvSpPr>
          <p:cNvPr id="3" name="כותרת משנה 2"/>
          <p:cNvSpPr>
            <a:spLocks noGrp="1"/>
          </p:cNvSpPr>
          <p:nvPr>
            <p:ph type="subTitle" idx="1"/>
          </p:nvPr>
        </p:nvSpPr>
        <p:spPr>
          <a:xfrm>
            <a:off x="304678" y="2830190"/>
            <a:ext cx="8803826" cy="1752600"/>
          </a:xfrm>
        </p:spPr>
        <p:txBody>
          <a:bodyPr>
            <a:normAutofit/>
          </a:bodyPr>
          <a:lstStyle/>
          <a:p>
            <a:r>
              <a:rPr lang="he-IL" dirty="0"/>
              <a:t>מערכת בתי משפט </a:t>
            </a:r>
          </a:p>
          <a:p>
            <a:r>
              <a:rPr lang="he-IL" dirty="0"/>
              <a:t>המכריעה בסכסוכים בין האזרחים לבין עצמם ובינם לבין רשויות השלטון</a:t>
            </a:r>
          </a:p>
        </p:txBody>
      </p:sp>
      <p:sp>
        <p:nvSpPr>
          <p:cNvPr id="4" name="AutoShape 2" descr="data:image/jpeg;base64,/9j/4AAQSkZJRgABAQAAAQABAAD/2wCEAAkGBxQSEhUUEhQWFRQXGRwYGBgXFxUaFRsZFBgXFxQcFxgZHCggGBolHBcaIz0hJSkrLi4uGB81ODMuOCgtLisBCgoKDg0OGxAQGysmHyQ3NC8sKzcuLCwsLCwvLCwsLywsLCwsLCwsLCwsLCwsLCwsLCwsLCwsNywsLCwsLCwrLP/AABEIAHgAoAMBIgACEQEDEQH/xAAcAAABBQEBAQAAAAAAAAAAAAAAAQMEBQYHAgj/xAA9EAACAQIDBQYDBQcDBQAAAAABAgMAEQQSIQUGMUFREyJhcYGRBzKxI2KhwdEUQkNSgpLwM3LhFURTorL/xAAZAQEAAwEBAAAAAAAAAAAAAAAAAQIDBAX/xAAkEQACAgEEAgIDAQAAAAAAAAAAAQIRAwQSITEiQRNhFNHhUf/aAAwDAQACEQMRAD8A7hS0UVACiiipAUUUUAUUUUAUUUl6AWikvS0AUUUUAUUUUAUUUUAUlLSVACimYsQGZlHFbX/qFxTt6AWlpKKAWikovQC0Ul6KArdv4oxRM68VVj7C9YdN8sVmC9iuoBHzcCASa2u8cHaRMg0LKy+4tWIg2XKJVYu4yp2eXIuW2Wx71+BOt6hkcWbPdXaLYiBJX4soNuWt6uqot0sGYYEjJBKqqkjhcXq8qQhaKSihItFJRQC0UlBNAFFM4rEBFueqr6sQo+tO3oDO7CmZsVjbnuholA8RHmb/AOhV/mrE7q4tjjMbyjcxut9GJCZGsDxHc41rw1TPsD+agNTGelz1UD+avOame0ps4pc2XMM3TnQEzNRmqI84UFmIVQLkk2AA4kk8q8YTHJKoeNw6Hgym4NATHUHiL+def2dP5R7Uy+IC/MQOWpA19acL0A4igcBavd6j569B6AevQDTRkryHoCRei9M9pQHoB69ITTZevLPQEHeKfJhpXAuUUuPNBmH4ip0ct6od78TbDmPnNeIdLuj2+lWOAk0I6G34Vb0DAbi7YXGsksd17HMrqVNmz6R5TzsBr4mrXfnedcLCAsqrMzqAmYByv72nEac65vsHeeCHCyGFHCkZJUIB7ISI2V1ZT3l7Sy3sOIva2vNIZmuGuS1wb3ubjr1qWnJck8J8H0PD8SsHHCjTzDtDe6oC7Cx0vYdCKqdp74tjsr4MyrBEcsjkZftHt2Yte5061xPEuXYs2t+J5XHD1qw3b2tiYXH7K7akM0d/snykf6ik2I8T71DgttFoy8ro75t7fqHBQK8gaVw4hdUsrLIEzHMHtluAT41hE37YsceYLhX70ayEWFwi3Yg3NnHK2prE70mabEym00hkYSlDmdhe9hcXzBQSAwtpU3d3YDvHIsnaxFiV7yEDKVurWa17OouOhFQ9iXLEVK+Eb3fnftWw+GRVVYsZGWkMgzMihlGUqpsQbkX8L8q8bE31nw+OTAPEtnkAYksWGdbi3Ijhy51zjEbr4tgFYLlAKqTItgLk6C9wtzetBtvB4ifFw4uFY43jSINnlHekhFi2nI2FVc8d8tFlDJVUzY7wbdTG44YeD7Xso3DFW7uYsFcWtY5dNRRuZ8S5MTikwjwIosy51difsgRwI52rN/DbZJwOKE+IaPu6DIxZiGUh9bWte2h6+FQdn7Ikw+0DiYRGYkkkaNWkykq+fID3TwzD2qqyYk35Is8eRxS2nRd+99khkXBIrvNKF1RgMmZhlDA8bi9RNh/EKKCVMJOrqzEESEr2Y7UAoCOIvce4rmrbuYmXE9riZFs7gyyRuC4Vj3yq6agaAeVOb77EmnxmJmgQNG79yzKDlCKBZSRYC34VZTx32V+OaVbTvW8G348HA081yi2BC2LEsbAAG1zWJj+JkcTiSd2MEgJRVUFlse7oNeHG/OsX8R5MZipcPdJOyWJDojlFkcfal8oOoI9vOs3vVHkEKGRDkBSwV1IPdDZs3HUW9DVuG1yVSpO0fS67Uj7ITFgsZQSZm0AUjNc9NKwG2PiJE8gkw7s8MWUuwWQDjd9OBFrVjt6N6JDsbCQlSrTAq5It9nhyAP7rg+SmqpsO8OzpFI7zhWIFibvKpNwNe6kQvy71S4pkRbT6PoDYu8GHxidphpVkUGxtoQeQYHUGq7Cb54abGPg1LiVL8VsjZfmCk8xfpryrhe429x2euKIBLSRqI1Py9orGzHwAJqs27tmWawkkEhPeZlAW7HXW3MaetHFkKjsvxG2w64nBQpbIJVeTqrZ1VAemhatdsma+b/dXz7jNvt2GFBBJjKuMxOuU3vfiQbVqNj7zy7QDIokhZSCOxkkuXY9wmwF7ZbZSbG5o5ePK6LbPKkzJ7H2LNH2lsQkJdDGdCwZHvmBsNOA96tcDulgLgzTTgW4RZNTzN2AsPAU3FKTTySa8K8x6vL/p6a0mM0GHwezoIit3njvcROpuT97vEVWS42MG8WHhgHRVBPuRUGSXgKaL6jyP5Vk8kpezWOOMfRZYjbEzcZHt0BIHsLCof7WOJ8ySagYqc61TbTxJCADxJ9OFXxYnN0UyZFBNm3KLBGoOspsxYljmVhdSAbrbUaimIseW5DpWNXbjkQhrkRR9nf7oYsnla9q1W6UQxCljKFQE3suaQW+5cXv51pqNO07M8GdSVE0Yk+A8bVo8TuniL/YGPEDnk7pHS4b9arZNnxxHM0smmoDwBeHDTtDp6VstlbxGVFDOmYmwChQT0sB+VUw4YSTsajNKDW0wmPhlgbLNGUbowt7HgfSobY0AEm1h41u97Ng4nFKhjjYlGa+c5dGA4ZvKubb0bLnhiYOuWylmuwtxFhfmxvwqksFT2+jSOdPHu9jkjwqY5VJEjE97MwzA8Ftw9R0FShtBh+8emuo9jWLx21DKsS62jXKByGigkf2ip2BxpMYBvcW1vx866s+ncUmmYYM29tNGqn2j2oAmjimA1HaINL2vYi1joPamocBgHb7XDvGLWvFK/rpxt4Xqpjn4VIElc3yTj0zpeKEu0Wc/w0ilQyYPFZhyVlU201DXIIqDivhq6QgrMjy59bGy5LdCL578uGlS9kyizXF7kfSpzTCr/m5I8GX4UGc72rg5g5DRSC2gGVjoNBYgWtTmz8biMMJBF2sZkXKxCuDl5gG3dvw01sTrW6OIHj7020/ifetFr37iZvQr0yjhankfWokTfnU/DYTNE0oNgrKpHE3cEi3hpXK42dyaRHz6jypqSXh5U6YL8GHrccaVNkzOCY42kC6EoM1r8L2qYorIrp5ONVOPcZRcE2PI24+lTsbJkJVhlYcQb5gfEVUysTyPHpXdhhTs4s8+KHsHjlEU8bID2gTK3NSjE3B6WOvpVjsWU5OVwTUKGI5RoNeptzNTNncDa3E8OFW1Erg0V0samnZpYtsS2yl2ItwLEj8adj2q1vD0/SqiM607Ga8yq6PTpMu223JYLna3Ad41T7TxrIO1+ZhwD6jXTW/LWvSmq/bjfZHx09zpVsXM0Z5YpQdGbBsdbW10WwN+I4g6VN2dLpa1rEc78b+FRsE91YEXtbgOt7/lTuHcLpw156V6+V2mjysK2u7LmJ+HlUoP9Kgx+HSpMSsflBPkCfpXnTielFljgJLe/wCVSu141FweFccVI89PrUoQHXUe/wClc0qs3XR6w8bSMqoMzE6DS58BfnWi2ZuLipYzIy9mMpIDA52PQLxHrWZ2hhWjA1BF+IOvh4jz8K3273xLEeGf9ruzRDusDq41sG+9cceddGDHCTqRzZ8k1G4FNszdZkVQYVZh+8TzPhblUrE7JQRFSoAZrsF+W6+XGrWLYMeYMM3h3mJuPG/CrGbD9ooUg2AZb5iQM3h1qJrG143f3/CuLPqOsm2vpfs5htHAob9ncEDS5OtunSugY+MjAkYLTujLl420zW+9WC3kD4U9nlOZuD27pHIJ1PWm93Z8VhgTE511KHVD6dfK1YpV2bS55RUS4bUnLrfXTW/jTLYPQ6fT9K2c29eGlNsZhjG/88R+oNvzpFweDl/0MbGD/LKpQ+9/yrdZ8kVSRnLDBvkwsmzbjW50sBpYcetMYOEoMp610Bt1pz8hSQfckU/nUSbducfPC39t/pUT1MmqaGPTwjK0zMIdacVtKuH2Jbirr6MPqKb/AOlr1Yf55Vg8iOpIr1NQ9qRl0ygXJtp61frsxfvH/PClGBt8qN6AmpjlUZWis4botMyeD2MwNyLfj+HIVZDZ69L+n/NX+G2PK3ywyH+hvzFWUO6eIb+Hl/3ECuh6yTfRyLSQj7MgdmqeAI8tK1e4uNlgmSJCXVjZlPC3HMOhFTBu7DHriMVEg/lXVj/nlUvDbcw8FxgoS7HjI+g9+PppWcsrn2axxqK4Pe92ykSSOSMBczHOo0By2NwOXjTmE2akiTtYntGU8gV1JsNNL1Rw7QklxDdu6Cyk97RbDXKo5GrjdZTKzSBs0ZFgepvpp1FZOMmXtJfZ427sNJvlYg20NhYdAQBqK5/vNs94kZZNDxBHA2PL9K7I+G4nkAL+ZJ8Kym92AZ4pc47iqzajQEA2IPI1fHvjNNmcmpQaOebj74vgpAJMzwWIyXNlY8GA8OgrvWz984cUoOHeM+AYX9RYEUlFejqW4q0efp6k6YmIgElw4VlPLKLeNVGI3aQg9kcngdV/UUUV5jd9nenRQ47dgkjtFuv8y6msvNuqXKgArmNu9oV1tc8uFFFZ/K49GqV8k/bm7keHVmXugd1LWuT1uD01qgwmOxafJPKv9b/rRRWmKba5JosE3ix6/wDcSepB+op4b27QH8Yn0T9KKKORO1Di73Y//wAv/qn6V6O8+PP8Y+y/pRRUbiyiiLit4MYSLzya9Db6CtFNsCSVCczm4zKSW87HMdOlLRVckmkmHwyGd1DGe/x6DX6VaYDY8uixxlUtqWsL+X62paKXUjNybRax7oxMB23fHHILhffifwq9iw6oAqgKBwAFhRRV/ozuz3LtqLDp9sIwBzY2Jrme93xCwWIjmSCMpJlKh1BZXBBBFtAq+OtFFeho1v7OPUrY1R//2Q=="/>
          <p:cNvSpPr>
            <a:spLocks noChangeAspect="1" noChangeArrowheads="1"/>
          </p:cNvSpPr>
          <p:nvPr/>
        </p:nvSpPr>
        <p:spPr bwMode="auto">
          <a:xfrm>
            <a:off x="-61913"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4518450"/>
            <a:ext cx="3259210" cy="2076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79363"/>
            <a:ext cx="3259210" cy="207664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4509120"/>
            <a:ext cx="3267661"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8" y="168275"/>
            <a:ext cx="3267661" cy="2076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5347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he-IL" sz="3600" b="1" u="sng" dirty="0"/>
              <a:t>מבנה מערכת המשפט</a:t>
            </a:r>
            <a:br>
              <a:rPr lang="he-IL" sz="3600" b="1" u="sng" dirty="0"/>
            </a:br>
            <a:r>
              <a:rPr lang="he-IL" sz="3600" dirty="0"/>
              <a:t>בתי המשפט הכלליים נחלקים לשלוש עַרְכָּאוֹת (=דרגות) של משפט. </a:t>
            </a:r>
            <a:endParaRPr lang="he-IL" sz="3600" b="1" u="sng" dirty="0"/>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413869482"/>
              </p:ext>
            </p:extLst>
          </p:nvPr>
        </p:nvGraphicFramePr>
        <p:xfrm>
          <a:off x="395536" y="191683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77613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br>
              <a:rPr lang="he-IL" dirty="0"/>
            </a:br>
            <a:r>
              <a:rPr lang="he-IL" b="1" dirty="0"/>
              <a:t>בית משפט השלום</a:t>
            </a:r>
          </a:p>
        </p:txBody>
      </p:sp>
      <p:sp>
        <p:nvSpPr>
          <p:cNvPr id="3" name="מציין מיקום תוכן 2"/>
          <p:cNvSpPr>
            <a:spLocks noGrp="1"/>
          </p:cNvSpPr>
          <p:nvPr>
            <p:ph sz="half" idx="1"/>
          </p:nvPr>
        </p:nvSpPr>
        <p:spPr/>
        <p:txBody>
          <a:bodyPr>
            <a:normAutofit fontScale="85000" lnSpcReduction="10000"/>
          </a:bodyPr>
          <a:lstStyle/>
          <a:p>
            <a:endParaRPr lang="he-IL" dirty="0"/>
          </a:p>
          <a:p>
            <a:endParaRPr lang="he-IL" dirty="0"/>
          </a:p>
        </p:txBody>
      </p:sp>
      <p:sp>
        <p:nvSpPr>
          <p:cNvPr id="4" name="מציין מיקום תוכן 3"/>
          <p:cNvSpPr>
            <a:spLocks noGrp="1"/>
          </p:cNvSpPr>
          <p:nvPr>
            <p:ph sz="half" idx="2"/>
          </p:nvPr>
        </p:nvSpPr>
        <p:spPr/>
        <p:txBody>
          <a:bodyPr>
            <a:normAutofit fontScale="85000" lnSpcReduction="10000"/>
          </a:bodyPr>
          <a:lstStyle/>
          <a:p>
            <a:r>
              <a:rPr lang="he-IL" dirty="0"/>
              <a:t>שופט אחד</a:t>
            </a:r>
          </a:p>
          <a:p>
            <a:r>
              <a:rPr lang="he-IL" dirty="0"/>
              <a:t>נמצא בכל עיר בינונית או גדולה (30 בכל הארץ)</a:t>
            </a:r>
          </a:p>
          <a:p>
            <a:r>
              <a:rPr lang="he-IL" dirty="0"/>
              <a:t>תחום השיפוט בתביעות שנעשו באזור שיפוטם בלבד.</a:t>
            </a:r>
          </a:p>
          <a:p>
            <a:r>
              <a:rPr lang="he-IL" dirty="0"/>
              <a:t>במשפט פלילי דן בעבירות של עוון, חטא ופשע שהעונש עליהן הוא עד 7 שנות מאסר</a:t>
            </a:r>
          </a:p>
          <a:p>
            <a:r>
              <a:rPr lang="he-IL" dirty="0"/>
              <a:t> במשפט אזרחי דן בתביעות שהערך הכספי אינו עולה על סכום שנקבע ומתעדכן</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838" y="1772816"/>
            <a:ext cx="2787534"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descr="http://t2.gstatic.com/images?q=tbn:ANd9GcR_UBbOWlU01aLnC5wq2Q9FrCBYtQRkR0qxal5QhJqSdTTMy8Ej">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887" y="3984037"/>
            <a:ext cx="2801486" cy="2137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5290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t>בית משפט מחוזי</a:t>
            </a:r>
          </a:p>
        </p:txBody>
      </p:sp>
      <p:sp>
        <p:nvSpPr>
          <p:cNvPr id="4" name="מציין מיקום תוכן 3"/>
          <p:cNvSpPr>
            <a:spLocks noGrp="1"/>
          </p:cNvSpPr>
          <p:nvPr>
            <p:ph sz="half" idx="2"/>
          </p:nvPr>
        </p:nvSpPr>
        <p:spPr/>
        <p:txBody>
          <a:bodyPr>
            <a:normAutofit fontScale="85000" lnSpcReduction="10000"/>
          </a:bodyPr>
          <a:lstStyle/>
          <a:p>
            <a:r>
              <a:rPr lang="he-IL" dirty="0"/>
              <a:t>שופט או שלושה שופטים</a:t>
            </a:r>
          </a:p>
          <a:p>
            <a:r>
              <a:rPr lang="he-IL" dirty="0"/>
              <a:t>קיימים 6 בתי משפט מחוזיים: בירושלים, בתל אביב, בחיפה, בבאר שבע , לוד ובנצרת</a:t>
            </a:r>
          </a:p>
          <a:p>
            <a:r>
              <a:rPr lang="he-IL" dirty="0"/>
              <a:t>במשפט פלילי: עברות שעונשן עולה על 7 שנות מאסר (כמו רצח). </a:t>
            </a:r>
          </a:p>
          <a:p>
            <a:r>
              <a:rPr lang="he-IL" dirty="0"/>
              <a:t>בעניינים אזרחיים הוא דן בתביעות בסכום של יותר מ- 2.5 מיליון שקלים</a:t>
            </a:r>
          </a:p>
          <a:p>
            <a:r>
              <a:rPr lang="he-IL" dirty="0"/>
              <a:t>דן בערעור על פסקי דין של בית המשפט השלום</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93016"/>
            <a:ext cx="3312368" cy="2410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11937"/>
            <a:ext cx="3312368" cy="2481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49367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t>בית משפט העליון</a:t>
            </a:r>
          </a:p>
        </p:txBody>
      </p:sp>
      <p:sp>
        <p:nvSpPr>
          <p:cNvPr id="4" name="מציין מיקום תוכן 3"/>
          <p:cNvSpPr>
            <a:spLocks noGrp="1"/>
          </p:cNvSpPr>
          <p:nvPr>
            <p:ph sz="half" idx="2"/>
          </p:nvPr>
        </p:nvSpPr>
        <p:spPr>
          <a:xfrm>
            <a:off x="4355976" y="1600200"/>
            <a:ext cx="4330824" cy="4983162"/>
          </a:xfrm>
        </p:spPr>
        <p:txBody>
          <a:bodyPr>
            <a:normAutofit fontScale="92500" lnSpcReduction="10000"/>
          </a:bodyPr>
          <a:lstStyle/>
          <a:p>
            <a:r>
              <a:rPr lang="he-IL" dirty="0"/>
              <a:t>מקום מושבו הוא בירושלים </a:t>
            </a:r>
          </a:p>
          <a:p>
            <a:r>
              <a:rPr lang="he-IL" dirty="0"/>
              <a:t>בית המשפט העליון יושב בדרך כלל בהרכב של 3 שופטים </a:t>
            </a:r>
            <a:r>
              <a:rPr lang="he-IL"/>
              <a:t>ועד 15 </a:t>
            </a:r>
            <a:r>
              <a:rPr lang="he-IL" dirty="0"/>
              <a:t>שופטים במקרים חריגים ובראשה עומד נשיא בית המשפט העליון.</a:t>
            </a:r>
          </a:p>
          <a:p>
            <a:r>
              <a:rPr lang="he-IL" dirty="0"/>
              <a:t>בית המשפט הגבוה לערעורים </a:t>
            </a:r>
          </a:p>
          <a:p>
            <a:r>
              <a:rPr lang="he-IL" dirty="0"/>
              <a:t>ומתפקד גם כבית המשפט הגבוה לצדק (בג"ץ ) בו האזרח תובע את המדינה על עוול שנעשה לו</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696" y="3717032"/>
            <a:ext cx="3670205" cy="208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descr="http://t1.gstatic.com/images?q=tbn:ANd9GcS9pCjFBKXUh7nr92LbsnjkJ3ee8LRRO7rmNK8u7raagawLazw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622985"/>
            <a:ext cx="3625628" cy="208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045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u="sng" dirty="0"/>
              <a:t>סוגי משפט</a:t>
            </a:r>
          </a:p>
        </p:txBody>
      </p:sp>
      <p:graphicFrame>
        <p:nvGraphicFramePr>
          <p:cNvPr id="5" name="מציין מיקום תוכן 4"/>
          <p:cNvGraphicFramePr>
            <a:graphicFrameLocks noGrp="1"/>
          </p:cNvGraphicFramePr>
          <p:nvPr>
            <p:ph idx="1"/>
            <p:extLst>
              <p:ext uri="{D42A27DB-BD31-4B8C-83A1-F6EECF244321}">
                <p14:modId xmlns:p14="http://schemas.microsoft.com/office/powerpoint/2010/main" val="1349520775"/>
              </p:ext>
            </p:extLst>
          </p:nvPr>
        </p:nvGraphicFramePr>
        <p:xfrm>
          <a:off x="437052" y="1381938"/>
          <a:ext cx="8136904" cy="5401589"/>
        </p:xfrm>
        <a:graphic>
          <a:graphicData uri="http://schemas.openxmlformats.org/drawingml/2006/table">
            <a:tbl>
              <a:tblPr rtl="1"/>
              <a:tblGrid>
                <a:gridCol w="2034226">
                  <a:extLst>
                    <a:ext uri="{9D8B030D-6E8A-4147-A177-3AD203B41FA5}">
                      <a16:colId xmlns:a16="http://schemas.microsoft.com/office/drawing/2014/main" val="20000"/>
                    </a:ext>
                  </a:extLst>
                </a:gridCol>
                <a:gridCol w="2034226">
                  <a:extLst>
                    <a:ext uri="{9D8B030D-6E8A-4147-A177-3AD203B41FA5}">
                      <a16:colId xmlns:a16="http://schemas.microsoft.com/office/drawing/2014/main" val="20001"/>
                    </a:ext>
                  </a:extLst>
                </a:gridCol>
                <a:gridCol w="2034226">
                  <a:extLst>
                    <a:ext uri="{9D8B030D-6E8A-4147-A177-3AD203B41FA5}">
                      <a16:colId xmlns:a16="http://schemas.microsoft.com/office/drawing/2014/main" val="20002"/>
                    </a:ext>
                  </a:extLst>
                </a:gridCol>
                <a:gridCol w="2034226">
                  <a:extLst>
                    <a:ext uri="{9D8B030D-6E8A-4147-A177-3AD203B41FA5}">
                      <a16:colId xmlns:a16="http://schemas.microsoft.com/office/drawing/2014/main" val="20003"/>
                    </a:ext>
                  </a:extLst>
                </a:gridCol>
              </a:tblGrid>
              <a:tr h="491697">
                <a:tc>
                  <a:txBody>
                    <a:bodyPr/>
                    <a:lstStyle/>
                    <a:p>
                      <a:pPr algn="r" rtl="1"/>
                      <a:r>
                        <a:rPr lang="he-IL" sz="1300" dirty="0">
                          <a:effectLst/>
                        </a:rPr>
                        <a:t>קריטריונים להשוואה</a:t>
                      </a:r>
                    </a:p>
                  </a:txBody>
                  <a:tcPr marL="42698" marR="42698" marT="42698" marB="42698">
                    <a:lnL w="9525" cap="flat" cmpd="sng" algn="ctr">
                      <a:solidFill>
                        <a:srgbClr val="EDEDED"/>
                      </a:solidFill>
                      <a:prstDash val="solid"/>
                      <a:round/>
                      <a:headEnd type="none" w="med" len="med"/>
                      <a:tailEnd type="none" w="med" len="med"/>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solidFill>
                      <a:srgbClr val="C4E1FF"/>
                    </a:solidFill>
                  </a:tcPr>
                </a:tc>
                <a:tc>
                  <a:txBody>
                    <a:bodyPr/>
                    <a:lstStyle/>
                    <a:p>
                      <a:pPr algn="r" rtl="1"/>
                      <a:r>
                        <a:rPr lang="he-IL" sz="1300" b="1" u="sng" dirty="0">
                          <a:effectLst/>
                        </a:rPr>
                        <a:t>משפט חוקתי</a:t>
                      </a:r>
                    </a:p>
                  </a:txBody>
                  <a:tcPr marL="42698" marR="42698" marT="42698" marB="42698">
                    <a:lnL w="9525" cap="flat" cmpd="sng" algn="ctr">
                      <a:solidFill>
                        <a:srgbClr val="EDEDED"/>
                      </a:solidFill>
                      <a:prstDash val="solid"/>
                      <a:round/>
                      <a:headEnd type="none" w="med" len="med"/>
                      <a:tailEnd type="none" w="med" len="med"/>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solidFill>
                      <a:srgbClr val="C4E1FF"/>
                    </a:solidFill>
                  </a:tcPr>
                </a:tc>
                <a:tc>
                  <a:txBody>
                    <a:bodyPr/>
                    <a:lstStyle/>
                    <a:p>
                      <a:pPr algn="r" rtl="1"/>
                      <a:r>
                        <a:rPr lang="he-IL" sz="1300" b="1" u="sng" dirty="0">
                          <a:effectLst/>
                        </a:rPr>
                        <a:t>משפט פלילי</a:t>
                      </a:r>
                    </a:p>
                  </a:txBody>
                  <a:tcPr marL="42698" marR="42698" marT="42698" marB="42698">
                    <a:lnL w="9525" cap="flat" cmpd="sng" algn="ctr">
                      <a:solidFill>
                        <a:srgbClr val="EDEDED"/>
                      </a:solidFill>
                      <a:prstDash val="solid"/>
                      <a:round/>
                      <a:headEnd type="none" w="med" len="med"/>
                      <a:tailEnd type="none" w="med" len="med"/>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solidFill>
                      <a:srgbClr val="C4E1FF"/>
                    </a:solidFill>
                  </a:tcPr>
                </a:tc>
                <a:tc>
                  <a:txBody>
                    <a:bodyPr/>
                    <a:lstStyle/>
                    <a:p>
                      <a:pPr algn="r" rtl="1"/>
                      <a:r>
                        <a:rPr lang="he-IL" sz="1300" b="1" u="sng" dirty="0">
                          <a:effectLst/>
                        </a:rPr>
                        <a:t>משפט אזרחי</a:t>
                      </a:r>
                    </a:p>
                  </a:txBody>
                  <a:tcPr marL="42698" marR="42698" marT="42698" marB="42698">
                    <a:lnL w="9525" cap="flat" cmpd="sng" algn="ctr">
                      <a:solidFill>
                        <a:srgbClr val="EDEDED"/>
                      </a:solidFill>
                      <a:prstDash val="solid"/>
                      <a:round/>
                      <a:headEnd type="none" w="med" len="med"/>
                      <a:tailEnd type="none" w="med" len="med"/>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solidFill>
                      <a:srgbClr val="C4E1FF"/>
                    </a:solidFill>
                  </a:tcPr>
                </a:tc>
                <a:extLst>
                  <a:ext uri="{0D108BD9-81ED-4DB2-BD59-A6C34878D82A}">
                    <a16:rowId xmlns:a16="http://schemas.microsoft.com/office/drawing/2014/main" val="10000"/>
                  </a:ext>
                </a:extLst>
              </a:tr>
              <a:tr h="1915923">
                <a:tc>
                  <a:txBody>
                    <a:bodyPr/>
                    <a:lstStyle/>
                    <a:p>
                      <a:pPr algn="r" rtl="1"/>
                      <a:r>
                        <a:rPr lang="he-IL" sz="1300" b="1">
                          <a:effectLst/>
                        </a:rPr>
                        <a:t>תחום המשפט</a:t>
                      </a:r>
                      <a:endParaRPr lang="he-IL" sz="1300">
                        <a:effectLst/>
                      </a:endParaRPr>
                    </a:p>
                  </a:txBody>
                  <a:tcPr marL="42698" marR="42698" marT="42698" marB="42698">
                    <a:lnL w="9525" cap="flat" cmpd="sng" algn="ctr">
                      <a:solidFill>
                        <a:srgbClr val="EDEDED"/>
                      </a:solidFill>
                      <a:prstDash val="solid"/>
                      <a:round/>
                      <a:headEnd type="none" w="med" len="med"/>
                      <a:tailEnd type="none" w="med" len="med"/>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solidFill>
                      <a:srgbClr val="D9DDDA"/>
                    </a:solidFill>
                  </a:tcPr>
                </a:tc>
                <a:tc>
                  <a:txBody>
                    <a:bodyPr/>
                    <a:lstStyle/>
                    <a:p>
                      <a:pPr algn="r" rtl="1"/>
                      <a:r>
                        <a:rPr lang="he-IL" sz="1400" dirty="0">
                          <a:effectLst/>
                        </a:rPr>
                        <a:t>מערכת כללים ונורמות המסדירה את פעולתן של רשויות השלטון.</a:t>
                      </a:r>
                    </a:p>
                    <a:p>
                      <a:pPr algn="r" rtl="1"/>
                      <a:endParaRPr lang="he-IL" sz="1400" dirty="0">
                        <a:effectLst/>
                      </a:endParaRPr>
                    </a:p>
                    <a:p>
                      <a:pPr algn="r" rtl="1"/>
                      <a:r>
                        <a:rPr lang="he-IL" sz="1400" dirty="0">
                          <a:effectLst/>
                        </a:rPr>
                        <a:t>מבטא את העקרונות והערכים של המדינה</a:t>
                      </a:r>
                    </a:p>
                    <a:p>
                      <a:pPr algn="r" rtl="1"/>
                      <a:r>
                        <a:rPr lang="he-IL" sz="1400" dirty="0">
                          <a:effectLst/>
                        </a:rPr>
                        <a:t>כלומר: </a:t>
                      </a:r>
                      <a:r>
                        <a:rPr lang="he-IL" sz="1400" kern="1200" dirty="0">
                          <a:solidFill>
                            <a:schemeClr val="tx1"/>
                          </a:solidFill>
                          <a:effectLst/>
                          <a:latin typeface="+mn-lt"/>
                          <a:ea typeface="+mn-ea"/>
                          <a:cs typeface="+mn-cs"/>
                        </a:rPr>
                        <a:t>משפט כזה מתקיים כשאדם טוען שאחת מרשויות המדינה פגעה בו פגיעה לא צודקת.</a:t>
                      </a:r>
                    </a:p>
                    <a:p>
                      <a:pPr algn="r" rtl="1"/>
                      <a:endParaRPr lang="he-IL" sz="1400" kern="1200" dirty="0">
                        <a:solidFill>
                          <a:schemeClr val="tx1"/>
                        </a:solidFill>
                        <a:effectLst/>
                        <a:latin typeface="+mn-lt"/>
                        <a:ea typeface="+mn-ea"/>
                        <a:cs typeface="+mn-cs"/>
                      </a:endParaRPr>
                    </a:p>
                    <a:p>
                      <a:pPr algn="r" rtl="1"/>
                      <a:r>
                        <a:rPr lang="he-IL" sz="1400" kern="1200" dirty="0">
                          <a:solidFill>
                            <a:schemeClr val="tx1"/>
                          </a:solidFill>
                          <a:effectLst/>
                          <a:latin typeface="+mn-lt"/>
                          <a:ea typeface="+mn-ea"/>
                          <a:cs typeface="+mn-cs"/>
                        </a:rPr>
                        <a:t>משפטים חוקתיים </a:t>
                      </a:r>
                      <a:r>
                        <a:rPr lang="he-IL" sz="1400" b="1" kern="1200" dirty="0">
                          <a:solidFill>
                            <a:schemeClr val="tx1"/>
                          </a:solidFill>
                          <a:effectLst/>
                          <a:latin typeface="+mn-lt"/>
                          <a:ea typeface="+mn-ea"/>
                          <a:cs typeface="+mn-cs"/>
                        </a:rPr>
                        <a:t>מתקיימים אך ורק בבית המשפט הגבוה לצדק (בג"ץ). </a:t>
                      </a:r>
                      <a:endParaRPr lang="he-IL" sz="1400" b="1" dirty="0">
                        <a:effectLst/>
                      </a:endParaRPr>
                    </a:p>
                  </a:txBody>
                  <a:tcPr marL="42698" marR="42698" marT="42698" marB="42698">
                    <a:lnL w="9525" cap="flat" cmpd="sng" algn="ctr">
                      <a:solidFill>
                        <a:srgbClr val="EDEDED"/>
                      </a:solidFill>
                      <a:prstDash val="solid"/>
                      <a:round/>
                      <a:headEnd type="none" w="med" len="med"/>
                      <a:tailEnd type="none" w="med" len="med"/>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solidFill>
                      <a:srgbClr val="D9DDDA"/>
                    </a:solidFill>
                  </a:tcPr>
                </a:tc>
                <a:tc>
                  <a:txBody>
                    <a:bodyPr/>
                    <a:lstStyle/>
                    <a:p>
                      <a:pPr algn="r" rtl="1"/>
                      <a:r>
                        <a:rPr lang="he-IL" sz="1400" dirty="0">
                          <a:effectLst/>
                        </a:rPr>
                        <a:t>תחום הכולל דינים וחוקים </a:t>
                      </a:r>
                    </a:p>
                    <a:p>
                      <a:pPr algn="r" rtl="1"/>
                      <a:r>
                        <a:rPr lang="he-IL" sz="1400" dirty="0">
                          <a:effectLst/>
                        </a:rPr>
                        <a:t>העוסקים בשמירה על החוק</a:t>
                      </a:r>
                      <a:r>
                        <a:rPr lang="he-IL" sz="1400" baseline="0" dirty="0">
                          <a:effectLst/>
                        </a:rPr>
                        <a:t> </a:t>
                      </a:r>
                      <a:r>
                        <a:rPr lang="he-IL" sz="1400" dirty="0">
                          <a:effectLst/>
                        </a:rPr>
                        <a:t> בהבטחת הסדר ושלום הציבור ובטחונו</a:t>
                      </a:r>
                    </a:p>
                  </a:txBody>
                  <a:tcPr marL="42698" marR="42698" marT="42698" marB="42698">
                    <a:lnL w="9525" cap="flat" cmpd="sng" algn="ctr">
                      <a:solidFill>
                        <a:srgbClr val="EDEDED"/>
                      </a:solidFill>
                      <a:prstDash val="solid"/>
                      <a:round/>
                      <a:headEnd type="none" w="med" len="med"/>
                      <a:tailEnd type="none" w="med" len="med"/>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solidFill>
                      <a:srgbClr val="D9DDDA"/>
                    </a:solidFill>
                  </a:tcPr>
                </a:tc>
                <a:tc>
                  <a:txBody>
                    <a:bodyPr/>
                    <a:lstStyle/>
                    <a:p>
                      <a:pPr algn="r" rtl="1"/>
                      <a:r>
                        <a:rPr lang="he-IL" sz="1400" dirty="0">
                          <a:effectLst/>
                        </a:rPr>
                        <a:t>תחום משפטי העוסק בהסדרת היחסים שבין האזרחים</a:t>
                      </a:r>
                    </a:p>
                  </a:txBody>
                  <a:tcPr marL="42698" marR="42698" marT="42698" marB="42698">
                    <a:lnL w="9525" cap="flat" cmpd="sng" algn="ctr">
                      <a:solidFill>
                        <a:srgbClr val="EDEDED"/>
                      </a:solidFill>
                      <a:prstDash val="solid"/>
                      <a:round/>
                      <a:headEnd type="none" w="med" len="med"/>
                      <a:tailEnd type="none" w="med" len="med"/>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solidFill>
                      <a:srgbClr val="D9DDDA"/>
                    </a:solidFill>
                  </a:tcPr>
                </a:tc>
                <a:extLst>
                  <a:ext uri="{0D108BD9-81ED-4DB2-BD59-A6C34878D82A}">
                    <a16:rowId xmlns:a16="http://schemas.microsoft.com/office/drawing/2014/main" val="10001"/>
                  </a:ext>
                </a:extLst>
              </a:tr>
              <a:tr h="898620">
                <a:tc>
                  <a:txBody>
                    <a:bodyPr/>
                    <a:lstStyle/>
                    <a:p>
                      <a:pPr algn="r" rtl="1"/>
                      <a:r>
                        <a:rPr lang="he-IL" sz="1300" b="1">
                          <a:effectLst/>
                        </a:rPr>
                        <a:t>מי תובע?</a:t>
                      </a:r>
                      <a:endParaRPr lang="he-IL" sz="1300">
                        <a:effectLst/>
                      </a:endParaRPr>
                    </a:p>
                  </a:txBody>
                  <a:tcPr marL="42698" marR="42698" marT="42698" marB="42698">
                    <a:lnL w="9525" cap="flat" cmpd="sng" algn="ctr">
                      <a:solidFill>
                        <a:srgbClr val="EDEDED"/>
                      </a:solidFill>
                      <a:prstDash val="solid"/>
                      <a:round/>
                      <a:headEnd type="none" w="med" len="med"/>
                      <a:tailEnd type="none" w="med" len="med"/>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solidFill>
                      <a:srgbClr val="D9DDDA"/>
                    </a:solidFill>
                  </a:tcPr>
                </a:tc>
                <a:tc>
                  <a:txBody>
                    <a:bodyPr/>
                    <a:lstStyle/>
                    <a:p>
                      <a:pPr algn="r" rtl="1"/>
                      <a:r>
                        <a:rPr lang="he-IL" sz="1400" dirty="0">
                          <a:effectLst/>
                        </a:rPr>
                        <a:t> </a:t>
                      </a:r>
                      <a:r>
                        <a:rPr lang="he-IL" sz="1400" b="1" dirty="0">
                          <a:effectLst/>
                        </a:rPr>
                        <a:t>האדם תובע את השלטון</a:t>
                      </a:r>
                    </a:p>
                  </a:txBody>
                  <a:tcPr marL="42698" marR="42698" marT="42698" marB="42698">
                    <a:lnL w="9525" cap="flat" cmpd="sng" algn="ctr">
                      <a:solidFill>
                        <a:srgbClr val="EDEDED"/>
                      </a:solidFill>
                      <a:prstDash val="solid"/>
                      <a:round/>
                      <a:headEnd type="none" w="med" len="med"/>
                      <a:tailEnd type="none" w="med" len="med"/>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solidFill>
                      <a:srgbClr val="D9DDDA"/>
                    </a:solidFill>
                  </a:tcPr>
                </a:tc>
                <a:tc>
                  <a:txBody>
                    <a:bodyPr/>
                    <a:lstStyle/>
                    <a:p>
                      <a:pPr algn="r" rtl="1"/>
                      <a:r>
                        <a:rPr lang="he-IL" sz="1400" b="0" dirty="0">
                          <a:effectLst/>
                        </a:rPr>
                        <a:t>המדינה תובעת את האזרח כי עבר על החוק</a:t>
                      </a:r>
                    </a:p>
                  </a:txBody>
                  <a:tcPr marL="42698" marR="42698" marT="42698" marB="42698">
                    <a:lnL w="9525" cap="flat" cmpd="sng" algn="ctr">
                      <a:solidFill>
                        <a:srgbClr val="EDEDED"/>
                      </a:solidFill>
                      <a:prstDash val="solid"/>
                      <a:round/>
                      <a:headEnd type="none" w="med" len="med"/>
                      <a:tailEnd type="none" w="med" len="med"/>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solidFill>
                      <a:srgbClr val="D9DDDA"/>
                    </a:solidFill>
                  </a:tcPr>
                </a:tc>
                <a:tc>
                  <a:txBody>
                    <a:bodyPr/>
                    <a:lstStyle/>
                    <a:p>
                      <a:pPr algn="r" rtl="1"/>
                      <a:r>
                        <a:rPr lang="he-IL" sz="1400" b="0" dirty="0">
                          <a:effectLst/>
                        </a:rPr>
                        <a:t>אדם תובע אדם אחר או חברה.</a:t>
                      </a:r>
                    </a:p>
                    <a:p>
                      <a:pPr algn="r" rtl="1"/>
                      <a:r>
                        <a:rPr lang="he-IL" sz="1400" b="0" dirty="0">
                          <a:effectLst/>
                        </a:rPr>
                        <a:t>חברה תובעת חברה.</a:t>
                      </a:r>
                    </a:p>
                    <a:p>
                      <a:pPr algn="r" rtl="1"/>
                      <a:endParaRPr lang="he-IL" sz="1400" b="0" dirty="0">
                        <a:effectLst/>
                      </a:endParaRPr>
                    </a:p>
                  </a:txBody>
                  <a:tcPr marL="42698" marR="42698" marT="42698" marB="42698">
                    <a:lnL w="9525" cap="flat" cmpd="sng" algn="ctr">
                      <a:solidFill>
                        <a:srgbClr val="EDEDED"/>
                      </a:solidFill>
                      <a:prstDash val="solid"/>
                      <a:round/>
                      <a:headEnd type="none" w="med" len="med"/>
                      <a:tailEnd type="none" w="med" len="med"/>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solidFill>
                      <a:srgbClr val="D9DDDA"/>
                    </a:solidFill>
                  </a:tcPr>
                </a:tc>
                <a:extLst>
                  <a:ext uri="{0D108BD9-81ED-4DB2-BD59-A6C34878D82A}">
                    <a16:rowId xmlns:a16="http://schemas.microsoft.com/office/drawing/2014/main" val="10002"/>
                  </a:ext>
                </a:extLst>
              </a:tr>
              <a:tr h="898620">
                <a:tc>
                  <a:txBody>
                    <a:bodyPr/>
                    <a:lstStyle/>
                    <a:p>
                      <a:pPr algn="r" rtl="1"/>
                      <a:r>
                        <a:rPr lang="he-IL" sz="1300" b="1" dirty="0">
                          <a:effectLst/>
                        </a:rPr>
                        <a:t>ענישה</a:t>
                      </a:r>
                      <a:endParaRPr lang="he-IL" sz="1300" dirty="0">
                        <a:effectLst/>
                      </a:endParaRPr>
                    </a:p>
                  </a:txBody>
                  <a:tcPr marL="42698" marR="42698" marT="42698" marB="42698">
                    <a:lnL w="9525" cap="flat" cmpd="sng" algn="ctr">
                      <a:solidFill>
                        <a:srgbClr val="EDEDED"/>
                      </a:solidFill>
                      <a:prstDash val="solid"/>
                      <a:round/>
                      <a:headEnd type="none" w="med" len="med"/>
                      <a:tailEnd type="none" w="med" len="med"/>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solidFill>
                      <a:srgbClr val="D9DDDA"/>
                    </a:solidFill>
                  </a:tcPr>
                </a:tc>
                <a:tc>
                  <a:txBody>
                    <a:bodyPr/>
                    <a:lstStyle/>
                    <a:p>
                      <a:pPr algn="r" rtl="1"/>
                      <a:r>
                        <a:rPr lang="he-IL" sz="1400" dirty="0">
                          <a:effectLst/>
                        </a:rPr>
                        <a:t> </a:t>
                      </a:r>
                      <a:r>
                        <a:rPr lang="he-IL" sz="1400" kern="1200" dirty="0">
                          <a:solidFill>
                            <a:schemeClr val="tx1"/>
                          </a:solidFill>
                          <a:effectLst/>
                          <a:latin typeface="+mn-lt"/>
                          <a:ea typeface="+mn-ea"/>
                          <a:cs typeface="+mn-cs"/>
                        </a:rPr>
                        <a:t>דרישה מרָשׁוּת המדינה לשנות את פעולתה</a:t>
                      </a:r>
                      <a:endParaRPr lang="he-IL" sz="1400" dirty="0">
                        <a:effectLst/>
                      </a:endParaRPr>
                    </a:p>
                  </a:txBody>
                  <a:tcPr marL="42698" marR="42698" marT="42698" marB="42698">
                    <a:lnL w="9525" cap="flat" cmpd="sng" algn="ctr">
                      <a:solidFill>
                        <a:srgbClr val="EDEDED"/>
                      </a:solidFill>
                      <a:prstDash val="solid"/>
                      <a:round/>
                      <a:headEnd type="none" w="med" len="med"/>
                      <a:tailEnd type="none" w="med" len="med"/>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solidFill>
                      <a:srgbClr val="D9DDDA"/>
                    </a:solidFill>
                  </a:tcPr>
                </a:tc>
                <a:tc>
                  <a:txBody>
                    <a:bodyPr/>
                    <a:lstStyle/>
                    <a:p>
                      <a:pPr algn="r" rtl="1"/>
                      <a:r>
                        <a:rPr lang="he-IL" sz="1400" dirty="0">
                          <a:effectLst/>
                        </a:rPr>
                        <a:t>מאסר ואו קנס כספי בהתאם לחומרת התביעה</a:t>
                      </a:r>
                    </a:p>
                  </a:txBody>
                  <a:tcPr marL="42698" marR="42698" marT="42698" marB="42698">
                    <a:lnL w="9525" cap="flat" cmpd="sng" algn="ctr">
                      <a:solidFill>
                        <a:srgbClr val="EDEDED"/>
                      </a:solidFill>
                      <a:prstDash val="solid"/>
                      <a:round/>
                      <a:headEnd type="none" w="med" len="med"/>
                      <a:tailEnd type="none" w="med" len="med"/>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solidFill>
                      <a:srgbClr val="D9DDDA"/>
                    </a:solidFill>
                  </a:tcPr>
                </a:tc>
                <a:tc>
                  <a:txBody>
                    <a:bodyPr/>
                    <a:lstStyle/>
                    <a:p>
                      <a:pPr algn="r" rtl="1"/>
                      <a:r>
                        <a:rPr lang="he-IL" sz="1400" dirty="0">
                          <a:effectLst/>
                        </a:rPr>
                        <a:t>לרוב תביעת פיצויים או מילוי החוזה/ הסכם.</a:t>
                      </a:r>
                    </a:p>
                  </a:txBody>
                  <a:tcPr marL="42698" marR="42698" marT="42698" marB="42698">
                    <a:lnL w="9525" cap="flat" cmpd="sng" algn="ctr">
                      <a:solidFill>
                        <a:srgbClr val="EDEDED"/>
                      </a:solidFill>
                      <a:prstDash val="solid"/>
                      <a:round/>
                      <a:headEnd type="none" w="med" len="med"/>
                      <a:tailEnd type="none" w="med" len="med"/>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solidFill>
                      <a:srgbClr val="D9DDDA"/>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735157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b="1" u="sng" dirty="0"/>
              <a:t>אי תלותה של הרשות השופטת</a:t>
            </a:r>
            <a:br>
              <a:rPr lang="en-US" dirty="0"/>
            </a:br>
            <a:endParaRPr lang="he-IL" dirty="0"/>
          </a:p>
        </p:txBody>
      </p:sp>
      <p:sp>
        <p:nvSpPr>
          <p:cNvPr id="3" name="מציין מיקום תוכן 2"/>
          <p:cNvSpPr>
            <a:spLocks noGrp="1"/>
          </p:cNvSpPr>
          <p:nvPr>
            <p:ph idx="1"/>
          </p:nvPr>
        </p:nvSpPr>
        <p:spPr>
          <a:xfrm>
            <a:off x="539552" y="1124744"/>
            <a:ext cx="8229600" cy="4525963"/>
          </a:xfrm>
        </p:spPr>
        <p:txBody>
          <a:bodyPr>
            <a:normAutofit fontScale="85000" lnSpcReduction="20000"/>
          </a:bodyPr>
          <a:lstStyle/>
          <a:p>
            <a:pPr marL="0" indent="0">
              <a:buNone/>
            </a:pPr>
            <a:r>
              <a:rPr lang="he-IL" dirty="0"/>
              <a:t>הרשות השופטת  היא רשות עצמאית ובלתי תלויה ביתר רשויות השלטון, </a:t>
            </a:r>
          </a:p>
          <a:p>
            <a:pPr marL="0" indent="0">
              <a:buNone/>
            </a:pPr>
            <a:r>
              <a:rPr lang="he-IL" dirty="0"/>
              <a:t>השופטים בביצוע תפקידם ובהפעלת שיקולם אינם כפופים לאיש , זולת מרות החוק.</a:t>
            </a:r>
          </a:p>
          <a:p>
            <a:pPr marL="0" indent="0">
              <a:buNone/>
            </a:pPr>
            <a:endParaRPr lang="he-IL" dirty="0"/>
          </a:p>
          <a:p>
            <a:pPr marL="0" indent="0">
              <a:buNone/>
            </a:pPr>
            <a:r>
              <a:rPr lang="he-IL" u="sng" dirty="0"/>
              <a:t>החשיבות: </a:t>
            </a:r>
          </a:p>
          <a:p>
            <a:pPr>
              <a:buFont typeface="Wingdings" pitchFamily="2" charset="2"/>
              <a:buChar char="ü"/>
            </a:pPr>
            <a:r>
              <a:rPr lang="he-IL" dirty="0"/>
              <a:t>מבטיחה את קיום </a:t>
            </a:r>
            <a:r>
              <a:rPr lang="he-IL" b="1" u="sng" dirty="0"/>
              <a:t>שלטון החוק</a:t>
            </a:r>
            <a:r>
              <a:rPr lang="he-IL" b="1" dirty="0"/>
              <a:t> ומנהל תקין במדינה הדמוקרטית</a:t>
            </a:r>
            <a:endParaRPr lang="he-IL" dirty="0"/>
          </a:p>
          <a:p>
            <a:pPr>
              <a:buFont typeface="Wingdings" pitchFamily="2" charset="2"/>
              <a:buChar char="ü"/>
            </a:pPr>
            <a:r>
              <a:rPr lang="he-IL" dirty="0"/>
              <a:t>קיום משפט הוגן ושיפוט ע"פ החוק, הצדק והשוויון. </a:t>
            </a:r>
          </a:p>
          <a:p>
            <a:pPr>
              <a:buFont typeface="Wingdings" pitchFamily="2" charset="2"/>
              <a:buChar char="ü"/>
            </a:pPr>
            <a:r>
              <a:rPr lang="he-IL" dirty="0"/>
              <a:t>בשיפוט אובייקטיבי וניטרלי מטפחת הרשות השופטת את אמון הציבור במערכת המשפט. </a:t>
            </a:r>
          </a:p>
        </p:txBody>
      </p:sp>
    </p:spTree>
    <p:extLst>
      <p:ext uri="{BB962C8B-B14F-4D97-AF65-F5344CB8AC3E}">
        <p14:creationId xmlns:p14="http://schemas.microsoft.com/office/powerpoint/2010/main" val="1568654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9552" y="0"/>
            <a:ext cx="8229600" cy="1143000"/>
          </a:xfrm>
        </p:spPr>
        <p:txBody>
          <a:bodyPr>
            <a:normAutofit/>
          </a:bodyPr>
          <a:lstStyle/>
          <a:p>
            <a:r>
              <a:rPr lang="he-IL" b="1" u="sng" dirty="0">
                <a:latin typeface="Choco" panose="00000400000000000000" pitchFamily="2" charset="-79"/>
                <a:cs typeface="Choco" panose="00000400000000000000" pitchFamily="2" charset="-79"/>
              </a:rPr>
              <a:t>רשויות השלטון</a:t>
            </a:r>
            <a:endParaRPr lang="he-IL" u="sng" dirty="0"/>
          </a:p>
        </p:txBody>
      </p:sp>
      <p:graphicFrame>
        <p:nvGraphicFramePr>
          <p:cNvPr id="3" name="טבלה 2"/>
          <p:cNvGraphicFramePr>
            <a:graphicFrameLocks noGrp="1"/>
          </p:cNvGraphicFramePr>
          <p:nvPr/>
        </p:nvGraphicFramePr>
        <p:xfrm>
          <a:off x="251520" y="908720"/>
          <a:ext cx="8496944" cy="5710350"/>
        </p:xfrm>
        <a:graphic>
          <a:graphicData uri="http://schemas.openxmlformats.org/drawingml/2006/table">
            <a:tbl>
              <a:tblPr rtl="1" firstRow="1" bandRow="1">
                <a:tableStyleId>{5C22544A-7EE6-4342-B048-85BDC9FD1C3A}</a:tableStyleId>
              </a:tblPr>
              <a:tblGrid>
                <a:gridCol w="1191886">
                  <a:extLst>
                    <a:ext uri="{9D8B030D-6E8A-4147-A177-3AD203B41FA5}">
                      <a16:colId xmlns:a16="http://schemas.microsoft.com/office/drawing/2014/main" val="20000"/>
                    </a:ext>
                  </a:extLst>
                </a:gridCol>
                <a:gridCol w="2370470">
                  <a:extLst>
                    <a:ext uri="{9D8B030D-6E8A-4147-A177-3AD203B41FA5}">
                      <a16:colId xmlns:a16="http://schemas.microsoft.com/office/drawing/2014/main" val="20001"/>
                    </a:ext>
                  </a:extLst>
                </a:gridCol>
                <a:gridCol w="2428528">
                  <a:extLst>
                    <a:ext uri="{9D8B030D-6E8A-4147-A177-3AD203B41FA5}">
                      <a16:colId xmlns:a16="http://schemas.microsoft.com/office/drawing/2014/main" val="20002"/>
                    </a:ext>
                  </a:extLst>
                </a:gridCol>
                <a:gridCol w="2506060">
                  <a:extLst>
                    <a:ext uri="{9D8B030D-6E8A-4147-A177-3AD203B41FA5}">
                      <a16:colId xmlns:a16="http://schemas.microsoft.com/office/drawing/2014/main" val="20003"/>
                    </a:ext>
                  </a:extLst>
                </a:gridCol>
              </a:tblGrid>
              <a:tr h="1168830">
                <a:tc>
                  <a:txBody>
                    <a:bodyPr/>
                    <a:lstStyle/>
                    <a:p>
                      <a:pPr rtl="1"/>
                      <a:endParaRPr lang="he-IL" dirty="0"/>
                    </a:p>
                  </a:txBody>
                  <a:tcPr/>
                </a:tc>
                <a:tc>
                  <a:txBody>
                    <a:bodyPr/>
                    <a:lstStyle/>
                    <a:p>
                      <a:pPr rtl="1"/>
                      <a:r>
                        <a:rPr lang="he-IL" dirty="0"/>
                        <a:t>רשות מחוקקת</a:t>
                      </a:r>
                    </a:p>
                  </a:txBody>
                  <a:tcPr/>
                </a:tc>
                <a:tc>
                  <a:txBody>
                    <a:bodyPr/>
                    <a:lstStyle/>
                    <a:p>
                      <a:pPr rtl="1"/>
                      <a:r>
                        <a:rPr lang="he-IL" dirty="0"/>
                        <a:t>רשות מבצעת</a:t>
                      </a:r>
                    </a:p>
                  </a:txBody>
                  <a:tcPr/>
                </a:tc>
                <a:tc>
                  <a:txBody>
                    <a:bodyPr/>
                    <a:lstStyle/>
                    <a:p>
                      <a:pPr rtl="1"/>
                      <a:r>
                        <a:rPr lang="he-IL" dirty="0"/>
                        <a:t>רשות שופטת</a:t>
                      </a:r>
                    </a:p>
                  </a:txBody>
                  <a:tcPr/>
                </a:tc>
                <a:extLst>
                  <a:ext uri="{0D108BD9-81ED-4DB2-BD59-A6C34878D82A}">
                    <a16:rowId xmlns:a16="http://schemas.microsoft.com/office/drawing/2014/main" val="10000"/>
                  </a:ext>
                </a:extLst>
              </a:tr>
              <a:tr h="814007">
                <a:tc>
                  <a:txBody>
                    <a:bodyPr/>
                    <a:lstStyle/>
                    <a:p>
                      <a:pPr rtl="1"/>
                      <a:r>
                        <a:rPr lang="he-IL" sz="1400" dirty="0"/>
                        <a:t>שם נוסף</a:t>
                      </a:r>
                    </a:p>
                  </a:txBody>
                  <a:tcPr/>
                </a:tc>
                <a:tc>
                  <a:txBody>
                    <a:bodyPr/>
                    <a:lstStyle/>
                    <a:p>
                      <a:pPr rtl="1"/>
                      <a:r>
                        <a:rPr lang="he-IL" sz="1600" b="1" dirty="0">
                          <a:solidFill>
                            <a:schemeClr val="tx1"/>
                          </a:solidFill>
                        </a:rPr>
                        <a:t>*</a:t>
                      </a:r>
                      <a:r>
                        <a:rPr lang="he-IL" sz="1600" b="0" dirty="0">
                          <a:solidFill>
                            <a:schemeClr val="tx1"/>
                          </a:solidFill>
                        </a:rPr>
                        <a:t>בית הנבחרים</a:t>
                      </a:r>
                      <a:endParaRPr lang="he-IL" sz="1600" b="0" baseline="0" dirty="0">
                        <a:solidFill>
                          <a:schemeClr val="tx1"/>
                        </a:solidFill>
                      </a:endParaRPr>
                    </a:p>
                    <a:p>
                      <a:pPr rtl="1"/>
                      <a:r>
                        <a:rPr lang="he-IL" sz="1600" b="0" dirty="0">
                          <a:solidFill>
                            <a:schemeClr val="tx1"/>
                          </a:solidFill>
                        </a:rPr>
                        <a:t>*פרלמנט</a:t>
                      </a:r>
                    </a:p>
                    <a:p>
                      <a:pPr rtl="1"/>
                      <a:r>
                        <a:rPr lang="he-IL" sz="1600" b="0" dirty="0">
                          <a:solidFill>
                            <a:schemeClr val="tx1"/>
                          </a:solidFill>
                        </a:rPr>
                        <a:t>*כנסת </a:t>
                      </a:r>
                      <a:endParaRPr lang="he-IL" sz="1600" b="0" dirty="0"/>
                    </a:p>
                  </a:txBody>
                  <a:tcPr/>
                </a:tc>
                <a:tc>
                  <a:txBody>
                    <a:bodyPr/>
                    <a:lstStyle/>
                    <a:p>
                      <a:pPr rtl="1"/>
                      <a:r>
                        <a:rPr lang="he-IL" sz="1600" dirty="0"/>
                        <a:t>ממשלה</a:t>
                      </a:r>
                    </a:p>
                  </a:txBody>
                  <a:tcPr/>
                </a:tc>
                <a:tc>
                  <a:txBody>
                    <a:bodyPr/>
                    <a:lstStyle/>
                    <a:p>
                      <a:pPr rtl="1"/>
                      <a:r>
                        <a:rPr lang="he-IL" sz="1600" dirty="0"/>
                        <a:t>בית משפט</a:t>
                      </a:r>
                    </a:p>
                  </a:txBody>
                  <a:tcPr/>
                </a:tc>
                <a:extLst>
                  <a:ext uri="{0D108BD9-81ED-4DB2-BD59-A6C34878D82A}">
                    <a16:rowId xmlns:a16="http://schemas.microsoft.com/office/drawing/2014/main" val="10001"/>
                  </a:ext>
                </a:extLst>
              </a:tr>
              <a:tr h="3201739">
                <a:tc>
                  <a:txBody>
                    <a:bodyPr/>
                    <a:lstStyle/>
                    <a:p>
                      <a:pPr rtl="1"/>
                      <a:r>
                        <a:rPr lang="he-IL" sz="1400" dirty="0"/>
                        <a:t>תפקידים</a:t>
                      </a:r>
                    </a:p>
                  </a:txBody>
                  <a:tcPr/>
                </a:tc>
                <a:tc>
                  <a:txBody>
                    <a:bodyPr/>
                    <a:lstStyle/>
                    <a:p>
                      <a:pPr lvl="0" rtl="1"/>
                      <a:r>
                        <a:rPr lang="he-IL" sz="1400" dirty="0">
                          <a:cs typeface="+mn-cs"/>
                        </a:rPr>
                        <a:t>*</a:t>
                      </a:r>
                      <a:r>
                        <a:rPr lang="he-IL" sz="1400" b="1" i="0" u="none" strike="noStrike" baseline="0" dirty="0">
                          <a:latin typeface="Arial"/>
                          <a:cs typeface="+mn-cs"/>
                        </a:rPr>
                        <a:t>ייצוגיות </a:t>
                      </a:r>
                      <a:r>
                        <a:rPr lang="he-IL" sz="1400" b="0" i="0" u="none" strike="noStrike" baseline="0" dirty="0">
                          <a:latin typeface="Arial"/>
                          <a:cs typeface="+mn-cs"/>
                        </a:rPr>
                        <a:t>-  </a:t>
                      </a:r>
                      <a:r>
                        <a:rPr lang="he-IL" sz="1400" dirty="0">
                          <a:effectLst/>
                          <a:ea typeface="Calibri"/>
                          <a:cs typeface="+mn-cs"/>
                        </a:rPr>
                        <a:t>מייצגת את ריבונות האזרחים ואת העמדות השונות בחברה</a:t>
                      </a:r>
                    </a:p>
                    <a:p>
                      <a:pPr lvl="0" rtl="1"/>
                      <a:r>
                        <a:rPr lang="he-IL" sz="1400" b="0" i="0" u="none" strike="noStrike" baseline="0" dirty="0">
                          <a:effectLst/>
                          <a:latin typeface="Arial"/>
                          <a:cs typeface="+mn-cs"/>
                        </a:rPr>
                        <a:t>*</a:t>
                      </a:r>
                      <a:r>
                        <a:rPr lang="he-IL" sz="1400" b="1" kern="1200" dirty="0">
                          <a:solidFill>
                            <a:schemeClr val="dk1"/>
                          </a:solidFill>
                          <a:effectLst/>
                          <a:latin typeface="+mn-lt"/>
                          <a:ea typeface="+mn-ea"/>
                          <a:cs typeface="+mn-cs"/>
                        </a:rPr>
                        <a:t>כינון ממשלה- </a:t>
                      </a:r>
                      <a:r>
                        <a:rPr lang="he-IL" sz="1400" kern="1200" dirty="0">
                          <a:solidFill>
                            <a:schemeClr val="dk1"/>
                          </a:solidFill>
                          <a:effectLst/>
                          <a:latin typeface="+mn-lt"/>
                          <a:ea typeface="+mn-ea"/>
                          <a:cs typeface="+mn-cs"/>
                        </a:rPr>
                        <a:t>מכוננת את הממשלה ומוסמכת להצביע אי אמון בממשלה</a:t>
                      </a:r>
                      <a:endParaRPr lang="he-IL" sz="1400" b="1" i="0" u="none" strike="noStrike" baseline="0" dirty="0">
                        <a:latin typeface="Arial"/>
                        <a:cs typeface="+mn-cs"/>
                      </a:endParaRPr>
                    </a:p>
                    <a:p>
                      <a:pPr lvl="0" rtl="1"/>
                      <a:r>
                        <a:rPr lang="he-IL" sz="1400" dirty="0">
                          <a:cs typeface="+mn-cs"/>
                        </a:rPr>
                        <a:t>*</a:t>
                      </a:r>
                      <a:r>
                        <a:rPr lang="he-IL" sz="1400" b="1" i="0" u="none" strike="noStrike" baseline="0" dirty="0">
                          <a:latin typeface="Arial"/>
                          <a:cs typeface="+mn-cs"/>
                        </a:rPr>
                        <a:t>ביקורת </a:t>
                      </a:r>
                      <a:r>
                        <a:rPr lang="he-IL" sz="1400" b="0" i="0" u="none" strike="noStrike" baseline="0" dirty="0">
                          <a:latin typeface="Arial"/>
                          <a:cs typeface="+mn-cs"/>
                        </a:rPr>
                        <a:t>ופיקוח על עבודת הממשלה- </a:t>
                      </a:r>
                      <a:r>
                        <a:rPr lang="he-IL" sz="1400" dirty="0">
                          <a:effectLst/>
                          <a:ea typeface="Calibri"/>
                          <a:cs typeface="+mn-cs"/>
                        </a:rPr>
                        <a:t>ע"י </a:t>
                      </a:r>
                      <a:r>
                        <a:rPr lang="he-IL" sz="1400">
                          <a:effectLst/>
                          <a:ea typeface="Calibri"/>
                          <a:cs typeface="+mn-cs"/>
                        </a:rPr>
                        <a:t>אופוזיציה, אישור </a:t>
                      </a:r>
                      <a:r>
                        <a:rPr lang="he-IL" sz="1400" dirty="0">
                          <a:effectLst/>
                          <a:ea typeface="Calibri"/>
                          <a:cs typeface="+mn-cs"/>
                        </a:rPr>
                        <a:t>תקציב והצבעת אי אמון</a:t>
                      </a:r>
                      <a:endParaRPr lang="he-IL" sz="1400" b="0" i="0" u="none" strike="noStrike" baseline="0" dirty="0">
                        <a:latin typeface="Arial"/>
                        <a:cs typeface="+mn-cs"/>
                      </a:endParaRPr>
                    </a:p>
                    <a:p>
                      <a:pPr lvl="0" rtl="1"/>
                      <a:r>
                        <a:rPr lang="he-IL" sz="1400" b="0" i="0" u="none" strike="noStrike" baseline="0" dirty="0">
                          <a:latin typeface="Arial"/>
                          <a:cs typeface="+mn-cs"/>
                        </a:rPr>
                        <a:t>*</a:t>
                      </a:r>
                      <a:r>
                        <a:rPr lang="he-IL" sz="1400" b="1" i="0" u="none" strike="noStrike" baseline="0" dirty="0">
                          <a:latin typeface="Arial"/>
                          <a:cs typeface="+mn-cs"/>
                        </a:rPr>
                        <a:t>חקיקה- </a:t>
                      </a:r>
                      <a:r>
                        <a:rPr lang="he-IL" sz="1400" kern="1200" dirty="0">
                          <a:solidFill>
                            <a:schemeClr val="dk1"/>
                          </a:solidFill>
                          <a:effectLst/>
                          <a:latin typeface="+mn-lt"/>
                          <a:ea typeface="+mn-ea"/>
                          <a:cs typeface="+mn-cs"/>
                        </a:rPr>
                        <a:t>תפקידה העיקרי הוא חקיקת חוקים</a:t>
                      </a:r>
                      <a:endParaRPr lang="en-US" sz="1400" kern="1200" dirty="0">
                        <a:solidFill>
                          <a:schemeClr val="dk1"/>
                        </a:solidFill>
                        <a:effectLst/>
                        <a:latin typeface="+mn-lt"/>
                        <a:ea typeface="+mn-ea"/>
                        <a:cs typeface="+mn-cs"/>
                      </a:endParaRPr>
                    </a:p>
                    <a:p>
                      <a:pPr lvl="0" rtl="1"/>
                      <a:r>
                        <a:rPr lang="he-IL" sz="1400" dirty="0">
                          <a:cs typeface="+mn-cs"/>
                        </a:rPr>
                        <a:t>*</a:t>
                      </a:r>
                      <a:r>
                        <a:rPr lang="he-IL" sz="1400" b="1" dirty="0">
                          <a:cs typeface="+mn-cs"/>
                        </a:rPr>
                        <a:t>רשות מכוננת</a:t>
                      </a:r>
                    </a:p>
                    <a:p>
                      <a:pPr lvl="0" rtl="1"/>
                      <a:r>
                        <a:rPr lang="he-IL" sz="1400" dirty="0">
                          <a:cs typeface="+mn-cs"/>
                        </a:rPr>
                        <a:t>תפקידה לכתוב את החוקה </a:t>
                      </a:r>
                      <a:endParaRPr lang="en-US" sz="1400" dirty="0">
                        <a:cs typeface="+mn-cs"/>
                      </a:endParaRPr>
                    </a:p>
                    <a:p>
                      <a:pPr lvl="0"/>
                      <a:r>
                        <a:rPr lang="he-IL" sz="1400" dirty="0">
                          <a:cs typeface="+mn-cs"/>
                        </a:rPr>
                        <a:t>*</a:t>
                      </a:r>
                      <a:r>
                        <a:rPr lang="he-IL" sz="1400" b="1" i="0" u="none" strike="noStrike" baseline="0" dirty="0">
                          <a:latin typeface="Arial"/>
                          <a:cs typeface="+mn-cs"/>
                        </a:rPr>
                        <a:t>בוחרת</a:t>
                      </a:r>
                    </a:p>
                    <a:p>
                      <a:pPr lvl="0"/>
                      <a:r>
                        <a:rPr lang="he-IL" sz="1400" b="0" i="0" u="none" strike="noStrike" baseline="0" dirty="0">
                          <a:latin typeface="Arial"/>
                          <a:cs typeface="+mn-cs"/>
                        </a:rPr>
                        <a:t>בעלי תפקידם</a:t>
                      </a:r>
                      <a:r>
                        <a:rPr lang="he-IL" sz="1400" b="1" i="0" u="none" strike="noStrike" baseline="0" dirty="0">
                          <a:latin typeface="Arial"/>
                          <a:cs typeface="+mn-cs"/>
                        </a:rPr>
                        <a:t>  </a:t>
                      </a:r>
                      <a:r>
                        <a:rPr lang="he-IL" sz="1400" b="0" i="0" u="none" strike="noStrike" baseline="0" dirty="0">
                          <a:latin typeface="Arial"/>
                          <a:cs typeface="+mn-cs"/>
                        </a:rPr>
                        <a:t>:נשיא המדינה, מבקר המדינה</a:t>
                      </a:r>
                      <a:endParaRPr lang="he-IL" sz="1400" dirty="0">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dirty="0"/>
                    </a:p>
                  </a:txBody>
                  <a:tcPr/>
                </a:tc>
                <a:tc>
                  <a:txBody>
                    <a:bodyPr/>
                    <a:lstStyle/>
                    <a:p>
                      <a:pPr marL="342900" marR="0" lvl="0" indent="-342900" algn="r" defTabSz="914400" rtl="1" eaLnBrk="1" fontAlgn="auto" latinLnBrk="0" hangingPunct="1">
                        <a:lnSpc>
                          <a:spcPct val="115000"/>
                        </a:lnSpc>
                        <a:spcBef>
                          <a:spcPts val="0"/>
                        </a:spcBef>
                        <a:spcAft>
                          <a:spcPts val="0"/>
                        </a:spcAft>
                        <a:buClrTx/>
                        <a:buSzTx/>
                        <a:buFont typeface="Wingdings"/>
                        <a:buChar char=""/>
                        <a:tabLst/>
                        <a:defRPr/>
                      </a:pPr>
                      <a:r>
                        <a:rPr kumimoji="0" lang="he-IL" sz="1400" b="0" i="0" u="none" strike="noStrike" kern="1200" cap="none" spc="0" normalizeH="0" baseline="0" noProof="0" dirty="0">
                          <a:ln>
                            <a:noFill/>
                          </a:ln>
                          <a:solidFill>
                            <a:srgbClr val="222222"/>
                          </a:solidFill>
                          <a:effectLst/>
                          <a:uLnTx/>
                          <a:uFillTx/>
                          <a:latin typeface="+mn-lt"/>
                          <a:ea typeface="Times New Roman"/>
                          <a:cs typeface="+mn-cs"/>
                        </a:rPr>
                        <a:t>אחראית על </a:t>
                      </a:r>
                      <a:r>
                        <a:rPr kumimoji="0" lang="he-IL" sz="1400" b="1" i="0" u="none" strike="noStrike" kern="1200" cap="none" spc="0" normalizeH="0" baseline="0" noProof="0" dirty="0">
                          <a:ln>
                            <a:noFill/>
                          </a:ln>
                          <a:solidFill>
                            <a:srgbClr val="222222"/>
                          </a:solidFill>
                          <a:effectLst/>
                          <a:uLnTx/>
                          <a:uFillTx/>
                          <a:latin typeface="+mn-lt"/>
                          <a:ea typeface="Times New Roman"/>
                          <a:cs typeface="+mn-cs"/>
                        </a:rPr>
                        <a:t>קביעת מדיניות ויישומה בכל תחומי החיים במדינה</a:t>
                      </a:r>
                    </a:p>
                    <a:p>
                      <a:pPr marL="0" marR="0" lvl="0" indent="0" algn="r" defTabSz="914400" rtl="1" eaLnBrk="1" fontAlgn="auto" latinLnBrk="0" hangingPunct="1">
                        <a:lnSpc>
                          <a:spcPct val="115000"/>
                        </a:lnSpc>
                        <a:spcBef>
                          <a:spcPts val="0"/>
                        </a:spcBef>
                        <a:spcAft>
                          <a:spcPts val="0"/>
                        </a:spcAft>
                        <a:buClrTx/>
                        <a:buSzTx/>
                        <a:buFont typeface="Wingdings"/>
                        <a:buNone/>
                        <a:tabLst/>
                        <a:defRPr/>
                      </a:pPr>
                      <a:endParaRPr kumimoji="0" lang="he-IL" sz="1400" b="1" i="0" u="none" strike="noStrike" kern="1200" cap="none" spc="0" normalizeH="0" baseline="0" noProof="0" dirty="0">
                        <a:ln>
                          <a:noFill/>
                        </a:ln>
                        <a:solidFill>
                          <a:srgbClr val="222222"/>
                        </a:solidFill>
                        <a:effectLst/>
                        <a:uLnTx/>
                        <a:uFillTx/>
                        <a:latin typeface="+mn-lt"/>
                        <a:ea typeface="Times New Roman"/>
                        <a:cs typeface="+mn-cs"/>
                      </a:endParaRPr>
                    </a:p>
                    <a:p>
                      <a:pPr marL="342900" marR="0" lvl="0" indent="-342900" algn="r" defTabSz="914400" rtl="1" eaLnBrk="1" fontAlgn="auto" latinLnBrk="0" hangingPunct="1">
                        <a:lnSpc>
                          <a:spcPct val="115000"/>
                        </a:lnSpc>
                        <a:spcBef>
                          <a:spcPts val="0"/>
                        </a:spcBef>
                        <a:spcAft>
                          <a:spcPts val="0"/>
                        </a:spcAft>
                        <a:buClrTx/>
                        <a:buSzTx/>
                        <a:buFont typeface="Wingdings"/>
                        <a:buChar char=""/>
                        <a:tabLst/>
                        <a:defRPr/>
                      </a:pPr>
                      <a:r>
                        <a:rPr kumimoji="0" lang="he-IL" sz="1400" b="0" i="0" u="none" strike="noStrike" kern="1200" cap="none" spc="0" normalizeH="0" baseline="0" noProof="0" dirty="0">
                          <a:ln>
                            <a:noFill/>
                          </a:ln>
                          <a:solidFill>
                            <a:prstClr val="black"/>
                          </a:solidFill>
                          <a:effectLst/>
                          <a:uLnTx/>
                          <a:uFillTx/>
                          <a:latin typeface="+mn-lt"/>
                          <a:ea typeface="+mn-ea"/>
                          <a:cs typeface="+mn-cs"/>
                        </a:rPr>
                        <a:t>סמכות שיורית של הממשלה</a:t>
                      </a:r>
                    </a:p>
                    <a:p>
                      <a:pPr marL="0" marR="0" lvl="0" indent="0" algn="r" defTabSz="914400" rtl="1" eaLnBrk="1" fontAlgn="auto" latinLnBrk="0" hangingPunct="1">
                        <a:lnSpc>
                          <a:spcPct val="115000"/>
                        </a:lnSpc>
                        <a:spcBef>
                          <a:spcPts val="0"/>
                        </a:spcBef>
                        <a:spcAft>
                          <a:spcPts val="0"/>
                        </a:spcAft>
                        <a:buClrTx/>
                        <a:buSzTx/>
                        <a:buFont typeface="Wingdings"/>
                        <a:buNone/>
                        <a:tabLst/>
                        <a:defRPr/>
                      </a:pPr>
                      <a:endParaRPr kumimoji="0" lang="en-US" sz="1400" b="0" i="0" u="none" strike="noStrike" kern="1200" cap="none" spc="0" normalizeH="0" baseline="0" noProof="0" dirty="0">
                        <a:ln>
                          <a:noFill/>
                        </a:ln>
                        <a:solidFill>
                          <a:srgbClr val="000000"/>
                        </a:solidFill>
                        <a:effectLst/>
                        <a:uLnTx/>
                        <a:uFillTx/>
                        <a:latin typeface="+mn-lt"/>
                        <a:ea typeface="Calibri"/>
                        <a:cs typeface="+mn-cs"/>
                      </a:endParaRPr>
                    </a:p>
                    <a:p>
                      <a:pPr marL="342900" marR="0" lvl="0" indent="-342900" algn="r" defTabSz="914400" rtl="1" eaLnBrk="1" fontAlgn="auto" latinLnBrk="0" hangingPunct="1">
                        <a:lnSpc>
                          <a:spcPct val="115000"/>
                        </a:lnSpc>
                        <a:spcBef>
                          <a:spcPts val="0"/>
                        </a:spcBef>
                        <a:spcAft>
                          <a:spcPts val="0"/>
                        </a:spcAft>
                        <a:buClrTx/>
                        <a:buSzTx/>
                        <a:buFont typeface="Wingdings"/>
                        <a:buChar char=""/>
                        <a:tabLst/>
                        <a:defRPr/>
                      </a:pPr>
                      <a:r>
                        <a:rPr kumimoji="0" lang="he-IL" sz="1400" b="0" i="0" u="none" strike="noStrike" kern="1200" cap="none" spc="0" normalizeH="0" baseline="0" noProof="0" dirty="0">
                          <a:ln>
                            <a:noFill/>
                          </a:ln>
                          <a:solidFill>
                            <a:srgbClr val="222222"/>
                          </a:solidFill>
                          <a:effectLst/>
                          <a:uLnTx/>
                          <a:uFillTx/>
                          <a:latin typeface="+mn-lt"/>
                          <a:ea typeface="Times New Roman"/>
                          <a:cs typeface="+mn-cs"/>
                        </a:rPr>
                        <a:t>עוסקת </a:t>
                      </a:r>
                      <a:r>
                        <a:rPr kumimoji="0" lang="he-IL" sz="1400" b="1" i="0" u="none" strike="noStrike" kern="1200" cap="none" spc="0" normalizeH="0" baseline="0" noProof="0" dirty="0">
                          <a:ln>
                            <a:noFill/>
                          </a:ln>
                          <a:solidFill>
                            <a:srgbClr val="222222"/>
                          </a:solidFill>
                          <a:effectLst/>
                          <a:uLnTx/>
                          <a:uFillTx/>
                          <a:latin typeface="+mn-lt"/>
                          <a:ea typeface="Times New Roman"/>
                          <a:cs typeface="+mn-cs"/>
                        </a:rPr>
                        <a:t>בחקיקת משנה.</a:t>
                      </a:r>
                    </a:p>
                    <a:p>
                      <a:pPr marL="0" marR="0" lvl="0" indent="0" algn="r" defTabSz="914400" rtl="1" eaLnBrk="1" fontAlgn="auto" latinLnBrk="0" hangingPunct="1">
                        <a:lnSpc>
                          <a:spcPct val="115000"/>
                        </a:lnSpc>
                        <a:spcBef>
                          <a:spcPts val="0"/>
                        </a:spcBef>
                        <a:spcAft>
                          <a:spcPts val="0"/>
                        </a:spcAft>
                        <a:buClrTx/>
                        <a:buSzTx/>
                        <a:buFont typeface="Wingdings"/>
                        <a:buNone/>
                        <a:tabLst/>
                        <a:defRPr/>
                      </a:pPr>
                      <a:endParaRPr kumimoji="0" lang="he-IL" sz="1400" b="1" i="0" u="none" strike="noStrike" kern="1200" cap="none" spc="0" normalizeH="0" baseline="0" noProof="0" dirty="0">
                        <a:ln>
                          <a:noFill/>
                        </a:ln>
                        <a:solidFill>
                          <a:srgbClr val="222222"/>
                        </a:solidFill>
                        <a:effectLst/>
                        <a:uLnTx/>
                        <a:uFillTx/>
                        <a:latin typeface="+mn-lt"/>
                        <a:ea typeface="Times New Roman"/>
                        <a:cs typeface="+mn-cs"/>
                      </a:endParaRPr>
                    </a:p>
                    <a:p>
                      <a:pPr marL="342900" marR="0" lvl="0" indent="-342900" algn="r" defTabSz="914400" rtl="1" eaLnBrk="1" fontAlgn="auto" latinLnBrk="0" hangingPunct="1">
                        <a:lnSpc>
                          <a:spcPct val="115000"/>
                        </a:lnSpc>
                        <a:spcBef>
                          <a:spcPts val="0"/>
                        </a:spcBef>
                        <a:spcAft>
                          <a:spcPts val="0"/>
                        </a:spcAft>
                        <a:buClrTx/>
                        <a:buSzTx/>
                        <a:buFont typeface="Wingdings"/>
                        <a:buChar char=""/>
                        <a:tabLst/>
                        <a:defRPr/>
                      </a:pPr>
                      <a:r>
                        <a:rPr kumimoji="0" lang="he-IL" sz="1400" b="0" i="0" u="none" strike="noStrike" kern="1200" cap="none" spc="0" normalizeH="0" baseline="0" noProof="0" dirty="0">
                          <a:ln>
                            <a:noFill/>
                          </a:ln>
                          <a:solidFill>
                            <a:srgbClr val="222222"/>
                          </a:solidFill>
                          <a:effectLst/>
                          <a:uLnTx/>
                          <a:uFillTx/>
                          <a:latin typeface="+mn-lt"/>
                          <a:ea typeface="Times New Roman"/>
                          <a:cs typeface="+mn-cs"/>
                        </a:rPr>
                        <a:t>קובעת </a:t>
                      </a:r>
                      <a:r>
                        <a:rPr kumimoji="0" lang="he-IL" sz="1400" b="1" i="0" u="none" strike="noStrike" kern="1200" cap="none" spc="0" normalizeH="0" baseline="0" noProof="0" dirty="0">
                          <a:ln>
                            <a:noFill/>
                          </a:ln>
                          <a:solidFill>
                            <a:srgbClr val="222222"/>
                          </a:solidFill>
                          <a:effectLst/>
                          <a:uLnTx/>
                          <a:uFillTx/>
                          <a:latin typeface="+mn-lt"/>
                          <a:ea typeface="Times New Roman"/>
                          <a:cs typeface="+mn-cs"/>
                        </a:rPr>
                        <a:t>תקנות לשעת חירום</a:t>
                      </a:r>
                      <a:endParaRPr kumimoji="0" lang="en-US" sz="1400" b="1" i="0" u="none" strike="noStrike" kern="1200" cap="none" spc="0" normalizeH="0" baseline="0" noProof="0" dirty="0">
                        <a:ln>
                          <a:noFill/>
                        </a:ln>
                        <a:solidFill>
                          <a:srgbClr val="000000"/>
                        </a:solidFill>
                        <a:effectLst/>
                        <a:uLnTx/>
                        <a:uFillTx/>
                        <a:latin typeface="+mn-lt"/>
                        <a:ea typeface="Calibri"/>
                        <a:cs typeface="+mn-cs"/>
                      </a:endParaRPr>
                    </a:p>
                  </a:txBody>
                  <a:tcPr/>
                </a:tc>
                <a:tc>
                  <a:txBody>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he-IL" sz="1400" b="1" i="0" u="none" strike="noStrike" kern="1200" cap="none" spc="0" normalizeH="0" baseline="0" noProof="0" dirty="0">
                          <a:ln>
                            <a:noFill/>
                          </a:ln>
                          <a:solidFill>
                            <a:prstClr val="black"/>
                          </a:solidFill>
                          <a:effectLst/>
                          <a:uLnTx/>
                          <a:uFillTx/>
                          <a:latin typeface="+mn-lt"/>
                          <a:ea typeface="+mn-ea"/>
                          <a:cs typeface="+mn-cs"/>
                        </a:rPr>
                        <a:t>מכריעה בסכסוכים </a:t>
                      </a:r>
                      <a:r>
                        <a:rPr kumimoji="0" lang="he-IL" sz="1400" b="0" i="0" u="none" strike="noStrike" kern="1200" cap="none" spc="0" normalizeH="0" baseline="0" noProof="0" dirty="0">
                          <a:ln>
                            <a:noFill/>
                          </a:ln>
                          <a:solidFill>
                            <a:prstClr val="black"/>
                          </a:solidFill>
                          <a:effectLst/>
                          <a:uLnTx/>
                          <a:uFillTx/>
                          <a:latin typeface="+mn-lt"/>
                          <a:ea typeface="+mn-ea"/>
                          <a:cs typeface="+mn-cs"/>
                        </a:rPr>
                        <a:t>בין האזרחים לבין עצמן ובינם לבין רשויות השלטון </a:t>
                      </a: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he-IL" sz="1400" b="0" i="0" u="none" strike="noStrike" kern="1200" cap="none" spc="0" normalizeH="0" baseline="0" noProof="0" dirty="0">
                          <a:ln>
                            <a:noFill/>
                          </a:ln>
                          <a:solidFill>
                            <a:prstClr val="black"/>
                          </a:solidFill>
                          <a:effectLst/>
                          <a:uLnTx/>
                          <a:uFillTx/>
                          <a:latin typeface="+mn-lt"/>
                          <a:ea typeface="+mn-ea"/>
                          <a:cs typeface="+mn-cs"/>
                        </a:rPr>
                        <a:t> בודקת האם </a:t>
                      </a:r>
                      <a:r>
                        <a:rPr kumimoji="0" lang="he-IL" sz="1400" b="1" i="0" u="none" strike="noStrike" kern="1200" cap="none" spc="0" normalizeH="0" baseline="0" noProof="0" dirty="0">
                          <a:ln>
                            <a:noFill/>
                          </a:ln>
                          <a:solidFill>
                            <a:prstClr val="black"/>
                          </a:solidFill>
                          <a:effectLst/>
                          <a:uLnTx/>
                          <a:uFillTx/>
                          <a:latin typeface="+mn-lt"/>
                          <a:ea typeface="+mn-ea"/>
                          <a:cs typeface="+mn-cs"/>
                        </a:rPr>
                        <a:t>פעולותיהם של האזרחים ושל הרשויות נעשות בהתאם לחוק </a:t>
                      </a:r>
                      <a:r>
                        <a:rPr kumimoji="0" lang="he-IL" sz="1400" b="0" i="0" u="none" strike="noStrike" kern="1200" cap="none" spc="0" normalizeH="0" baseline="0" noProof="0" dirty="0">
                          <a:ln>
                            <a:noFill/>
                          </a:ln>
                          <a:solidFill>
                            <a:prstClr val="black"/>
                          </a:solidFill>
                          <a:effectLst/>
                          <a:uLnTx/>
                          <a:uFillTx/>
                          <a:latin typeface="+mn-lt"/>
                          <a:ea typeface="+mn-ea"/>
                          <a:cs typeface="+mn-cs"/>
                        </a:rPr>
                        <a:t>(היא המוסמכת לפרש את החוק)</a:t>
                      </a: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he-IL" sz="1400" b="1" i="0" u="none" strike="noStrike" kern="1200" cap="none" spc="0" normalizeH="0" baseline="0" noProof="0" dirty="0">
                          <a:ln>
                            <a:noFill/>
                          </a:ln>
                          <a:solidFill>
                            <a:prstClr val="black"/>
                          </a:solidFill>
                          <a:effectLst/>
                          <a:uLnTx/>
                          <a:uFillTx/>
                          <a:latin typeface="+mn-lt"/>
                          <a:ea typeface="+mn-ea"/>
                          <a:cs typeface="+mn-cs"/>
                        </a:rPr>
                        <a:t>מפקחת על חוקיות הפעולות של הרשות המבצעת </a:t>
                      </a:r>
                      <a:endParaRPr kumimoji="0" lang="en-US" sz="1400" b="1" i="0" u="none" strike="noStrike" kern="1200" cap="none" spc="0" normalizeH="0" baseline="0" noProof="0" dirty="0">
                        <a:ln>
                          <a:noFill/>
                        </a:ln>
                        <a:solidFill>
                          <a:prstClr val="black"/>
                        </a:solidFill>
                        <a:effectLst/>
                        <a:uLnTx/>
                        <a:uFillTx/>
                        <a:latin typeface="+mn-lt"/>
                        <a:ea typeface="+mn-ea"/>
                        <a:cs typeface="+mn-cs"/>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he-IL" sz="1400" b="0" i="0" u="none" strike="noStrike" kern="1200" cap="none" spc="0" normalizeH="0" baseline="0" noProof="0" dirty="0">
                          <a:ln>
                            <a:noFill/>
                          </a:ln>
                          <a:solidFill>
                            <a:prstClr val="black"/>
                          </a:solidFill>
                          <a:effectLst/>
                          <a:uLnTx/>
                          <a:uFillTx/>
                          <a:latin typeface="+mn-lt"/>
                          <a:ea typeface="+mn-ea"/>
                          <a:cs typeface="+mn-cs"/>
                        </a:rPr>
                        <a:t>בהתאם לפסיקת בית המשפט בסמכותו </a:t>
                      </a:r>
                      <a:r>
                        <a:rPr kumimoji="0" lang="he-IL" sz="1400" b="1" i="0" u="none" strike="noStrike" kern="1200" cap="none" spc="0" normalizeH="0" baseline="0" noProof="0" dirty="0">
                          <a:ln>
                            <a:noFill/>
                          </a:ln>
                          <a:solidFill>
                            <a:prstClr val="black"/>
                          </a:solidFill>
                          <a:effectLst/>
                          <a:uLnTx/>
                          <a:uFillTx/>
                          <a:latin typeface="+mn-lt"/>
                          <a:ea typeface="+mn-ea"/>
                          <a:cs typeface="+mn-cs"/>
                        </a:rPr>
                        <a:t>לפקח על הרשות המחוקקת </a:t>
                      </a:r>
                      <a:r>
                        <a:rPr kumimoji="0" lang="he-IL" sz="1400" b="0" i="0" u="none" strike="noStrike" kern="1200" cap="none" spc="0" normalizeH="0" baseline="0" noProof="0" dirty="0">
                          <a:ln>
                            <a:noFill/>
                          </a:ln>
                          <a:solidFill>
                            <a:prstClr val="black"/>
                          </a:solidFill>
                          <a:effectLst/>
                          <a:uLnTx/>
                          <a:uFillTx/>
                          <a:latin typeface="+mn-lt"/>
                          <a:ea typeface="+mn-ea"/>
                          <a:cs typeface="+mn-cs"/>
                        </a:rPr>
                        <a:t>על ידי ביקורת שיפוטית בהתאם לחוקי היסוד</a:t>
                      </a:r>
                      <a:endParaRPr lang="he-IL" sz="1400" dirty="0"/>
                    </a:p>
                  </a:txBody>
                  <a:tcPr/>
                </a:tc>
                <a:extLst>
                  <a:ext uri="{0D108BD9-81ED-4DB2-BD59-A6C34878D82A}">
                    <a16:rowId xmlns:a16="http://schemas.microsoft.com/office/drawing/2014/main" val="10002"/>
                  </a:ext>
                </a:extLst>
              </a:tr>
            </a:tbl>
          </a:graphicData>
        </a:graphic>
      </p:graphicFrame>
      <p:sp>
        <p:nvSpPr>
          <p:cNvPr id="4" name="TextBox 3"/>
          <p:cNvSpPr txBox="1"/>
          <p:nvPr/>
        </p:nvSpPr>
        <p:spPr>
          <a:xfrm>
            <a:off x="8172400" y="332656"/>
            <a:ext cx="720080" cy="276999"/>
          </a:xfrm>
          <a:prstGeom prst="rect">
            <a:avLst/>
          </a:prstGeom>
          <a:noFill/>
        </p:spPr>
        <p:txBody>
          <a:bodyPr wrap="square" rtlCol="1">
            <a:spAutoFit/>
          </a:bodyPr>
          <a:lstStyle/>
          <a:p>
            <a:r>
              <a:rPr lang="he-IL" sz="1200" dirty="0"/>
              <a:t>בס"ד</a:t>
            </a:r>
          </a:p>
        </p:txBody>
      </p:sp>
    </p:spTree>
    <p:extLst>
      <p:ext uri="{BB962C8B-B14F-4D97-AF65-F5344CB8AC3E}">
        <p14:creationId xmlns:p14="http://schemas.microsoft.com/office/powerpoint/2010/main" val="24490624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br>
              <a:rPr lang="he-IL" b="1" u="sng" dirty="0"/>
            </a:br>
            <a:r>
              <a:rPr lang="he-IL" b="1" u="sng" dirty="0"/>
              <a:t>כללים שמטרתם להבטיח את עצמאותה ואי תלותה של הרשות השופטת</a:t>
            </a:r>
            <a:r>
              <a:rPr lang="he-IL" b="1" dirty="0"/>
              <a:t>: </a:t>
            </a:r>
            <a:br>
              <a:rPr lang="en-US" dirty="0"/>
            </a:br>
            <a:endParaRPr lang="he-IL" dirty="0"/>
          </a:p>
        </p:txBody>
      </p:sp>
      <p:sp>
        <p:nvSpPr>
          <p:cNvPr id="3" name="מציין מיקום תוכן 2"/>
          <p:cNvSpPr>
            <a:spLocks noGrp="1"/>
          </p:cNvSpPr>
          <p:nvPr>
            <p:ph idx="1"/>
          </p:nvPr>
        </p:nvSpPr>
        <p:spPr/>
        <p:txBody>
          <a:bodyPr>
            <a:normAutofit fontScale="85000" lnSpcReduction="20000"/>
          </a:bodyPr>
          <a:lstStyle/>
          <a:p>
            <a:pPr marL="514350" indent="-514350">
              <a:buFont typeface="+mj-lt"/>
              <a:buAutoNum type="arabicPeriod"/>
            </a:pPr>
            <a:r>
              <a:rPr lang="he-IL" dirty="0"/>
              <a:t>הכנסת אינה יכולה לבטל פסק דין שקבע בית משפט.</a:t>
            </a:r>
          </a:p>
          <a:p>
            <a:pPr marL="514350" indent="-514350">
              <a:buFont typeface="+mj-lt"/>
              <a:buAutoNum type="arabicPeriod"/>
            </a:pPr>
            <a:endParaRPr lang="he-IL" b="1" u="sng" dirty="0"/>
          </a:p>
          <a:p>
            <a:pPr marL="514350" indent="-514350">
              <a:buFont typeface="+mj-lt"/>
              <a:buAutoNum type="arabicPeriod"/>
            </a:pPr>
            <a:r>
              <a:rPr lang="he-IL" b="1" u="sng" dirty="0"/>
              <a:t>עקרון </a:t>
            </a:r>
            <a:r>
              <a:rPr lang="he-IL" b="1" u="sng" dirty="0" err="1"/>
              <a:t>הסוב-יודיצה</a:t>
            </a:r>
            <a:r>
              <a:rPr lang="he-IL" dirty="0"/>
              <a:t> </a:t>
            </a:r>
            <a:endParaRPr lang="en-US" dirty="0"/>
          </a:p>
          <a:p>
            <a:pPr marL="0" indent="0">
              <a:buNone/>
            </a:pPr>
            <a:r>
              <a:rPr lang="he-IL" dirty="0"/>
              <a:t>בכל נושא הנדון בבית המשפט, </a:t>
            </a:r>
            <a:r>
              <a:rPr lang="he-IL" b="1" dirty="0"/>
              <a:t>כלי התקשורת רשאים לפרסם מידע עובדתי</a:t>
            </a:r>
            <a:r>
              <a:rPr lang="he-IL" dirty="0"/>
              <a:t> על הנושאים המובאים בפני בית המשפט ועל מהלך הדיונים בהם, </a:t>
            </a:r>
            <a:r>
              <a:rPr lang="he-IL" b="1" dirty="0"/>
              <a:t>אך ללא נקיטת עמדה</a:t>
            </a:r>
            <a:r>
              <a:rPr lang="he-IL" dirty="0"/>
              <a:t>.</a:t>
            </a:r>
          </a:p>
          <a:p>
            <a:pPr marL="0" indent="0">
              <a:buNone/>
            </a:pPr>
            <a:endParaRPr lang="he-IL" dirty="0"/>
          </a:p>
          <a:p>
            <a:pPr marL="0" indent="0">
              <a:buNone/>
            </a:pPr>
            <a:r>
              <a:rPr lang="he-IL" dirty="0"/>
              <a:t> מטרת עיקרון זה היא להבטיח הליך משפטי הוגן, למנוע השפעה ולחץ על בית המשפט מצד התקשורת ורשויות השלטון </a:t>
            </a:r>
            <a:r>
              <a:rPr lang="he-IL" b="1" dirty="0"/>
              <a:t>בנושאים נדונים שבית המשפט טרם קבע את פסיקתו בעניינם. </a:t>
            </a:r>
          </a:p>
        </p:txBody>
      </p:sp>
    </p:spTree>
    <p:extLst>
      <p:ext uri="{BB962C8B-B14F-4D97-AF65-F5344CB8AC3E}">
        <p14:creationId xmlns:p14="http://schemas.microsoft.com/office/powerpoint/2010/main" val="32463504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67544" y="764704"/>
            <a:ext cx="8229600" cy="5472608"/>
          </a:xfrm>
        </p:spPr>
        <p:txBody>
          <a:bodyPr>
            <a:normAutofit fontScale="62500" lnSpcReduction="20000"/>
          </a:bodyPr>
          <a:lstStyle/>
          <a:p>
            <a:pPr marL="0" indent="0">
              <a:buNone/>
            </a:pPr>
            <a:r>
              <a:rPr lang="he-IL" b="1" dirty="0"/>
              <a:t>3. </a:t>
            </a:r>
            <a:r>
              <a:rPr lang="he-IL" b="1" u="sng" dirty="0"/>
              <a:t>תנאי העסקתם של השופטים</a:t>
            </a:r>
            <a:r>
              <a:rPr lang="he-IL" dirty="0"/>
              <a:t> </a:t>
            </a:r>
          </a:p>
          <a:p>
            <a:pPr marL="0" indent="0">
              <a:buNone/>
            </a:pPr>
            <a:endParaRPr lang="en-US" dirty="0"/>
          </a:p>
          <a:p>
            <a:pPr marL="0" indent="0">
              <a:buNone/>
            </a:pPr>
            <a:r>
              <a:rPr lang="he-IL" dirty="0"/>
              <a:t>בחוק נקבעו תנאים מיוחדים להעסקת השופטים כדי לשמור על אי תלותה של הרשות השופטת ולמנוע מהשופטים לחצים פוליטיים מצד רשויות השלטון ובכלל:                     </a:t>
            </a:r>
            <a:endParaRPr lang="en-US" dirty="0"/>
          </a:p>
          <a:p>
            <a:endParaRPr lang="he-IL" b="1" u="sng" dirty="0"/>
          </a:p>
          <a:p>
            <a:r>
              <a:rPr lang="he-IL" b="1" u="sng" dirty="0"/>
              <a:t>שכר השופטים</a:t>
            </a:r>
            <a:r>
              <a:rPr lang="he-IL" dirty="0"/>
              <a:t> </a:t>
            </a:r>
            <a:r>
              <a:rPr lang="en-US" dirty="0"/>
              <a:t>–</a:t>
            </a:r>
            <a:r>
              <a:rPr lang="he-IL" dirty="0"/>
              <a:t>גבוה ונקבע ע"י וועדת הכספים של הכנסת. </a:t>
            </a:r>
          </a:p>
          <a:p>
            <a:pPr marL="0" indent="0">
              <a:buNone/>
            </a:pPr>
            <a:r>
              <a:rPr lang="he-IL" dirty="0"/>
              <a:t>     השכר גבוה יחסית, כי אסור לשופטים לעסוק בכל עיסוק נוסף.                                                                                                             </a:t>
            </a:r>
            <a:endParaRPr lang="en-US" dirty="0"/>
          </a:p>
          <a:p>
            <a:r>
              <a:rPr lang="he-IL" b="1" u="sng" dirty="0"/>
              <a:t>תקופת כהונה</a:t>
            </a:r>
            <a:r>
              <a:rPr lang="he-IL" dirty="0"/>
              <a:t> </a:t>
            </a:r>
            <a:r>
              <a:rPr lang="en-US" dirty="0"/>
              <a:t>–</a:t>
            </a:r>
            <a:r>
              <a:rPr lang="he-IL" dirty="0"/>
              <a:t> שופט מכהן בתפקידו עד גיל הפרישה שהוא גבוה מהרגיל-  70. אולם, בית דין משמעתי לשופטים הכולל שופטים בלבד, רשאי לבטל מינוי של שופט במקרים יוצאים מהכלל כמו: מחלה.   </a:t>
            </a:r>
            <a:endParaRPr lang="en-US" dirty="0"/>
          </a:p>
          <a:p>
            <a:r>
              <a:rPr lang="he-IL" b="1" u="sng" dirty="0"/>
              <a:t>מקום כהונה</a:t>
            </a:r>
            <a:r>
              <a:rPr lang="he-IL" dirty="0"/>
              <a:t> </a:t>
            </a:r>
            <a:r>
              <a:rPr lang="en-US" dirty="0"/>
              <a:t>–</a:t>
            </a:r>
            <a:r>
              <a:rPr lang="he-IL" dirty="0"/>
              <a:t>של שופט קבוע ולא מעבירים אותו ממקומו בניגוד לרצונו אלא בהחלטה של בית הדין המשמעתי ובהסכמת נשיא בית המשפט העליון. </a:t>
            </a:r>
          </a:p>
          <a:p>
            <a:pPr marL="0" indent="0">
              <a:buNone/>
            </a:pPr>
            <a:r>
              <a:rPr lang="he-IL" dirty="0"/>
              <a:t>      המטרה: למנוע לחצים על השופט באמצעות איום בשינוי מקום הכהונה.                                                                                                                    </a:t>
            </a:r>
            <a:endParaRPr lang="en-US" dirty="0"/>
          </a:p>
          <a:p>
            <a:r>
              <a:rPr lang="he-IL" b="1" u="sng" dirty="0"/>
              <a:t>חסינות השופטים</a:t>
            </a:r>
            <a:r>
              <a:rPr lang="he-IL" dirty="0"/>
              <a:t> </a:t>
            </a:r>
            <a:r>
              <a:rPr lang="en-US" dirty="0"/>
              <a:t>–</a:t>
            </a:r>
            <a:r>
              <a:rPr lang="he-IL" dirty="0"/>
              <a:t> לשופטים יש חסינות.</a:t>
            </a:r>
          </a:p>
          <a:p>
            <a:pPr marL="0" indent="0">
              <a:buNone/>
            </a:pPr>
            <a:r>
              <a:rPr lang="he-IL" dirty="0"/>
              <a:t>     הם מוגנים מפני תביעות בשל הוצאת לשון הרע, ואין פותחים בחקירה פלילית   </a:t>
            </a:r>
          </a:p>
          <a:p>
            <a:pPr marL="0" indent="0">
              <a:buNone/>
            </a:pPr>
            <a:r>
              <a:rPr lang="he-IL" dirty="0"/>
              <a:t>      נגד שופטים אלא בהסכמת היועץ המשפטי לממשלה.</a:t>
            </a:r>
          </a:p>
          <a:p>
            <a:r>
              <a:rPr lang="he-IL" dirty="0"/>
              <a:t>הדחת שופט נעשית בגין עבירות חמורות ולא בין תוכן פסקי הדין שלו.</a:t>
            </a:r>
          </a:p>
          <a:p>
            <a:r>
              <a:rPr lang="he-IL" dirty="0"/>
              <a:t>  אסור לשופט לשמש בכל תפקיד פוליטי</a:t>
            </a:r>
          </a:p>
          <a:p>
            <a:pPr marL="0" indent="0">
              <a:buNone/>
            </a:pPr>
            <a:endParaRPr lang="en-US" dirty="0"/>
          </a:p>
          <a:p>
            <a:endParaRPr lang="he-IL" dirty="0"/>
          </a:p>
        </p:txBody>
      </p:sp>
    </p:spTree>
    <p:extLst>
      <p:ext uri="{BB962C8B-B14F-4D97-AF65-F5344CB8AC3E}">
        <p14:creationId xmlns:p14="http://schemas.microsoft.com/office/powerpoint/2010/main" val="14742754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539552" y="620688"/>
            <a:ext cx="8229600" cy="5472608"/>
          </a:xfrm>
        </p:spPr>
        <p:txBody>
          <a:bodyPr>
            <a:normAutofit fontScale="62500" lnSpcReduction="20000"/>
          </a:bodyPr>
          <a:lstStyle/>
          <a:p>
            <a:pPr marL="0" indent="0">
              <a:buNone/>
            </a:pPr>
            <a:r>
              <a:rPr lang="he-IL" b="1" dirty="0"/>
              <a:t>4. </a:t>
            </a:r>
            <a:r>
              <a:rPr lang="he-IL" b="1" u="sng" dirty="0"/>
              <a:t>מינוי השופטים</a:t>
            </a:r>
            <a:r>
              <a:rPr lang="he-IL" dirty="0"/>
              <a:t> </a:t>
            </a:r>
          </a:p>
          <a:p>
            <a:pPr marL="0" indent="0">
              <a:buNone/>
            </a:pPr>
            <a:endParaRPr lang="he-IL" dirty="0"/>
          </a:p>
          <a:p>
            <a:pPr marL="0" indent="0">
              <a:buNone/>
            </a:pPr>
            <a:r>
              <a:rPr lang="he-IL" dirty="0"/>
              <a:t> על מנת למנוע לחצים פוליטיים מצד רשויות השלטון על הרשות השופטת ועל מנת להבטיח את עצמאותה ואי תלותה של הרשות השופטת         </a:t>
            </a:r>
            <a:endParaRPr lang="en-US" dirty="0"/>
          </a:p>
          <a:p>
            <a:pPr marL="0" indent="0">
              <a:buNone/>
            </a:pPr>
            <a:endParaRPr lang="he-IL" dirty="0"/>
          </a:p>
          <a:p>
            <a:pPr marL="0" indent="0">
              <a:buNone/>
            </a:pPr>
            <a:r>
              <a:rPr lang="he-IL" dirty="0"/>
              <a:t>בחירת השופטים נעשית על ידי וועדה אשר מונה תשעה חברים</a:t>
            </a:r>
            <a:endParaRPr lang="en-US" dirty="0"/>
          </a:p>
          <a:p>
            <a:pPr marL="0" indent="0">
              <a:buNone/>
            </a:pPr>
            <a:r>
              <a:rPr lang="he-IL" b="1" u="sng" dirty="0"/>
              <a:t>הרכב הוועדה</a:t>
            </a:r>
            <a:r>
              <a:rPr lang="he-IL" dirty="0"/>
              <a:t>: </a:t>
            </a:r>
          </a:p>
          <a:p>
            <a:pPr marL="0" indent="0">
              <a:buNone/>
            </a:pPr>
            <a:r>
              <a:rPr lang="he-IL" dirty="0"/>
              <a:t>נציגים מהרשות השופטת: נשיא ביהמ"ש העליון + שני שופטים מביהמ"ש העליון.</a:t>
            </a:r>
            <a:endParaRPr lang="en-US" dirty="0"/>
          </a:p>
          <a:p>
            <a:pPr marL="0" indent="0">
              <a:buNone/>
            </a:pPr>
            <a:r>
              <a:rPr lang="he-IL" dirty="0"/>
              <a:t>2 נציגים מהרשות המבצעת: שר המשפטים ושר נוסף שקובעת הממשלה. </a:t>
            </a:r>
          </a:p>
          <a:p>
            <a:pPr marL="0" indent="0">
              <a:buNone/>
            </a:pPr>
            <a:r>
              <a:rPr lang="he-IL" dirty="0"/>
              <a:t>מהרשות המחוקקת: 2 ח"כים (בד"כ, 1 מהאופוזיציה ו- 1 מהקואליציה). </a:t>
            </a:r>
          </a:p>
          <a:p>
            <a:pPr marL="0" indent="0">
              <a:buNone/>
            </a:pPr>
            <a:r>
              <a:rPr lang="he-IL" dirty="0"/>
              <a:t>2 נציגים של לשכת עורכי הדין.</a:t>
            </a:r>
            <a:r>
              <a:rPr lang="he-IL" b="1" u="sng" dirty="0"/>
              <a:t> </a:t>
            </a:r>
          </a:p>
          <a:p>
            <a:pPr marL="0" indent="0">
              <a:buNone/>
            </a:pPr>
            <a:endParaRPr lang="he-IL" b="1" u="sng" dirty="0"/>
          </a:p>
          <a:p>
            <a:pPr marL="0" indent="0">
              <a:buNone/>
            </a:pPr>
            <a:r>
              <a:rPr lang="he-IL" dirty="0"/>
              <a:t>החברים בוועדה יוצרים איזון בין הייצוג של הרשות המחוקקת ובין הייצוג של הרשות המבצעת. </a:t>
            </a:r>
            <a:endParaRPr lang="he-IL" b="1" dirty="0"/>
          </a:p>
          <a:p>
            <a:pPr marL="0" indent="0">
              <a:buNone/>
            </a:pPr>
            <a:r>
              <a:rPr lang="he-IL" dirty="0"/>
              <a:t>לבחירת שופטים לבית המשפט העליון נדרש </a:t>
            </a:r>
            <a:r>
              <a:rPr lang="he-IL" b="1" dirty="0"/>
              <a:t>רוב מיוחס</a:t>
            </a:r>
            <a:r>
              <a:rPr lang="he-IL" dirty="0"/>
              <a:t> של שבעה מתוך תשעת חברי הוועדה. דיוני הוועדה הם סודיים, אולם הוועדה חייבת לפרסם את שמות השופטים שנבחרו 21 יום לפני מינוים על ידי נשיא המדינה. </a:t>
            </a:r>
          </a:p>
          <a:p>
            <a:pPr marL="0" indent="0">
              <a:buNone/>
            </a:pPr>
            <a:r>
              <a:rPr lang="he-IL" dirty="0"/>
              <a:t>תקופה זו מאפשרת לציבור להציג את הסתייגותו מהמועמדים הנבחרים.  </a:t>
            </a:r>
          </a:p>
          <a:p>
            <a:pPr marL="0" indent="0">
              <a:buNone/>
            </a:pPr>
            <a:endParaRPr lang="he-IL" dirty="0"/>
          </a:p>
        </p:txBody>
      </p:sp>
    </p:spTree>
    <p:extLst>
      <p:ext uri="{BB962C8B-B14F-4D97-AF65-F5344CB8AC3E}">
        <p14:creationId xmlns:p14="http://schemas.microsoft.com/office/powerpoint/2010/main" val="11070575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t>בית המשפט הגבוה לצדק (בג"ץ)</a:t>
            </a:r>
            <a:r>
              <a:rPr lang="he-IL" dirty="0"/>
              <a:t>:</a:t>
            </a:r>
          </a:p>
        </p:txBody>
      </p:sp>
      <p:sp>
        <p:nvSpPr>
          <p:cNvPr id="4" name="מציין מיקום תוכן 3"/>
          <p:cNvSpPr>
            <a:spLocks noGrp="1"/>
          </p:cNvSpPr>
          <p:nvPr>
            <p:ph sz="half" idx="2"/>
          </p:nvPr>
        </p:nvSpPr>
        <p:spPr>
          <a:xfrm>
            <a:off x="4644008" y="1240160"/>
            <a:ext cx="4042792" cy="5343202"/>
          </a:xfrm>
        </p:spPr>
        <p:txBody>
          <a:bodyPr>
            <a:noAutofit/>
          </a:bodyPr>
          <a:lstStyle/>
          <a:p>
            <a:pPr>
              <a:buFont typeface="Wingdings" pitchFamily="2" charset="2"/>
              <a:buChar char="v"/>
            </a:pPr>
            <a:r>
              <a:rPr lang="he-IL" sz="1600" dirty="0"/>
              <a:t>בית משפט זה עוסק אך ורק </a:t>
            </a:r>
            <a:r>
              <a:rPr lang="he-IL" sz="1600" b="1" dirty="0"/>
              <a:t>במשפט חוקתי: </a:t>
            </a:r>
            <a:r>
              <a:rPr lang="he-IL" sz="1600" dirty="0"/>
              <a:t>משפט שבו </a:t>
            </a:r>
            <a:r>
              <a:rPr lang="he-IL" sz="1600" b="1" dirty="0"/>
              <a:t>אדם פרטי מתלונן על פגיעה לא מוצדקת שרשויות המדינה / השלטון פגעו בו.</a:t>
            </a:r>
            <a:r>
              <a:rPr lang="he-IL" sz="1600" dirty="0"/>
              <a:t> </a:t>
            </a:r>
          </a:p>
          <a:p>
            <a:pPr marL="0" indent="0">
              <a:buNone/>
            </a:pPr>
            <a:r>
              <a:rPr lang="he-IL" sz="1600" b="1" dirty="0"/>
              <a:t>תפקידו של בג"ץ להעניק סעד משפטי לפונים אליו</a:t>
            </a:r>
            <a:r>
              <a:rPr lang="he-IL" sz="1600" dirty="0"/>
              <a:t>(לאדם, לקבוצות מיעוט או למוסד במדינה), אם הוא סבור שהרשות נהגה שלא בצדק, חרגה מסמכותה החוקית, הפעילה סמכותה בשרירות, פעלה שלא על פי חוק או פעלה בחוסר תום לב.</a:t>
            </a:r>
            <a:endParaRPr lang="en-US" sz="1600" dirty="0"/>
          </a:p>
          <a:p>
            <a:pPr>
              <a:buFont typeface="Wingdings" pitchFamily="2" charset="2"/>
              <a:buChar char="v"/>
            </a:pPr>
            <a:endParaRPr lang="he-IL" sz="1600" b="1" dirty="0"/>
          </a:p>
          <a:p>
            <a:pPr>
              <a:buFont typeface="Wingdings" pitchFamily="2" charset="2"/>
              <a:buChar char="v"/>
            </a:pPr>
            <a:r>
              <a:rPr lang="he-IL" sz="1600" b="1" dirty="0"/>
              <a:t>תפקידו  לשמור על זכויות האדם ועל הזכויות של קבוצות מיעוט בישראל</a:t>
            </a:r>
            <a:r>
              <a:rPr lang="he-IL" sz="1600" dirty="0"/>
              <a:t>.</a:t>
            </a:r>
          </a:p>
          <a:p>
            <a:pPr>
              <a:buFont typeface="Wingdings" pitchFamily="2" charset="2"/>
              <a:buChar char="v"/>
            </a:pPr>
            <a:endParaRPr lang="he-IL" sz="1600" dirty="0"/>
          </a:p>
          <a:p>
            <a:pPr>
              <a:buFont typeface="Wingdings" pitchFamily="2" charset="2"/>
              <a:buChar char="v"/>
            </a:pPr>
            <a:r>
              <a:rPr lang="he-IL" sz="1600" b="1" dirty="0"/>
              <a:t>לשמור על עקרונות היסוד של המדינה וביקורת שיפוטית על השלטון</a:t>
            </a:r>
            <a:r>
              <a:rPr lang="he-IL" sz="1600" dirty="0"/>
              <a:t> </a:t>
            </a:r>
            <a:endParaRPr lang="en-US" sz="1600" dirty="0"/>
          </a:p>
          <a:p>
            <a:pPr marL="0" indent="0">
              <a:buNone/>
            </a:pPr>
            <a:r>
              <a:rPr lang="he-IL" sz="1600" dirty="0"/>
              <a:t>בג"ץ רואה עצמו כממונה העליון על שמירת עקרונות היסוד כגון עקרון שלטון החוק או היותה של מדינת ישראל מדינה יהודית ודמוקרטית</a:t>
            </a:r>
          </a:p>
          <a:p>
            <a:pPr>
              <a:buFont typeface="Wingdings" panose="05000000000000000000" pitchFamily="2" charset="2"/>
              <a:buChar char="v"/>
            </a:pPr>
            <a:r>
              <a:rPr lang="he-IL" sz="1600" dirty="0"/>
              <a:t>משמש ערכאה ראשונה ואחרונה בסוגיות בהן הוא מטפל.</a:t>
            </a:r>
            <a:br>
              <a:rPr lang="he-IL" sz="1600" dirty="0"/>
            </a:br>
            <a:br>
              <a:rPr lang="he-IL" sz="1600" dirty="0"/>
            </a:br>
            <a:endParaRPr lang="he-IL"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1556792"/>
            <a:ext cx="3497877" cy="229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130" y="3695094"/>
            <a:ext cx="3489291" cy="2326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72452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marL="0" marR="0" lvl="0" indent="0" defTabSz="914400" rtl="1" eaLnBrk="1" fontAlgn="auto" latinLnBrk="0" hangingPunct="1">
              <a:lnSpc>
                <a:spcPct val="100000"/>
              </a:lnSpc>
              <a:spcBef>
                <a:spcPts val="0"/>
              </a:spcBef>
              <a:spcAft>
                <a:spcPts val="0"/>
              </a:spcAft>
              <a:tabLst/>
              <a:defRPr/>
            </a:pPr>
            <a:r>
              <a:rPr kumimoji="0" lang="he-IL" sz="20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בג"צ פועל באמצעות צווים שמבטלים החלטות או פעולות של רשויות המדינה:</a:t>
            </a:r>
            <a:br>
              <a:rPr kumimoji="0" lang="he-IL" sz="20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br>
            <a:endParaRPr lang="he-IL" sz="20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1556792"/>
            <a:ext cx="3497877" cy="229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130" y="3695094"/>
            <a:ext cx="3489291" cy="2326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תיבת טקסט 8">
            <a:extLst>
              <a:ext uri="{FF2B5EF4-FFF2-40B4-BE49-F238E27FC236}">
                <a16:creationId xmlns:a16="http://schemas.microsoft.com/office/drawing/2014/main" id="{67066334-1B13-4CBD-B914-D67827760A4C}"/>
              </a:ext>
            </a:extLst>
          </p:cNvPr>
          <p:cNvSpPr txBox="1"/>
          <p:nvPr/>
        </p:nvSpPr>
        <p:spPr>
          <a:xfrm>
            <a:off x="4150296" y="1848434"/>
            <a:ext cx="4536504" cy="3693319"/>
          </a:xfrm>
          <a:prstGeom prst="rect">
            <a:avLst/>
          </a:prstGeom>
          <a:noFill/>
        </p:spPr>
        <p:txBody>
          <a:bodyPr wrap="square">
            <a:spAutoFit/>
          </a:bodyPr>
          <a:lstStyle/>
          <a:p>
            <a:r>
              <a:rPr lang="he-IL" b="1" dirty="0"/>
              <a:t>א</a:t>
            </a:r>
            <a:r>
              <a:rPr lang="he-IL" dirty="0"/>
              <a:t>. </a:t>
            </a:r>
            <a:r>
              <a:rPr lang="he-IL" b="1" dirty="0"/>
              <a:t>צו על תנאי </a:t>
            </a:r>
          </a:p>
          <a:p>
            <a:r>
              <a:rPr lang="he-IL" dirty="0"/>
              <a:t>צו של בג"צ המורה לרשות המשיבה בעתירה להופיע בפני בג"צ ולהציג את עמדתה לגבי העתירה.</a:t>
            </a:r>
          </a:p>
          <a:p>
            <a:r>
              <a:rPr lang="he-IL" b="1" dirty="0"/>
              <a:t>ב. צו ביניים </a:t>
            </a:r>
          </a:p>
          <a:p>
            <a:r>
              <a:rPr lang="he-IL" dirty="0"/>
              <a:t>צו של בג"צ למשיבה בעתירה להקפיא את המצב הקיים עד לסיום הדיון בעתירה )ניתן במקרים בהם</a:t>
            </a:r>
          </a:p>
          <a:p>
            <a:r>
              <a:rPr lang="he-IL" dirty="0"/>
              <a:t>מדובר בצעדים בלתי הפיכים של הרשויות.</a:t>
            </a:r>
          </a:p>
          <a:p>
            <a:r>
              <a:rPr lang="he-IL" b="1" dirty="0"/>
              <a:t>ג.</a:t>
            </a:r>
            <a:r>
              <a:rPr lang="he-IL" dirty="0"/>
              <a:t> </a:t>
            </a:r>
            <a:r>
              <a:rPr lang="he-IL" b="1" dirty="0"/>
              <a:t>צו החלטי</a:t>
            </a:r>
          </a:p>
          <a:p>
            <a:r>
              <a:rPr lang="he-IL" dirty="0"/>
              <a:t>צו הניתן בסיום הדיון בעתירה ומשמעו קבלת העתירה על ידי בג"צ, ביטול החלטת הרשות והנחייה</a:t>
            </a:r>
          </a:p>
          <a:p>
            <a:r>
              <a:rPr lang="he-IL" dirty="0"/>
              <a:t>כיצד לפעול. </a:t>
            </a:r>
          </a:p>
        </p:txBody>
      </p:sp>
    </p:spTree>
    <p:extLst>
      <p:ext uri="{BB962C8B-B14F-4D97-AF65-F5344CB8AC3E}">
        <p14:creationId xmlns:p14="http://schemas.microsoft.com/office/powerpoint/2010/main" val="20686476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2D5DD7D3-9A2E-400D-A5CA-4855E76BF6F7}"/>
              </a:ext>
            </a:extLst>
          </p:cNvPr>
          <p:cNvSpPr txBox="1"/>
          <p:nvPr/>
        </p:nvSpPr>
        <p:spPr>
          <a:xfrm>
            <a:off x="395536" y="1556792"/>
            <a:ext cx="8352928" cy="4524315"/>
          </a:xfrm>
          <a:prstGeom prst="rect">
            <a:avLst/>
          </a:prstGeom>
          <a:noFill/>
        </p:spPr>
        <p:txBody>
          <a:bodyPr wrap="square">
            <a:spAutoFit/>
          </a:bodyPr>
          <a:lstStyle/>
          <a:p>
            <a:pPr algn="ctr"/>
            <a:r>
              <a:rPr lang="he-IL" b="1" i="0" dirty="0">
                <a:solidFill>
                  <a:srgbClr val="000000"/>
                </a:solidFill>
                <a:effectLst/>
                <a:latin typeface="Arial" panose="020B0604020202020204" pitchFamily="34" charset="0"/>
              </a:rPr>
              <a:t>בג"ץ מירון נגד שר העבודה</a:t>
            </a:r>
          </a:p>
          <a:p>
            <a:r>
              <a:rPr lang="he-IL" b="1" dirty="0"/>
              <a:t>ב-6 בנובמבר 1969 קיבלה מליאת רשות השידור </a:t>
            </a:r>
            <a:r>
              <a:rPr lang="he-IL" dirty="0"/>
              <a:t>(שידור ציבורי ממלכתי של מדינת ישראל בטלוויזיה וברדיו)החלטה </a:t>
            </a:r>
            <a:r>
              <a:rPr lang="he-IL" b="1" dirty="0"/>
              <a:t>לקיים שידורי טלוויזיה במשך כל ימות השבוע </a:t>
            </a:r>
            <a:r>
              <a:rPr lang="he-IL" dirty="0"/>
              <a:t>ולהפר את הסטטוס-קוו בעניין עבודה בשבת. </a:t>
            </a:r>
          </a:p>
          <a:p>
            <a:r>
              <a:rPr lang="he-IL" dirty="0"/>
              <a:t>על מנת לקיים החלטה זו פנתה רשות השידור למשרד העבודה בבקשה לקבל היתר הניתן על ידי ידידיה אהרונסון, מפקח </a:t>
            </a:r>
            <a:r>
              <a:rPr lang="he-IL" b="1" dirty="0"/>
              <a:t>בכיר במשרד העבודה שקיבל את ההחלטה לאחר הסכמה עם שר העבודה</a:t>
            </a:r>
            <a:r>
              <a:rPr lang="he-IL" dirty="0"/>
              <a:t> דאז, יוסף אהרון אלמוגי, כי אי-מתן ההיתר יפגע באינטרס הציבורי ועל כן ניתן להעסיק עובדים בשבת.</a:t>
            </a:r>
          </a:p>
          <a:p>
            <a:endParaRPr lang="he-IL" dirty="0"/>
          </a:p>
          <a:p>
            <a:r>
              <a:rPr lang="he-IL" dirty="0"/>
              <a:t>בעקבות היתר זה </a:t>
            </a:r>
            <a:r>
              <a:rPr lang="he-IL" b="1" dirty="0"/>
              <a:t>הגיש הרב והדיין שמחה מירון עתירה כנגד משרד העבודה</a:t>
            </a:r>
            <a:r>
              <a:rPr lang="he-IL" dirty="0"/>
              <a:t> בבקשה לבטל את ההיתר להעסיק יהודים בשבת.</a:t>
            </a:r>
          </a:p>
          <a:p>
            <a:endParaRPr lang="he-IL" dirty="0"/>
          </a:p>
          <a:p>
            <a:r>
              <a:rPr lang="he-IL" dirty="0"/>
              <a:t>בעתירה שפט הרכב של חמישה שופטים ברשות נשיא בית המשפט העליון בזמנו, שמעון אגרנט. </a:t>
            </a:r>
          </a:p>
          <a:p>
            <a:r>
              <a:rPr lang="he-IL" dirty="0"/>
              <a:t>בסיום הדיון </a:t>
            </a:r>
            <a:r>
              <a:rPr lang="he-IL" b="1" dirty="0"/>
              <a:t>הכריעו השופטים פה אחד נגד מירון ופסקו כי העסקת עובדים בשבת למען מטרה ציבורית היא קבילה.</a:t>
            </a:r>
          </a:p>
        </p:txBody>
      </p:sp>
      <p:sp>
        <p:nvSpPr>
          <p:cNvPr id="4" name="מלבן 3">
            <a:extLst>
              <a:ext uri="{FF2B5EF4-FFF2-40B4-BE49-F238E27FC236}">
                <a16:creationId xmlns:a16="http://schemas.microsoft.com/office/drawing/2014/main" id="{C719057C-B696-473D-A3D1-F2C621D3C4AD}"/>
              </a:ext>
            </a:extLst>
          </p:cNvPr>
          <p:cNvSpPr/>
          <p:nvPr/>
        </p:nvSpPr>
        <p:spPr>
          <a:xfrm rot="19811819">
            <a:off x="25335" y="367162"/>
            <a:ext cx="2486578" cy="1200329"/>
          </a:xfrm>
          <a:prstGeom prst="rect">
            <a:avLst/>
          </a:prstGeom>
          <a:noFill/>
        </p:spPr>
        <p:txBody>
          <a:bodyPr wrap="none" lIns="91440" tIns="45720" rIns="91440" bIns="45720">
            <a:spAutoFit/>
          </a:bodyPr>
          <a:lstStyle/>
          <a:p>
            <a:pPr algn="ctr"/>
            <a:r>
              <a:rPr lang="he-IL" sz="7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דוגמא</a:t>
            </a:r>
          </a:p>
        </p:txBody>
      </p:sp>
    </p:spTree>
    <p:extLst>
      <p:ext uri="{BB962C8B-B14F-4D97-AF65-F5344CB8AC3E}">
        <p14:creationId xmlns:p14="http://schemas.microsoft.com/office/powerpoint/2010/main" val="36591802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2D5DD7D3-9A2E-400D-A5CA-4855E76BF6F7}"/>
              </a:ext>
            </a:extLst>
          </p:cNvPr>
          <p:cNvSpPr txBox="1"/>
          <p:nvPr/>
        </p:nvSpPr>
        <p:spPr>
          <a:xfrm>
            <a:off x="827584" y="1844824"/>
            <a:ext cx="7776864" cy="3693319"/>
          </a:xfrm>
          <a:prstGeom prst="rect">
            <a:avLst/>
          </a:prstGeom>
          <a:noFill/>
        </p:spPr>
        <p:txBody>
          <a:bodyPr wrap="square">
            <a:spAutoFit/>
          </a:bodyPr>
          <a:lstStyle/>
          <a:p>
            <a:pPr algn="ctr"/>
            <a:r>
              <a:rPr lang="he-IL" b="1" i="0" dirty="0">
                <a:solidFill>
                  <a:srgbClr val="000000"/>
                </a:solidFill>
                <a:effectLst/>
                <a:latin typeface="OpenSansHebrew"/>
              </a:rPr>
              <a:t>פרסום תמלילי ישיבות הקורונה</a:t>
            </a:r>
          </a:p>
          <a:p>
            <a:pPr algn="ctr"/>
            <a:endParaRPr lang="he-IL" b="1" i="0" dirty="0">
              <a:solidFill>
                <a:srgbClr val="000000"/>
              </a:solidFill>
              <a:effectLst/>
              <a:latin typeface="OpenSansHebrew"/>
            </a:endParaRPr>
          </a:p>
          <a:p>
            <a:r>
              <a:rPr lang="he-IL" b="1" i="0" dirty="0">
                <a:solidFill>
                  <a:srgbClr val="000000"/>
                </a:solidFill>
                <a:effectLst/>
                <a:latin typeface="OpenSansHebrew"/>
              </a:rPr>
              <a:t>הוגשה עתירה בינואר 2021</a:t>
            </a:r>
            <a:r>
              <a:rPr lang="he-IL" b="0" i="0" dirty="0">
                <a:solidFill>
                  <a:srgbClr val="000000"/>
                </a:solidFill>
                <a:effectLst/>
                <a:latin typeface="OpenSansHebrew"/>
              </a:rPr>
              <a:t> </a:t>
            </a:r>
            <a:r>
              <a:rPr lang="he-IL" b="1" i="0" dirty="0">
                <a:solidFill>
                  <a:srgbClr val="000000"/>
                </a:solidFill>
                <a:effectLst/>
                <a:latin typeface="OpenSansHebrew"/>
              </a:rPr>
              <a:t>על-ידי מספר גופי תקשורת</a:t>
            </a:r>
            <a:r>
              <a:rPr lang="he-IL" b="0" i="0" dirty="0">
                <a:solidFill>
                  <a:srgbClr val="000000"/>
                </a:solidFill>
                <a:effectLst/>
                <a:latin typeface="OpenSansHebrew"/>
              </a:rPr>
              <a:t>, בהם גלובס, הארץ, </a:t>
            </a:r>
            <a:r>
              <a:rPr lang="he-IL" b="0" i="0" dirty="0" err="1">
                <a:solidFill>
                  <a:srgbClr val="000000"/>
                </a:solidFill>
                <a:effectLst/>
                <a:latin typeface="OpenSansHebrew"/>
              </a:rPr>
              <a:t>כלכליסט</a:t>
            </a:r>
            <a:r>
              <a:rPr lang="he-IL" b="0" i="0" dirty="0">
                <a:solidFill>
                  <a:srgbClr val="000000"/>
                </a:solidFill>
                <a:effectLst/>
                <a:latin typeface="OpenSansHebrew"/>
              </a:rPr>
              <a:t>, התנועה לחופש המידע ועו"ד שחר בן מאיר. </a:t>
            </a:r>
          </a:p>
          <a:p>
            <a:r>
              <a:rPr lang="he-IL" b="0" i="0" dirty="0">
                <a:solidFill>
                  <a:srgbClr val="1A1A1A"/>
                </a:solidFill>
                <a:effectLst/>
                <a:latin typeface="OpenSansHebrew"/>
              </a:rPr>
              <a:t>עתירה </a:t>
            </a:r>
            <a:r>
              <a:rPr lang="he-IL" b="1" i="0" dirty="0">
                <a:solidFill>
                  <a:srgbClr val="1A1A1A"/>
                </a:solidFill>
                <a:effectLst/>
                <a:latin typeface="OpenSansHebrew"/>
              </a:rPr>
              <a:t>לחשיפת תמלילי דיוני הממשלה להתמודדות עם משבר הקורונה והטלת המגבלות</a:t>
            </a:r>
            <a:r>
              <a:rPr lang="he-IL" b="0" i="0" dirty="0">
                <a:solidFill>
                  <a:srgbClr val="1A1A1A"/>
                </a:solidFill>
                <a:effectLst/>
                <a:latin typeface="OpenSansHebrew"/>
              </a:rPr>
              <a:t>.</a:t>
            </a:r>
          </a:p>
          <a:p>
            <a:r>
              <a:rPr lang="he-IL" b="0" i="0" dirty="0">
                <a:solidFill>
                  <a:srgbClr val="000000"/>
                </a:solidFill>
                <a:effectLst/>
                <a:latin typeface="OpenSansHebrew"/>
              </a:rPr>
              <a:t>טענת העותרים היא כי יש לפרסם את הפרוטוקולים בשל חשיבותם הציבורית, וכי מדובר במשבר אזרחי ולא ביטחוני.</a:t>
            </a:r>
          </a:p>
          <a:p>
            <a:r>
              <a:rPr lang="he-IL" b="0" i="0" dirty="0">
                <a:solidFill>
                  <a:srgbClr val="000000"/>
                </a:solidFill>
                <a:effectLst/>
                <a:latin typeface="OpenSansHebrew"/>
              </a:rPr>
              <a:t>באוקטובר 2022 הוציאו נשיאת העליון אסתר חיות והשופטים יצחק עמית וג'ורג' קרא </a:t>
            </a:r>
            <a:r>
              <a:rPr lang="he-IL" b="1" i="0" dirty="0">
                <a:solidFill>
                  <a:srgbClr val="000000"/>
                </a:solidFill>
                <a:effectLst/>
                <a:latin typeface="OpenSansHebrew"/>
              </a:rPr>
              <a:t>צו נגד הממשלה המורה לה להסביר מדוע לא נמסרים תמלילי ישיבות הממשלה בקשר לניהול משבר הקורונה.</a:t>
            </a:r>
          </a:p>
          <a:p>
            <a:endParaRPr lang="he-IL" dirty="0">
              <a:solidFill>
                <a:srgbClr val="000000"/>
              </a:solidFill>
              <a:latin typeface="OpenSansHebrew"/>
            </a:endParaRPr>
          </a:p>
          <a:p>
            <a:endParaRPr lang="he-IL" dirty="0"/>
          </a:p>
        </p:txBody>
      </p:sp>
      <p:sp>
        <p:nvSpPr>
          <p:cNvPr id="4" name="מלבן 3">
            <a:extLst>
              <a:ext uri="{FF2B5EF4-FFF2-40B4-BE49-F238E27FC236}">
                <a16:creationId xmlns:a16="http://schemas.microsoft.com/office/drawing/2014/main" id="{C719057C-B696-473D-A3D1-F2C621D3C4AD}"/>
              </a:ext>
            </a:extLst>
          </p:cNvPr>
          <p:cNvSpPr/>
          <p:nvPr/>
        </p:nvSpPr>
        <p:spPr>
          <a:xfrm rot="19811819">
            <a:off x="25335" y="367162"/>
            <a:ext cx="2486578" cy="1200329"/>
          </a:xfrm>
          <a:prstGeom prst="rect">
            <a:avLst/>
          </a:prstGeom>
          <a:noFill/>
        </p:spPr>
        <p:txBody>
          <a:bodyPr wrap="none" lIns="91440" tIns="45720" rIns="91440" bIns="45720">
            <a:spAutoFit/>
          </a:bodyPr>
          <a:lstStyle/>
          <a:p>
            <a:pPr algn="ctr"/>
            <a:r>
              <a:rPr lang="he-IL" sz="7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דוגמא</a:t>
            </a:r>
          </a:p>
        </p:txBody>
      </p:sp>
    </p:spTree>
    <p:extLst>
      <p:ext uri="{BB962C8B-B14F-4D97-AF65-F5344CB8AC3E}">
        <p14:creationId xmlns:p14="http://schemas.microsoft.com/office/powerpoint/2010/main" val="7586566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b="1" dirty="0"/>
              <a:t>אקטיביזם שיפוטי*</a:t>
            </a:r>
            <a:br>
              <a:rPr lang="he-IL" sz="2025" dirty="0"/>
            </a:br>
            <a:r>
              <a:rPr lang="he-IL" sz="2200" dirty="0"/>
              <a:t>בקרב שופטי </a:t>
            </a:r>
            <a:r>
              <a:rPr lang="he-IL" sz="2200" b="1" dirty="0"/>
              <a:t>בית המשפט העליון </a:t>
            </a:r>
            <a:r>
              <a:rPr lang="he-IL" sz="2200" dirty="0"/>
              <a:t>קיימות </a:t>
            </a:r>
            <a:r>
              <a:rPr lang="he-IL" sz="2200" b="1" u="sng" dirty="0"/>
              <a:t>שתי גישות</a:t>
            </a:r>
            <a:r>
              <a:rPr lang="he-IL" sz="2200" b="1" dirty="0"/>
              <a:t> שונות:</a:t>
            </a:r>
            <a:br>
              <a:rPr lang="en-US" sz="2200" dirty="0"/>
            </a:br>
            <a:endParaRPr lang="he-IL" sz="2200" dirty="0"/>
          </a:p>
        </p:txBody>
      </p:sp>
      <p:sp>
        <p:nvSpPr>
          <p:cNvPr id="3" name="מציין מיקום טקסט 2"/>
          <p:cNvSpPr>
            <a:spLocks noGrp="1"/>
          </p:cNvSpPr>
          <p:nvPr>
            <p:ph type="body" idx="1"/>
          </p:nvPr>
        </p:nvSpPr>
        <p:spPr>
          <a:xfrm>
            <a:off x="1649872" y="1237555"/>
            <a:ext cx="3030141" cy="479822"/>
          </a:xfrm>
        </p:spPr>
        <p:txBody>
          <a:bodyPr/>
          <a:lstStyle/>
          <a:p>
            <a:r>
              <a:rPr lang="he-IL" u="sng" dirty="0"/>
              <a:t>* הגישה האקטיביסטית</a:t>
            </a:r>
            <a:endParaRPr lang="he-IL" dirty="0"/>
          </a:p>
        </p:txBody>
      </p:sp>
      <p:sp>
        <p:nvSpPr>
          <p:cNvPr id="4" name="מציין מיקום תוכן 3"/>
          <p:cNvSpPr>
            <a:spLocks noGrp="1"/>
          </p:cNvSpPr>
          <p:nvPr>
            <p:ph sz="half" idx="2"/>
          </p:nvPr>
        </p:nvSpPr>
        <p:spPr>
          <a:xfrm>
            <a:off x="611560" y="1889520"/>
            <a:ext cx="4038115" cy="4851847"/>
          </a:xfrm>
        </p:spPr>
        <p:txBody>
          <a:bodyPr>
            <a:normAutofit fontScale="25000" lnSpcReduction="20000"/>
          </a:bodyPr>
          <a:lstStyle/>
          <a:p>
            <a:pPr marL="0" indent="0">
              <a:buNone/>
            </a:pPr>
            <a:r>
              <a:rPr lang="he-IL" sz="5600" dirty="0"/>
              <a:t>כאשר שופטים בפסיקתם מפרשים את החוקים ונותנים להם משמעות על פי הערכים הדמוקרטיים המקובלים בחברה בעת מתן פסק הדין. </a:t>
            </a:r>
          </a:p>
          <a:p>
            <a:pPr marL="0" indent="0">
              <a:buNone/>
            </a:pPr>
            <a:r>
              <a:rPr lang="he-IL" sz="5600" dirty="0"/>
              <a:t>בהיעדר חוק מפורש, הם </a:t>
            </a:r>
            <a:r>
              <a:rPr lang="he-IL" sz="5600" b="1" dirty="0"/>
              <a:t>יוצרים </a:t>
            </a:r>
            <a:r>
              <a:rPr lang="he-IL" sz="5600" b="1" u="sng" dirty="0"/>
              <a:t>חקיקה שיפוטית</a:t>
            </a:r>
            <a:r>
              <a:rPr lang="he-IL" sz="5600" dirty="0"/>
              <a:t> באמצעות פסקי הדין הנשענים על העקרונות והערכים של המדינה לפי הבנתם. כך, הגישה האקטיביסטית יצרה מעין </a:t>
            </a:r>
            <a:r>
              <a:rPr lang="he-IL" sz="5600" b="1" dirty="0"/>
              <a:t>מגילת זכויות אדם ואזרח שיפוטית</a:t>
            </a:r>
            <a:r>
              <a:rPr lang="he-IL" sz="5600" dirty="0"/>
              <a:t> בישראל, כלומר מגילת זכויות אדם ואזרח שבית המשפט קבע, באמצעות פסיקותיו, בעניינים שהמחוקק לא קבע או קבע באופן לא ברור. </a:t>
            </a:r>
          </a:p>
          <a:p>
            <a:pPr marL="0" indent="0">
              <a:buNone/>
            </a:pPr>
            <a:r>
              <a:rPr lang="he-IL" sz="5600" u="sng" dirty="0"/>
              <a:t>לדוגמא: </a:t>
            </a:r>
            <a:r>
              <a:rPr lang="he-IL" sz="5600" dirty="0"/>
              <a:t>שופטים אקטיביסטים עוררו את רוגזם של החרדים, למשל, בפסיקות שונות שעסקו ביחסי  דת ומדינה, כמו בהגנה על הזכות לשוויון - אישור תפילה לנשים עטופות בטלית בכותל המערבי או אישור הורות של  שתי אימהות.</a:t>
            </a:r>
          </a:p>
          <a:p>
            <a:pPr marL="0" indent="0">
              <a:buNone/>
            </a:pPr>
            <a:endParaRPr lang="he-IL" sz="5600" u="sng" dirty="0"/>
          </a:p>
          <a:p>
            <a:pPr marL="0" indent="0">
              <a:buNone/>
            </a:pPr>
            <a:r>
              <a:rPr lang="he-IL" sz="5600" u="sng" dirty="0"/>
              <a:t>לסיכום: </a:t>
            </a:r>
          </a:p>
          <a:p>
            <a:r>
              <a:rPr lang="he-IL" sz="5600" dirty="0"/>
              <a:t> מדיניות מרחיבה של בית המשפט בהתערבותו בפעולות הרשות המבצעת והמחוקקת</a:t>
            </a:r>
          </a:p>
          <a:p>
            <a:r>
              <a:rPr lang="he-IL" sz="5600" dirty="0"/>
              <a:t>באה לידי ביטוי בבחינת סבירות שיקול הדעת של הממשלה במינויים ובהחלטות שונות ובמהפכה החוקתית</a:t>
            </a:r>
          </a:p>
          <a:p>
            <a:r>
              <a:rPr lang="he-IL" sz="5600" dirty="0"/>
              <a:t>נתונה בוויכוח ציבורי-ערכי במדינת ישראל</a:t>
            </a:r>
          </a:p>
        </p:txBody>
      </p:sp>
      <p:sp>
        <p:nvSpPr>
          <p:cNvPr id="5" name="מציין מיקום טקסט 4"/>
          <p:cNvSpPr>
            <a:spLocks noGrp="1"/>
          </p:cNvSpPr>
          <p:nvPr>
            <p:ph type="body" sz="quarter" idx="3"/>
          </p:nvPr>
        </p:nvSpPr>
        <p:spPr>
          <a:xfrm>
            <a:off x="5655469" y="1237555"/>
            <a:ext cx="3031331" cy="479822"/>
          </a:xfrm>
        </p:spPr>
        <p:txBody>
          <a:bodyPr/>
          <a:lstStyle/>
          <a:p>
            <a:r>
              <a:rPr lang="he-IL" u="sng" dirty="0"/>
              <a:t>הגישה הפורמליסטית</a:t>
            </a:r>
            <a:endParaRPr lang="he-IL" dirty="0"/>
          </a:p>
        </p:txBody>
      </p:sp>
      <p:sp>
        <p:nvSpPr>
          <p:cNvPr id="6" name="מציין מיקום תוכן 5"/>
          <p:cNvSpPr>
            <a:spLocks noGrp="1"/>
          </p:cNvSpPr>
          <p:nvPr>
            <p:ph sz="quarter" idx="4"/>
          </p:nvPr>
        </p:nvSpPr>
        <p:spPr>
          <a:xfrm>
            <a:off x="4860032" y="1889521"/>
            <a:ext cx="3960440" cy="2963466"/>
          </a:xfrm>
        </p:spPr>
        <p:txBody>
          <a:bodyPr>
            <a:normAutofit fontScale="25000" lnSpcReduction="20000"/>
          </a:bodyPr>
          <a:lstStyle/>
          <a:p>
            <a:pPr marL="0" indent="0">
              <a:buNone/>
            </a:pPr>
            <a:r>
              <a:rPr lang="he-IL" sz="5600" dirty="0"/>
              <a:t>כאשר שופטים </a:t>
            </a:r>
            <a:r>
              <a:rPr lang="he-IL" sz="5600" b="1" dirty="0"/>
              <a:t>אוכפים את החוקים ככתבם וכלשונם</a:t>
            </a:r>
            <a:r>
              <a:rPr lang="he-IL" sz="5600" dirty="0"/>
              <a:t>, וסבורים כי </a:t>
            </a:r>
            <a:r>
              <a:rPr lang="he-IL" sz="5600" b="1" dirty="0"/>
              <a:t>כשאין חוק מפורש </a:t>
            </a:r>
            <a:r>
              <a:rPr lang="he-IL" sz="5600" dirty="0"/>
              <a:t>בעניין הנדון בבית המשפט </a:t>
            </a:r>
            <a:r>
              <a:rPr lang="he-IL" sz="5600" b="1" dirty="0"/>
              <a:t>עליהם להימנע משפיטה. </a:t>
            </a:r>
            <a:r>
              <a:rPr lang="he-IL" sz="5600" dirty="0"/>
              <a:t>במקרים כאלה, פונה בית המשפט לרשות המחוקקת, הכנסת, כדי שתחוקק חוק חדש או תתקן את החוק הקיים ואינו ברור דיו. </a:t>
            </a:r>
            <a:endParaRPr lang="en-US" sz="5600" dirty="0"/>
          </a:p>
          <a:p>
            <a:endParaRPr lang="he-IL" dirty="0"/>
          </a:p>
        </p:txBody>
      </p:sp>
    </p:spTree>
    <p:extLst>
      <p:ext uri="{BB962C8B-B14F-4D97-AF65-F5344CB8AC3E}">
        <p14:creationId xmlns:p14="http://schemas.microsoft.com/office/powerpoint/2010/main" val="14644039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44024F8-290F-4985-B6D6-F3CD6CAA8471}"/>
              </a:ext>
            </a:extLst>
          </p:cNvPr>
          <p:cNvSpPr>
            <a:spLocks noGrp="1"/>
          </p:cNvSpPr>
          <p:nvPr>
            <p:ph type="title"/>
          </p:nvPr>
        </p:nvSpPr>
        <p:spPr/>
        <p:txBody>
          <a:bodyPr>
            <a:normAutofit/>
          </a:bodyPr>
          <a:lstStyle/>
          <a:p>
            <a:r>
              <a:rPr lang="he-IL" sz="4000" b="1" dirty="0"/>
              <a:t>אקטיביזם שיפוטי</a:t>
            </a:r>
          </a:p>
        </p:txBody>
      </p:sp>
      <p:sp>
        <p:nvSpPr>
          <p:cNvPr id="3" name="מציין מיקום טקסט 2">
            <a:extLst>
              <a:ext uri="{FF2B5EF4-FFF2-40B4-BE49-F238E27FC236}">
                <a16:creationId xmlns:a16="http://schemas.microsoft.com/office/drawing/2014/main" id="{ED6955E3-C606-484A-B39F-24BEB71038C1}"/>
              </a:ext>
            </a:extLst>
          </p:cNvPr>
          <p:cNvSpPr>
            <a:spLocks noGrp="1"/>
          </p:cNvSpPr>
          <p:nvPr>
            <p:ph type="body" idx="1"/>
          </p:nvPr>
        </p:nvSpPr>
        <p:spPr>
          <a:xfrm>
            <a:off x="4819176" y="1276964"/>
            <a:ext cx="4040188" cy="639762"/>
          </a:xfrm>
        </p:spPr>
        <p:txBody>
          <a:bodyPr/>
          <a:lstStyle/>
          <a:p>
            <a:r>
              <a:rPr lang="he-IL" dirty="0"/>
              <a:t>בעד</a:t>
            </a:r>
          </a:p>
        </p:txBody>
      </p:sp>
      <p:sp>
        <p:nvSpPr>
          <p:cNvPr id="4" name="מציין מיקום תוכן 3">
            <a:extLst>
              <a:ext uri="{FF2B5EF4-FFF2-40B4-BE49-F238E27FC236}">
                <a16:creationId xmlns:a16="http://schemas.microsoft.com/office/drawing/2014/main" id="{73FFF4BB-EB04-498A-A0C4-94C5BDB46263}"/>
              </a:ext>
            </a:extLst>
          </p:cNvPr>
          <p:cNvSpPr>
            <a:spLocks noGrp="1"/>
          </p:cNvSpPr>
          <p:nvPr>
            <p:ph sz="half" idx="2"/>
          </p:nvPr>
        </p:nvSpPr>
        <p:spPr>
          <a:xfrm flipH="1">
            <a:off x="4963289" y="2030653"/>
            <a:ext cx="3896075" cy="4552709"/>
          </a:xfrm>
        </p:spPr>
        <p:txBody>
          <a:bodyPr>
            <a:normAutofit fontScale="55000" lnSpcReduction="20000"/>
          </a:bodyPr>
          <a:lstStyle/>
          <a:p>
            <a:pPr marL="0" indent="0">
              <a:buNone/>
            </a:pPr>
            <a:r>
              <a:rPr lang="he-IL" dirty="0"/>
              <a:t>1.</a:t>
            </a:r>
            <a:r>
              <a:rPr lang="he-IL" sz="2900" dirty="0"/>
              <a:t>בית המשפט </a:t>
            </a:r>
            <a:r>
              <a:rPr lang="he-IL" sz="2900" b="1" dirty="0"/>
              <a:t>מגן על עקרונות זכויות האדם</a:t>
            </a:r>
            <a:r>
              <a:rPr lang="he-IL" sz="2900" dirty="0"/>
              <a:t>, הדמוקרטיה ושלטון החוק דבר המחייב את הרשות המחוקקת והמבצעת לפעול על פי עקרונות אלו כדי לעמוד בהכרעת בג"ץ.</a:t>
            </a:r>
          </a:p>
          <a:p>
            <a:pPr marL="0" indent="0">
              <a:buNone/>
            </a:pPr>
            <a:endParaRPr lang="he-IL" sz="2900" dirty="0"/>
          </a:p>
          <a:p>
            <a:pPr marL="0" indent="0">
              <a:buNone/>
            </a:pPr>
            <a:r>
              <a:rPr lang="he-IL" sz="2900" dirty="0"/>
              <a:t> 2 .בית המשפט משמש </a:t>
            </a:r>
            <a:r>
              <a:rPr lang="he-IL" sz="2900" b="1" dirty="0"/>
              <a:t>כביטוי לרצון העם, הגבלת השלטון </a:t>
            </a:r>
            <a:r>
              <a:rPr lang="he-IL" sz="2900" dirty="0"/>
              <a:t>ושמירה על האינטרסים ארוכי הטווח של החברה, בעוד נבחרי הציבור מייצגים לא פעם אינטרסים פוליטיים קצרי טווח.</a:t>
            </a:r>
          </a:p>
          <a:p>
            <a:pPr marL="0" indent="0">
              <a:buNone/>
            </a:pPr>
            <a:endParaRPr lang="he-IL" sz="2900" dirty="0"/>
          </a:p>
          <a:p>
            <a:pPr marL="0" indent="0">
              <a:buNone/>
            </a:pPr>
            <a:r>
              <a:rPr lang="he-IL" sz="2900" dirty="0"/>
              <a:t> 3 .החלטות השופטים הן אובייקטיביות, מקצועיות ונקיות משיקולים זרים ומבוססים על עקרונות הצדק, היושר וההגינות וללא שום התערבות של שיקולים זרים או פוליטיים, בשונה משיקוליהם של נבחרי הציבור הכפופים לאילוצים פוליטיים.</a:t>
            </a:r>
            <a:endParaRPr lang="he-IL" sz="2900" dirty="0">
              <a:cs typeface="+mj-cs"/>
            </a:endParaRPr>
          </a:p>
        </p:txBody>
      </p:sp>
      <p:sp>
        <p:nvSpPr>
          <p:cNvPr id="5" name="מציין מיקום טקסט 4">
            <a:extLst>
              <a:ext uri="{FF2B5EF4-FFF2-40B4-BE49-F238E27FC236}">
                <a16:creationId xmlns:a16="http://schemas.microsoft.com/office/drawing/2014/main" id="{6D8C2535-9C41-43CB-9F68-D9BFE210C158}"/>
              </a:ext>
            </a:extLst>
          </p:cNvPr>
          <p:cNvSpPr>
            <a:spLocks noGrp="1"/>
          </p:cNvSpPr>
          <p:nvPr>
            <p:ph type="body" sz="quarter" idx="3"/>
          </p:nvPr>
        </p:nvSpPr>
        <p:spPr>
          <a:xfrm>
            <a:off x="308946" y="1197463"/>
            <a:ext cx="4041775" cy="639762"/>
          </a:xfrm>
        </p:spPr>
        <p:txBody>
          <a:bodyPr/>
          <a:lstStyle/>
          <a:p>
            <a:r>
              <a:rPr lang="he-IL" dirty="0"/>
              <a:t>נגד</a:t>
            </a:r>
          </a:p>
        </p:txBody>
      </p:sp>
      <p:sp>
        <p:nvSpPr>
          <p:cNvPr id="6" name="מציין מיקום תוכן 5">
            <a:extLst>
              <a:ext uri="{FF2B5EF4-FFF2-40B4-BE49-F238E27FC236}">
                <a16:creationId xmlns:a16="http://schemas.microsoft.com/office/drawing/2014/main" id="{B05B57EA-A558-4C05-9FE2-2E6644D6B48F}"/>
              </a:ext>
            </a:extLst>
          </p:cNvPr>
          <p:cNvSpPr>
            <a:spLocks noGrp="1"/>
          </p:cNvSpPr>
          <p:nvPr>
            <p:ph sz="quarter" idx="4"/>
          </p:nvPr>
        </p:nvSpPr>
        <p:spPr>
          <a:xfrm flipH="1">
            <a:off x="454643" y="1796257"/>
            <a:ext cx="3896078" cy="4762140"/>
          </a:xfrm>
        </p:spPr>
        <p:txBody>
          <a:bodyPr>
            <a:normAutofit fontScale="55000" lnSpcReduction="20000"/>
          </a:bodyPr>
          <a:lstStyle/>
          <a:p>
            <a:pPr>
              <a:buFont typeface="Wingdings" panose="05000000000000000000" pitchFamily="2" charset="2"/>
              <a:buChar char="§"/>
            </a:pPr>
            <a:endParaRPr lang="he-IL" dirty="0"/>
          </a:p>
          <a:p>
            <a:pPr marL="0" indent="0">
              <a:buNone/>
            </a:pPr>
            <a:r>
              <a:rPr lang="he-IL" dirty="0"/>
              <a:t>1. </a:t>
            </a:r>
            <a:r>
              <a:rPr lang="he-IL" sz="2500" dirty="0"/>
              <a:t>פסילת חוקים על ידי בית המשפט </a:t>
            </a:r>
            <a:r>
              <a:rPr lang="he-IL" sz="2500" b="1" dirty="0"/>
              <a:t>פוגעת בעקרון שלטון העם,</a:t>
            </a:r>
            <a:r>
              <a:rPr lang="he-IL" sz="2500" dirty="0"/>
              <a:t> שכן העם הסמיך את הכנסת לחוקק חוקים וביטול חוקים על ידי בית המשפט פוגע הלכה למעשה ברצון העם ונבחריו</a:t>
            </a:r>
          </a:p>
          <a:p>
            <a:pPr marL="0" indent="0">
              <a:buNone/>
            </a:pPr>
            <a:endParaRPr lang="he-IL" sz="2500" dirty="0"/>
          </a:p>
          <a:p>
            <a:pPr marL="0" indent="0">
              <a:buNone/>
            </a:pPr>
            <a:r>
              <a:rPr lang="he-IL" sz="2500" dirty="0"/>
              <a:t> 2 .תפקיד הרשות השופטת הוא לדון בתחום השפיטה ולא החקיקה, התערבות בית המשפט בחקיקה פוגעת ומחלישה את הרשות המחוקקת, דבר שאינו בהכרח בתחום סמכותו ולמעשה </a:t>
            </a:r>
            <a:r>
              <a:rPr lang="he-IL" sz="2500" b="1" dirty="0"/>
              <a:t>מנוגד לעקרון הפרדת הרשויות.</a:t>
            </a:r>
          </a:p>
          <a:p>
            <a:pPr marL="0" indent="0">
              <a:buNone/>
            </a:pPr>
            <a:endParaRPr lang="he-IL" sz="2500" dirty="0"/>
          </a:p>
          <a:p>
            <a:pPr marL="0" indent="0">
              <a:buNone/>
            </a:pPr>
            <a:r>
              <a:rPr lang="he-IL" sz="2500" dirty="0"/>
              <a:t> 3 .</a:t>
            </a:r>
            <a:r>
              <a:rPr lang="he-IL" sz="2500" b="1" dirty="0"/>
              <a:t>חריגה מסמכות. </a:t>
            </a:r>
            <a:r>
              <a:rPr lang="he-IL" sz="2500" dirty="0"/>
              <a:t>התערבות בית המשפט במינוי שרים ובעלתי תפקידים בשירות הציבורי נתונה בסמכות ראש הממשלה והתערבות בג"ץ במינויים עלולה לפגוע בסמכות נבחרי הציבור בקביעת בעלי התפקידים הפוליטיים והביצועיים שאמורים להוציא לפעול את מדיניות הממשלה והעומד בראשה שנבחרו על ידי הציבור.</a:t>
            </a:r>
          </a:p>
          <a:p>
            <a:pPr marL="0" indent="0">
              <a:buNone/>
            </a:pPr>
            <a:endParaRPr lang="he-IL" sz="2500" dirty="0"/>
          </a:p>
          <a:p>
            <a:pPr marL="0" indent="0">
              <a:buNone/>
            </a:pPr>
            <a:r>
              <a:rPr lang="he-IL" sz="2500" dirty="0"/>
              <a:t> 4 .</a:t>
            </a:r>
            <a:r>
              <a:rPr lang="he-IL" sz="2500" b="1" dirty="0"/>
              <a:t>פגיעה באינטרס הציבורי</a:t>
            </a:r>
            <a:r>
              <a:rPr lang="he-IL" sz="2500" dirty="0"/>
              <a:t>. קידום עקרונות הדמוקרטיה וההגנה על זכויות האדם על ידי בית המשפט נעשות לא פעם בניגוד לאינטרסים הביטחוניים, המדיניים ותוך פגיעה באופייה היהודי של מדינת ישראל, בניגוד לרצון העם</a:t>
            </a:r>
            <a:r>
              <a:rPr lang="he-IL" dirty="0"/>
              <a:t>. </a:t>
            </a:r>
          </a:p>
        </p:txBody>
      </p:sp>
      <p:pic>
        <p:nvPicPr>
          <p:cNvPr id="8" name="תמונה 7">
            <a:extLst>
              <a:ext uri="{FF2B5EF4-FFF2-40B4-BE49-F238E27FC236}">
                <a16:creationId xmlns:a16="http://schemas.microsoft.com/office/drawing/2014/main" id="{9C1319B5-4B04-4F5B-8FEC-4D5A5BB3CC7A}"/>
              </a:ext>
            </a:extLst>
          </p:cNvPr>
          <p:cNvPicPr>
            <a:picLocks noChangeAspect="1"/>
          </p:cNvPicPr>
          <p:nvPr/>
        </p:nvPicPr>
        <p:blipFill>
          <a:blip r:embed="rId2"/>
          <a:stretch>
            <a:fillRect/>
          </a:stretch>
        </p:blipFill>
        <p:spPr>
          <a:xfrm>
            <a:off x="309563" y="368120"/>
            <a:ext cx="2093119" cy="1228725"/>
          </a:xfrm>
          <a:prstGeom prst="rect">
            <a:avLst/>
          </a:prstGeom>
        </p:spPr>
      </p:pic>
    </p:spTree>
    <p:extLst>
      <p:ext uri="{BB962C8B-B14F-4D97-AF65-F5344CB8AC3E}">
        <p14:creationId xmlns:p14="http://schemas.microsoft.com/office/powerpoint/2010/main" val="10947620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4007B6E-0F53-4C97-9BFF-5CF773A42795}"/>
              </a:ext>
            </a:extLst>
          </p:cNvPr>
          <p:cNvSpPr>
            <a:spLocks noGrp="1"/>
          </p:cNvSpPr>
          <p:nvPr>
            <p:ph type="title"/>
          </p:nvPr>
        </p:nvSpPr>
        <p:spPr>
          <a:xfrm>
            <a:off x="457200" y="274638"/>
            <a:ext cx="8229600" cy="1143000"/>
          </a:xfrm>
        </p:spPr>
        <p:txBody>
          <a:bodyPr anchor="ctr">
            <a:normAutofit/>
          </a:bodyPr>
          <a:lstStyle/>
          <a:p>
            <a:r>
              <a:rPr lang="he-IL" b="1" dirty="0"/>
              <a:t>ביקורת שיפוטית:</a:t>
            </a:r>
          </a:p>
        </p:txBody>
      </p:sp>
      <p:pic>
        <p:nvPicPr>
          <p:cNvPr id="18" name="תמונה 17">
            <a:extLst>
              <a:ext uri="{FF2B5EF4-FFF2-40B4-BE49-F238E27FC236}">
                <a16:creationId xmlns:a16="http://schemas.microsoft.com/office/drawing/2014/main" id="{DCFD2F4F-2A36-4AF0-AEDB-01C267DA8DAF}"/>
              </a:ext>
            </a:extLst>
          </p:cNvPr>
          <p:cNvPicPr>
            <a:picLocks noChangeAspect="1"/>
          </p:cNvPicPr>
          <p:nvPr/>
        </p:nvPicPr>
        <p:blipFill rotWithShape="1">
          <a:blip r:embed="rId2"/>
          <a:srcRect l="19686" t="55999" r="57156" b="13201"/>
          <a:stretch/>
        </p:blipFill>
        <p:spPr>
          <a:xfrm>
            <a:off x="67419" y="1889662"/>
            <a:ext cx="4518999" cy="3380756"/>
          </a:xfrm>
          <a:prstGeom prst="rect">
            <a:avLst/>
          </a:prstGeom>
          <a:noFill/>
        </p:spPr>
      </p:pic>
      <p:sp>
        <p:nvSpPr>
          <p:cNvPr id="3" name="מציין מיקום תוכן 2">
            <a:extLst>
              <a:ext uri="{FF2B5EF4-FFF2-40B4-BE49-F238E27FC236}">
                <a16:creationId xmlns:a16="http://schemas.microsoft.com/office/drawing/2014/main" id="{232C4D58-9767-4238-8095-2FE3F1F51592}"/>
              </a:ext>
            </a:extLst>
          </p:cNvPr>
          <p:cNvSpPr>
            <a:spLocks noGrp="1"/>
          </p:cNvSpPr>
          <p:nvPr>
            <p:ph sz="half" idx="2"/>
          </p:nvPr>
        </p:nvSpPr>
        <p:spPr>
          <a:xfrm>
            <a:off x="4427984" y="1600200"/>
            <a:ext cx="4464496" cy="4525963"/>
          </a:xfrm>
        </p:spPr>
        <p:txBody>
          <a:bodyPr>
            <a:normAutofit/>
          </a:bodyPr>
          <a:lstStyle/>
          <a:p>
            <a:pPr>
              <a:lnSpc>
                <a:spcPct val="90000"/>
              </a:lnSpc>
            </a:pPr>
            <a:r>
              <a:rPr lang="he-IL" sz="2400" dirty="0"/>
              <a:t>ביקורת של מערכת המשפט (בדרך כלל על ידי בג"צ) על הרשות המחוקקת ועל הרשות המבצעת. </a:t>
            </a:r>
          </a:p>
          <a:p>
            <a:pPr>
              <a:lnSpc>
                <a:spcPct val="90000"/>
              </a:lnSpc>
            </a:pPr>
            <a:r>
              <a:rPr lang="he-IL" sz="2400" dirty="0"/>
              <a:t> מתבטאת בישראל מאז המהפכה החוקתית(בשנת 1992 ) במידה רבה ע"י   פסילת חוקים הסותרים חוקי יסוד. </a:t>
            </a:r>
          </a:p>
          <a:p>
            <a:pPr>
              <a:lnSpc>
                <a:spcPct val="90000"/>
              </a:lnSpc>
            </a:pPr>
            <a:r>
              <a:rPr lang="he-IL" sz="2400" dirty="0"/>
              <a:t>סמכות בית המשפט לביקורת שיפוטית והיקפה הראוי שנויים    </a:t>
            </a:r>
          </a:p>
          <a:p>
            <a:pPr marL="0" indent="0">
              <a:lnSpc>
                <a:spcPct val="90000"/>
              </a:lnSpc>
              <a:buNone/>
            </a:pPr>
            <a:r>
              <a:rPr lang="he-IL" sz="2400" dirty="0"/>
              <a:t>   במחלוקת ציבורית</a:t>
            </a:r>
          </a:p>
        </p:txBody>
      </p:sp>
    </p:spTree>
    <p:extLst>
      <p:ext uri="{BB962C8B-B14F-4D97-AF65-F5344CB8AC3E}">
        <p14:creationId xmlns:p14="http://schemas.microsoft.com/office/powerpoint/2010/main" val="3715731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t>מטרת הפרדת הרשויות</a:t>
            </a:r>
          </a:p>
        </p:txBody>
      </p:sp>
      <p:sp>
        <p:nvSpPr>
          <p:cNvPr id="3" name="מציין מיקום תוכן 2"/>
          <p:cNvSpPr>
            <a:spLocks noGrp="1"/>
          </p:cNvSpPr>
          <p:nvPr>
            <p:ph idx="1"/>
          </p:nvPr>
        </p:nvSpPr>
        <p:spPr/>
        <p:txBody>
          <a:bodyPr>
            <a:normAutofit lnSpcReduction="10000"/>
          </a:bodyPr>
          <a:lstStyle/>
          <a:p>
            <a:pPr>
              <a:buFont typeface="Wingdings" pitchFamily="2" charset="2"/>
              <a:buChar char="ü"/>
            </a:pPr>
            <a:r>
              <a:rPr lang="he-IL" dirty="0"/>
              <a:t>להגביל את השלטון</a:t>
            </a:r>
          </a:p>
          <a:p>
            <a:pPr>
              <a:buFont typeface="Wingdings" pitchFamily="2" charset="2"/>
              <a:buChar char="ü"/>
            </a:pPr>
            <a:endParaRPr lang="he-IL" dirty="0"/>
          </a:p>
          <a:p>
            <a:pPr>
              <a:buFont typeface="Wingdings" pitchFamily="2" charset="2"/>
              <a:buChar char="ü"/>
            </a:pPr>
            <a:r>
              <a:rPr lang="he-IL" dirty="0"/>
              <a:t>פיזור מוקדי הכוח  מונע ריכוז יתר בידי שליט  אחד ומונע את  עריצות השלטון.</a:t>
            </a:r>
          </a:p>
          <a:p>
            <a:pPr>
              <a:buFont typeface="Wingdings" pitchFamily="2" charset="2"/>
              <a:buChar char="ü"/>
            </a:pPr>
            <a:endParaRPr lang="en-US" dirty="0"/>
          </a:p>
          <a:p>
            <a:pPr>
              <a:buFont typeface="Wingdings" pitchFamily="2" charset="2"/>
              <a:buChar char="ü"/>
            </a:pPr>
            <a:r>
              <a:rPr lang="he-IL" dirty="0"/>
              <a:t>להגן על זכויות האדם והאזרח</a:t>
            </a:r>
          </a:p>
          <a:p>
            <a:pPr>
              <a:buFont typeface="Wingdings" pitchFamily="2" charset="2"/>
              <a:buChar char="ü"/>
            </a:pPr>
            <a:endParaRPr lang="en-US" dirty="0"/>
          </a:p>
          <a:p>
            <a:pPr>
              <a:buFont typeface="Wingdings" pitchFamily="2" charset="2"/>
              <a:buChar char="ü"/>
            </a:pPr>
            <a:r>
              <a:rPr lang="he-IL" dirty="0"/>
              <a:t>לקיים מערכת שלטונית תקינה הנתונה לביקורת. </a:t>
            </a:r>
            <a:endParaRPr lang="en-US" dirty="0"/>
          </a:p>
        </p:txBody>
      </p:sp>
    </p:spTree>
    <p:extLst>
      <p:ext uri="{BB962C8B-B14F-4D97-AF65-F5344CB8AC3E}">
        <p14:creationId xmlns:p14="http://schemas.microsoft.com/office/powerpoint/2010/main" val="24046180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2D5DD7D3-9A2E-400D-A5CA-4855E76BF6F7}"/>
              </a:ext>
            </a:extLst>
          </p:cNvPr>
          <p:cNvSpPr txBox="1"/>
          <p:nvPr/>
        </p:nvSpPr>
        <p:spPr>
          <a:xfrm>
            <a:off x="395536" y="1556792"/>
            <a:ext cx="8352928" cy="4247317"/>
          </a:xfrm>
          <a:prstGeom prst="rect">
            <a:avLst/>
          </a:prstGeom>
          <a:noFill/>
        </p:spPr>
        <p:txBody>
          <a:bodyPr wrap="square">
            <a:spAutoFit/>
          </a:bodyPr>
          <a:lstStyle/>
          <a:p>
            <a:pPr algn="ctr"/>
            <a:r>
              <a:rPr lang="he-IL" b="1" dirty="0"/>
              <a:t>בג"ץ מתווה הגז</a:t>
            </a:r>
          </a:p>
          <a:p>
            <a:r>
              <a:rPr lang="he-IL" dirty="0"/>
              <a:t>המתווה כלל תשעה פרקים שפירטו את כוונות הממשלה לגבי ניהול משק הגז הטבעי. </a:t>
            </a:r>
          </a:p>
          <a:p>
            <a:r>
              <a:rPr lang="he-IL" dirty="0"/>
              <a:t>הפרק הראשון הכיל קבוצה של חמישה פטורים לחוק ההגבלים העסקיים שהממשלה הציעה לאפשר לזכייני רישיון "לווייתן". </a:t>
            </a:r>
          </a:p>
          <a:p>
            <a:r>
              <a:rPr lang="he-IL" dirty="0"/>
              <a:t>סעיפים בהמשך המתווה הציעו </a:t>
            </a:r>
            <a:r>
              <a:rPr lang="he-IL" b="1" dirty="0"/>
              <a:t>לזכייני רישיונות "לווייתן" ו"תמר" פטורים מחובות מסוימות </a:t>
            </a:r>
            <a:r>
              <a:rPr lang="he-IL" dirty="0"/>
              <a:t>שקבע המחוקק בחוקים האלה: חוק הנפט, חוק פיקוח על מחירי מצרכים ושירותים, חוק משק הגז הטבעי" וחוק מיסוי רווחים ממשאבי טבע. </a:t>
            </a:r>
          </a:p>
          <a:p>
            <a:r>
              <a:rPr lang="he-IL" dirty="0"/>
              <a:t>הפטורים לחוק ההגבלים העסקיים ניתנו על סמך סעיף 52 בחוק, שמאפשר לשר הכלכלה לתת פטורים להסדרים כובלים מטעמים של מדיניות חוץ וביטחון המדינה. </a:t>
            </a:r>
            <a:r>
              <a:rPr lang="he-IL" b="1" dirty="0"/>
              <a:t>בתמורה לפטורים אלה, החברות התחייבו לפתח את מאגר "לווייתן" ולהתחיל באספקת גז טבעי תוך 48 חודשים </a:t>
            </a:r>
            <a:r>
              <a:rPr lang="he-IL" dirty="0"/>
              <a:t>ממתן הפטורים לפי סעיף 52.</a:t>
            </a:r>
          </a:p>
          <a:p>
            <a:endParaRPr lang="he-IL" dirty="0"/>
          </a:p>
          <a:p>
            <a:r>
              <a:rPr lang="he-IL" dirty="0"/>
              <a:t>בפברואר 2016 התקיים דיון בבג"ץ בארבע עתירות שהוגשו נגד המתווה. </a:t>
            </a:r>
          </a:p>
          <a:p>
            <a:endParaRPr lang="he-IL" dirty="0"/>
          </a:p>
          <a:p>
            <a:r>
              <a:rPr lang="he-IL" b="1" dirty="0"/>
              <a:t>ב-27 במרץ 2016 פסק </a:t>
            </a:r>
            <a:r>
              <a:rPr lang="he-IL" b="1"/>
              <a:t>בג"ץ על </a:t>
            </a:r>
            <a:r>
              <a:rPr lang="he-IL" b="1" dirty="0"/>
              <a:t>ביטולו של מתווה הגז. </a:t>
            </a:r>
          </a:p>
        </p:txBody>
      </p:sp>
      <p:sp>
        <p:nvSpPr>
          <p:cNvPr id="4" name="מלבן 3">
            <a:extLst>
              <a:ext uri="{FF2B5EF4-FFF2-40B4-BE49-F238E27FC236}">
                <a16:creationId xmlns:a16="http://schemas.microsoft.com/office/drawing/2014/main" id="{C719057C-B696-473D-A3D1-F2C621D3C4AD}"/>
              </a:ext>
            </a:extLst>
          </p:cNvPr>
          <p:cNvSpPr/>
          <p:nvPr/>
        </p:nvSpPr>
        <p:spPr>
          <a:xfrm rot="19811819">
            <a:off x="25335" y="367162"/>
            <a:ext cx="2486578" cy="1200329"/>
          </a:xfrm>
          <a:prstGeom prst="rect">
            <a:avLst/>
          </a:prstGeom>
          <a:noFill/>
        </p:spPr>
        <p:txBody>
          <a:bodyPr wrap="none" lIns="91440" tIns="45720" rIns="91440" bIns="45720">
            <a:spAutoFit/>
          </a:bodyPr>
          <a:lstStyle/>
          <a:p>
            <a:pPr algn="ctr"/>
            <a:r>
              <a:rPr lang="he-IL" sz="7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דוגמא</a:t>
            </a:r>
          </a:p>
        </p:txBody>
      </p:sp>
    </p:spTree>
    <p:extLst>
      <p:ext uri="{BB962C8B-B14F-4D97-AF65-F5344CB8AC3E}">
        <p14:creationId xmlns:p14="http://schemas.microsoft.com/office/powerpoint/2010/main" val="3226465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 y="332656"/>
            <a:ext cx="8507288" cy="5793507"/>
          </a:xfrm>
        </p:spPr>
        <p:txBody>
          <a:bodyPr/>
          <a:lstStyle/>
          <a:p>
            <a:pPr marL="0" indent="0" algn="ctr">
              <a:buNone/>
            </a:pPr>
            <a:r>
              <a:rPr lang="he-IL" dirty="0"/>
              <a:t>יחד עם זאת </a:t>
            </a:r>
          </a:p>
          <a:p>
            <a:pPr marL="0" indent="0" algn="ctr">
              <a:buNone/>
            </a:pPr>
            <a:r>
              <a:rPr lang="he-IL" dirty="0"/>
              <a:t>הפרדת הרשויות </a:t>
            </a:r>
            <a:r>
              <a:rPr lang="he-IL" u="sng" dirty="0"/>
              <a:t>איננה מוחלטת</a:t>
            </a:r>
          </a:p>
          <a:p>
            <a:pPr marL="0" indent="0" algn="ctr">
              <a:buNone/>
            </a:pPr>
            <a:r>
              <a:rPr lang="he-IL" dirty="0"/>
              <a:t>לכל רשות יש גם סמכויות שלטוניות ששייכות לרשויות האחרות </a:t>
            </a:r>
          </a:p>
          <a:p>
            <a:pPr marL="0" indent="0" algn="ctr">
              <a:buNone/>
            </a:pPr>
            <a:r>
              <a:rPr lang="he-IL" dirty="0"/>
              <a:t>כלומר: </a:t>
            </a:r>
          </a:p>
          <a:p>
            <a:pPr marL="0" indent="0" algn="ctr">
              <a:buNone/>
            </a:pPr>
            <a:r>
              <a:rPr lang="he-IL" dirty="0"/>
              <a:t>מתקיים </a:t>
            </a:r>
            <a:r>
              <a:rPr lang="he-IL" sz="5400" b="1" dirty="0"/>
              <a:t>עירוב סמכויות</a:t>
            </a:r>
            <a:endParaRPr lang="he-IL" sz="54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077072"/>
            <a:ext cx="3318942" cy="2618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7814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pPr lvl="0"/>
            <a:r>
              <a:rPr lang="he-IL" sz="5400" b="1" dirty="0"/>
              <a:t>עירוב סמכויות</a:t>
            </a:r>
            <a:br>
              <a:rPr lang="he-IL" sz="5400" dirty="0"/>
            </a:br>
            <a:endParaRPr lang="he-IL" sz="5400" dirty="0"/>
          </a:p>
        </p:txBody>
      </p:sp>
      <p:sp>
        <p:nvSpPr>
          <p:cNvPr id="5" name="מציין מיקום תוכן 4"/>
          <p:cNvSpPr>
            <a:spLocks noGrp="1"/>
          </p:cNvSpPr>
          <p:nvPr>
            <p:ph idx="1"/>
          </p:nvPr>
        </p:nvSpPr>
        <p:spPr>
          <a:xfrm>
            <a:off x="457200" y="980728"/>
            <a:ext cx="8229600" cy="5145435"/>
          </a:xfrm>
        </p:spPr>
        <p:txBody>
          <a:bodyPr>
            <a:normAutofit fontScale="62500" lnSpcReduction="20000"/>
          </a:bodyPr>
          <a:lstStyle/>
          <a:p>
            <a:r>
              <a:rPr lang="he-IL" sz="3400" dirty="0"/>
              <a:t>רוב חברי הממשלה הם גם חברי כנסת</a:t>
            </a:r>
          </a:p>
          <a:p>
            <a:r>
              <a:rPr lang="he-IL" sz="3400" dirty="0"/>
              <a:t> הממשלה יוזמת את רוב הצעות החוק.</a:t>
            </a:r>
            <a:endParaRPr lang="en-US" sz="3400" dirty="0"/>
          </a:p>
          <a:p>
            <a:r>
              <a:rPr lang="he-IL" sz="3400" dirty="0"/>
              <a:t>לממשלה יש – על פי חוק – סמכות נרחבת בתחום חקיקת משנה- תקנות , חוקי עזר, צווים וחקיקת חירום.</a:t>
            </a:r>
            <a:endParaRPr lang="en-US" sz="3400" dirty="0"/>
          </a:p>
          <a:p>
            <a:r>
              <a:rPr lang="he-IL" sz="3400" dirty="0"/>
              <a:t>גם לרשות השופטת יש סמכויות ביצוע</a:t>
            </a:r>
          </a:p>
          <a:p>
            <a:pPr marL="0" indent="0">
              <a:buNone/>
            </a:pPr>
            <a:r>
              <a:rPr lang="he-IL" sz="3400" dirty="0"/>
              <a:t>    לבית המשפט יש סמכות בענייני ההוצאה לפועל. </a:t>
            </a:r>
          </a:p>
          <a:p>
            <a:pPr marL="0" indent="0">
              <a:buNone/>
            </a:pPr>
            <a:r>
              <a:rPr lang="he-IL" sz="3400" dirty="0"/>
              <a:t>    לדוגמא במקרה של אי תשלום מזונות, להוצאה לפועל שהיא זרוע    </a:t>
            </a:r>
          </a:p>
          <a:p>
            <a:pPr marL="0" indent="0">
              <a:buNone/>
            </a:pPr>
            <a:r>
              <a:rPr lang="he-IL" sz="3400" dirty="0"/>
              <a:t>    של הרשות השופטת יש סמכות להטיל קנסות או מאסר על חייבים.   </a:t>
            </a:r>
          </a:p>
          <a:p>
            <a:r>
              <a:rPr lang="he-IL" sz="3400" dirty="0"/>
              <a:t>גם לכנסת יש סמכויות שיפוטיות</a:t>
            </a:r>
          </a:p>
          <a:p>
            <a:pPr marL="0" indent="0">
              <a:buNone/>
            </a:pPr>
            <a:r>
              <a:rPr lang="he-IL" sz="3400" dirty="0"/>
              <a:t>     לדוגמא הכנסת מוסמכת להדיח נשיא ומבקר המדינה.</a:t>
            </a:r>
            <a:endParaRPr lang="en-US" sz="3400" dirty="0"/>
          </a:p>
          <a:p>
            <a:r>
              <a:rPr lang="he-IL" sz="3400" dirty="0"/>
              <a:t>גם החלטת הכנסת בנושא הסרת חסינות חבר כנסת או השעיית חבר כנסת מעבודתו היא החלטה הנוגעת בתחום השיפוט. </a:t>
            </a:r>
            <a:endParaRPr lang="en-US" sz="3400" dirty="0"/>
          </a:p>
          <a:p>
            <a:r>
              <a:rPr lang="he-IL" sz="3400" dirty="0"/>
              <a:t>לרשות המבצעת יש סמכות של שפיטה , כדי להקל על העומס המוטל על הרשות השופטת ולכן הוקמו מוסדות שיפוטיים כגון: בתי דין מיוחדים בתחום מיסים ,זכויות סוציאליות, בתי דין צבאיים.</a:t>
            </a:r>
            <a:endParaRPr lang="en-US" sz="3400" dirty="0"/>
          </a:p>
          <a:p>
            <a:endParaRPr lang="he-IL" dirty="0"/>
          </a:p>
        </p:txBody>
      </p:sp>
    </p:spTree>
    <p:extLst>
      <p:ext uri="{BB962C8B-B14F-4D97-AF65-F5344CB8AC3E}">
        <p14:creationId xmlns:p14="http://schemas.microsoft.com/office/powerpoint/2010/main" val="428823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 calcmode="lin" valueType="num">
                                      <p:cBhvr additive="base">
                                        <p:cTn id="3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 calcmode="lin" valueType="num">
                                      <p:cBhvr additive="base">
                                        <p:cTn id="4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5">
                                            <p:txEl>
                                              <p:pRg st="9" end="9"/>
                                            </p:txEl>
                                          </p:spTgt>
                                        </p:tgtEl>
                                        <p:attrNameLst>
                                          <p:attrName>style.visibility</p:attrName>
                                        </p:attrNameLst>
                                      </p:cBhvr>
                                      <p:to>
                                        <p:strVal val="visible"/>
                                      </p:to>
                                    </p:set>
                                    <p:anim calcmode="lin" valueType="num">
                                      <p:cBhvr additive="base">
                                        <p:cTn id="53"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5">
                                            <p:txEl>
                                              <p:pRg st="10" end="10"/>
                                            </p:txEl>
                                          </p:spTgt>
                                        </p:tgtEl>
                                        <p:attrNameLst>
                                          <p:attrName>style.visibility</p:attrName>
                                        </p:attrNameLst>
                                      </p:cBhvr>
                                      <p:to>
                                        <p:strVal val="visible"/>
                                      </p:to>
                                    </p:set>
                                    <p:anim calcmode="lin" valueType="num">
                                      <p:cBhvr additive="base">
                                        <p:cTn id="59"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normAutofit/>
          </a:bodyPr>
          <a:lstStyle/>
          <a:p>
            <a:r>
              <a:rPr lang="he-IL" sz="7200" b="1" dirty="0"/>
              <a:t>הרשות המחוקקת</a:t>
            </a:r>
          </a:p>
        </p:txBody>
      </p:sp>
      <p:sp>
        <p:nvSpPr>
          <p:cNvPr id="3" name="כותרת משנה 2"/>
          <p:cNvSpPr>
            <a:spLocks noGrp="1"/>
          </p:cNvSpPr>
          <p:nvPr>
            <p:ph type="subTitle" idx="1"/>
          </p:nvPr>
        </p:nvSpPr>
        <p:spPr>
          <a:xfrm>
            <a:off x="1475656" y="3356992"/>
            <a:ext cx="6400800" cy="1752600"/>
          </a:xfrm>
        </p:spPr>
        <p:txBody>
          <a:bodyPr/>
          <a:lstStyle/>
          <a:p>
            <a:r>
              <a:rPr lang="he-IL" sz="4800" b="1" dirty="0">
                <a:effectLst>
                  <a:outerShdw blurRad="38100" dist="38100" dir="2700000" algn="tl">
                    <a:srgbClr val="000000">
                      <a:alpha val="43137"/>
                    </a:srgbClr>
                  </a:outerShdw>
                </a:effectLst>
              </a:rPr>
              <a:t>הכנסת</a:t>
            </a:r>
          </a:p>
          <a:p>
            <a:r>
              <a:rPr lang="he-IL" dirty="0"/>
              <a:t>120 חברי כנסת</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6950" y="0"/>
            <a:ext cx="3067050" cy="22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6950" y="4355081"/>
            <a:ext cx="3067050" cy="2419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067050"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479925"/>
            <a:ext cx="306705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8850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effectLst/>
                <a:latin typeface="Arial"/>
              </a:rPr>
              <a:t>דרכי עבודת הכנסת</a:t>
            </a:r>
            <a:endParaRPr lang="he-IL" dirty="0"/>
          </a:p>
        </p:txBody>
      </p:sp>
      <p:sp>
        <p:nvSpPr>
          <p:cNvPr id="4" name="מציין מיקום תוכן 3"/>
          <p:cNvSpPr>
            <a:spLocks noGrp="1"/>
          </p:cNvSpPr>
          <p:nvPr>
            <p:ph sz="half" idx="2"/>
          </p:nvPr>
        </p:nvSpPr>
        <p:spPr>
          <a:xfrm>
            <a:off x="4648200" y="1196752"/>
            <a:ext cx="4038600" cy="4929411"/>
          </a:xfrm>
        </p:spPr>
        <p:txBody>
          <a:bodyPr>
            <a:normAutofit fontScale="47500" lnSpcReduction="20000"/>
          </a:bodyPr>
          <a:lstStyle/>
          <a:p>
            <a:pPr marL="0" indent="0">
              <a:buNone/>
            </a:pPr>
            <a:r>
              <a:rPr lang="he-IL" dirty="0">
                <a:effectLst/>
                <a:latin typeface="Arial"/>
                <a:hlinkClick r:id="rId2"/>
              </a:rPr>
              <a:t>המליאה</a:t>
            </a:r>
            <a:endParaRPr lang="he-IL" dirty="0">
              <a:effectLst/>
              <a:latin typeface="Arial"/>
            </a:endParaRPr>
          </a:p>
          <a:p>
            <a:pPr marL="0" indent="0">
              <a:buNone/>
            </a:pPr>
            <a:br>
              <a:rPr lang="he-IL" dirty="0">
                <a:effectLst/>
                <a:latin typeface="Arial"/>
              </a:rPr>
            </a:br>
            <a:r>
              <a:rPr lang="he-IL" dirty="0">
                <a:effectLst/>
                <a:latin typeface="Arial"/>
              </a:rPr>
              <a:t>      כל חברי הכנסת (120ח"כ)מתכנסים באולם המליאה,</a:t>
            </a:r>
          </a:p>
          <a:p>
            <a:pPr marL="0" indent="0">
              <a:buNone/>
            </a:pPr>
            <a:r>
              <a:rPr lang="he-IL" dirty="0">
                <a:latin typeface="Arial"/>
              </a:rPr>
              <a:t>      הדיונים במליאת הכנסת הם לרוב </a:t>
            </a:r>
            <a:r>
              <a:rPr lang="he-IL" b="1" dirty="0">
                <a:latin typeface="Arial"/>
              </a:rPr>
              <a:t>דיונים כלליים</a:t>
            </a:r>
            <a:r>
              <a:rPr lang="he-IL" dirty="0">
                <a:latin typeface="Arial"/>
              </a:rPr>
              <a:t>.</a:t>
            </a:r>
            <a:br>
              <a:rPr lang="he-IL" dirty="0">
                <a:latin typeface="Arial"/>
              </a:rPr>
            </a:br>
            <a:r>
              <a:rPr lang="he-IL" dirty="0">
                <a:latin typeface="Arial"/>
              </a:rPr>
              <a:t> </a:t>
            </a:r>
            <a:r>
              <a:rPr lang="he-IL" dirty="0"/>
              <a:t>     במליאה מתקבלות ההחלטות הסופיות בכל   </a:t>
            </a:r>
          </a:p>
          <a:p>
            <a:pPr marL="0" indent="0">
              <a:buNone/>
            </a:pPr>
            <a:r>
              <a:rPr lang="he-IL" dirty="0"/>
              <a:t>      העניינים  הנדונים בה.</a:t>
            </a:r>
          </a:p>
          <a:p>
            <a:pPr marL="0" indent="0">
              <a:buNone/>
            </a:pPr>
            <a:r>
              <a:rPr lang="he-IL" dirty="0">
                <a:effectLst/>
                <a:latin typeface="Arial"/>
              </a:rPr>
              <a:t>      ההחלטות מתקבלות על פי הַכְרָעַת הרוב. </a:t>
            </a:r>
          </a:p>
          <a:p>
            <a:pPr marL="0" indent="0">
              <a:buNone/>
            </a:pPr>
            <a:endParaRPr lang="he-IL" dirty="0">
              <a:latin typeface="Arial"/>
            </a:endParaRPr>
          </a:p>
          <a:p>
            <a:pPr marL="0" indent="0">
              <a:buNone/>
            </a:pPr>
            <a:endParaRPr lang="he-IL" dirty="0">
              <a:effectLst/>
              <a:latin typeface="Arial"/>
            </a:endParaRPr>
          </a:p>
          <a:p>
            <a:pPr marL="0" indent="0">
              <a:buNone/>
            </a:pPr>
            <a:endParaRPr lang="he-IL" dirty="0">
              <a:effectLst/>
              <a:latin typeface="Arial"/>
            </a:endParaRPr>
          </a:p>
          <a:p>
            <a:pPr marL="0" indent="0">
              <a:buNone/>
            </a:pPr>
            <a:endParaRPr lang="he-IL" dirty="0">
              <a:latin typeface="Arial"/>
            </a:endParaRPr>
          </a:p>
          <a:p>
            <a:pPr marL="0" indent="0">
              <a:buNone/>
            </a:pPr>
            <a:endParaRPr lang="he-IL" dirty="0">
              <a:effectLst/>
              <a:latin typeface="Arial"/>
            </a:endParaRPr>
          </a:p>
          <a:p>
            <a:pPr marL="0" indent="0">
              <a:buNone/>
            </a:pPr>
            <a:r>
              <a:rPr lang="he-IL" dirty="0">
                <a:effectLst/>
                <a:latin typeface="Arial"/>
                <a:hlinkClick r:id="rId3"/>
              </a:rPr>
              <a:t>ועדות הכנסת</a:t>
            </a:r>
            <a:r>
              <a:rPr lang="he-IL" dirty="0">
                <a:effectLst/>
                <a:latin typeface="Arial"/>
              </a:rPr>
              <a:t> </a:t>
            </a:r>
          </a:p>
          <a:p>
            <a:pPr marL="0" indent="0">
              <a:buNone/>
            </a:pPr>
            <a:endParaRPr lang="he-IL" dirty="0">
              <a:effectLst/>
              <a:latin typeface="Arial"/>
            </a:endParaRPr>
          </a:p>
          <a:p>
            <a:pPr marL="0" indent="0">
              <a:buNone/>
            </a:pPr>
            <a:r>
              <a:rPr lang="he-IL" dirty="0">
                <a:effectLst/>
                <a:latin typeface="Arial"/>
              </a:rPr>
              <a:t>לכנסת 12 ועדות קבועות, ועוד כמה ועדות זמניות.</a:t>
            </a:r>
          </a:p>
          <a:p>
            <a:pPr marL="0" indent="0">
              <a:buNone/>
            </a:pPr>
            <a:r>
              <a:rPr lang="he-IL" dirty="0"/>
              <a:t>לוועדות (על-פי תחומי עיסוקיהן)מעוברים </a:t>
            </a:r>
            <a:r>
              <a:rPr lang="he-IL" b="1" dirty="0"/>
              <a:t>הנושאים שנדרש בהם דיון מקצועי ומעמיק .</a:t>
            </a:r>
          </a:p>
          <a:p>
            <a:pPr marL="0" indent="0">
              <a:buNone/>
            </a:pPr>
            <a:r>
              <a:rPr lang="he-IL" dirty="0">
                <a:effectLst/>
                <a:latin typeface="Arial"/>
              </a:rPr>
              <a:t>הוועדות מזמינות לדיונים מומחים בתחומים שונים. </a:t>
            </a:r>
          </a:p>
          <a:p>
            <a:pPr marL="0" indent="0">
              <a:buNone/>
            </a:pPr>
            <a:r>
              <a:rPr lang="he-IL" dirty="0">
                <a:effectLst/>
                <a:latin typeface="Arial"/>
              </a:rPr>
              <a:t>      לדוגמה : </a:t>
            </a:r>
            <a:r>
              <a:rPr lang="he-IL" dirty="0">
                <a:effectLst/>
                <a:latin typeface="Arial"/>
                <a:hlinkClick r:id="rId4"/>
              </a:rPr>
              <a:t>ועדת חוץ וביטחון</a:t>
            </a:r>
            <a:r>
              <a:rPr lang="he-IL" dirty="0">
                <a:effectLst/>
                <a:latin typeface="Arial"/>
              </a:rPr>
              <a:t>:</a:t>
            </a:r>
            <a:br>
              <a:rPr lang="he-IL" dirty="0">
                <a:effectLst/>
                <a:latin typeface="Arial"/>
              </a:rPr>
            </a:br>
            <a:r>
              <a:rPr lang="he-IL" dirty="0">
                <a:effectLst/>
                <a:latin typeface="Arial"/>
              </a:rPr>
              <a:t>      תפקיד הוועדה הוא פיקוח ובקרה על מדיניות     </a:t>
            </a:r>
          </a:p>
          <a:p>
            <a:pPr marL="0" indent="0">
              <a:buNone/>
            </a:pPr>
            <a:r>
              <a:rPr lang="he-IL" dirty="0">
                <a:latin typeface="Arial"/>
              </a:rPr>
              <a:t>      </a:t>
            </a:r>
            <a:r>
              <a:rPr lang="he-IL" dirty="0">
                <a:effectLst/>
                <a:latin typeface="Arial"/>
              </a:rPr>
              <a:t>החוץ של המדינה, על הכוחות הצבאיים שלה ועל  </a:t>
            </a:r>
          </a:p>
          <a:p>
            <a:pPr marL="0" indent="0">
              <a:buNone/>
            </a:pPr>
            <a:r>
              <a:rPr lang="he-IL" dirty="0">
                <a:latin typeface="Arial"/>
              </a:rPr>
              <a:t>      </a:t>
            </a:r>
            <a:r>
              <a:rPr lang="he-IL" dirty="0">
                <a:effectLst/>
                <a:latin typeface="Arial"/>
              </a:rPr>
              <a:t>ביטחון המדינה. </a:t>
            </a:r>
          </a:p>
          <a:p>
            <a:endParaRPr lang="he-IL"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432" y="1196752"/>
            <a:ext cx="4104456" cy="254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503" y="3746432"/>
            <a:ext cx="4099385" cy="242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3430842"/>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2889</TotalTime>
  <Words>4534</Words>
  <Application>Microsoft Office PowerPoint</Application>
  <PresentationFormat>‫הצגה על המסך (4:3)</PresentationFormat>
  <Paragraphs>490</Paragraphs>
  <Slides>50</Slides>
  <Notes>0</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50</vt:i4>
      </vt:variant>
    </vt:vector>
  </HeadingPairs>
  <TitlesOfParts>
    <vt:vector size="58" baseType="lpstr">
      <vt:lpstr>Arial</vt:lpstr>
      <vt:lpstr>Calibri</vt:lpstr>
      <vt:lpstr>Choco</vt:lpstr>
      <vt:lpstr>OpenSansHebrew</vt:lpstr>
      <vt:lpstr>Symbol</vt:lpstr>
      <vt:lpstr>Times New Roman</vt:lpstr>
      <vt:lpstr>Wingdings</vt:lpstr>
      <vt:lpstr>ערכת נושא Office</vt:lpstr>
      <vt:lpstr>רשויות השלטון</vt:lpstr>
      <vt:lpstr>מצגת של PowerPoint‏</vt:lpstr>
      <vt:lpstr>עיקרון הפרדת הרשויות</vt:lpstr>
      <vt:lpstr>רשויות השלטון</vt:lpstr>
      <vt:lpstr>מטרת הפרדת הרשויות</vt:lpstr>
      <vt:lpstr>מצגת של PowerPoint‏</vt:lpstr>
      <vt:lpstr>עירוב סמכויות </vt:lpstr>
      <vt:lpstr>הרשות המחוקקת</vt:lpstr>
      <vt:lpstr>דרכי עבודת הכנסת</vt:lpstr>
      <vt:lpstr>קואליציה  ואופוזיציה</vt:lpstr>
      <vt:lpstr>מעמדה של הכנסת נקבע בחוק יסוד הכנסת, בחוק נקבע כי לכנסת תהיה עליונות על שתי רשויות השלטון האחרות </vt:lpstr>
      <vt:lpstr>מצגת של PowerPoint‏</vt:lpstr>
      <vt:lpstr>הכנסת - ייצוגית</vt:lpstr>
      <vt:lpstr>  חקיקה-  הכנסת כרשות מחוקקת  </vt:lpstr>
      <vt:lpstr>מצגת של PowerPoint‏</vt:lpstr>
      <vt:lpstr>ביקורת ופיקוח על עבודת הממשלה </vt:lpstr>
      <vt:lpstr>ביקורת ופיקוח על עבודת הממשלה </vt:lpstr>
      <vt:lpstr>הרשות המבצעת</vt:lpstr>
      <vt:lpstr>הרשות המבצעת כוללת :</vt:lpstr>
      <vt:lpstr>ממשלה קואליציונית</vt:lpstr>
      <vt:lpstr>קואליציה רחבה חבריה מהווים רוב גדול בפרלמנט. ברך כלל  מעל 70 חברי כנסת </vt:lpstr>
      <vt:lpstr> קואליציה צרה חבריה מהווים רוב קטן בפרלמנט  בדרך כלל  בין 61 ל-65 חברי כנסת.   </vt:lpstr>
      <vt:lpstr>ממשלת אחדות לאומית</vt:lpstr>
      <vt:lpstr>מצגת של PowerPoint‏</vt:lpstr>
      <vt:lpstr>תפקידי הממשלה:</vt:lpstr>
      <vt:lpstr>קביעת תקנות/חקיקת משנה</vt:lpstr>
      <vt:lpstr>דוגמא לחקיקה ראשית וחקיקת משנה</vt:lpstr>
      <vt:lpstr>תקנות לשעת חירום/ חקיקת חירום</vt:lpstr>
      <vt:lpstr>מצגת של PowerPoint‏</vt:lpstr>
      <vt:lpstr>מצגת של PowerPoint‏</vt:lpstr>
      <vt:lpstr>אחריות הרשות המבצעת:</vt:lpstr>
      <vt:lpstr>מעמד ראש הממשלה</vt:lpstr>
      <vt:lpstr>הרשות שופטת</vt:lpstr>
      <vt:lpstr>מבנה מערכת המשפט בתי המשפט הכלליים נחלקים לשלוש עַרְכָּאוֹת (=דרגות) של משפט. </vt:lpstr>
      <vt:lpstr> בית משפט השלום</vt:lpstr>
      <vt:lpstr>בית משפט מחוזי</vt:lpstr>
      <vt:lpstr>בית משפט העליון</vt:lpstr>
      <vt:lpstr>סוגי משפט</vt:lpstr>
      <vt:lpstr>אי תלותה של הרשות השופטת </vt:lpstr>
      <vt:lpstr> כללים שמטרתם להבטיח את עצמאותה ואי תלותה של הרשות השופטת:  </vt:lpstr>
      <vt:lpstr>מצגת של PowerPoint‏</vt:lpstr>
      <vt:lpstr>מצגת של PowerPoint‏</vt:lpstr>
      <vt:lpstr>בית המשפט הגבוה לצדק (בג"ץ):</vt:lpstr>
      <vt:lpstr>בג"צ פועל באמצעות צווים שמבטלים החלטות או פעולות של רשויות המדינה: </vt:lpstr>
      <vt:lpstr>מצגת של PowerPoint‏</vt:lpstr>
      <vt:lpstr>מצגת של PowerPoint‏</vt:lpstr>
      <vt:lpstr>אקטיביזם שיפוטי* בקרב שופטי בית המשפט העליון קיימות שתי גישות שונות: </vt:lpstr>
      <vt:lpstr>אקטיביזם שיפוטי</vt:lpstr>
      <vt:lpstr>ביקורת שיפוטית:</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רשויות השלטון</dc:title>
  <dc:creator>b</dc:creator>
  <cp:lastModifiedBy>Najib Talhami</cp:lastModifiedBy>
  <cp:revision>181</cp:revision>
  <dcterms:created xsi:type="dcterms:W3CDTF">2014-08-04T06:23:38Z</dcterms:created>
  <dcterms:modified xsi:type="dcterms:W3CDTF">2025-11-23T06:19:34Z</dcterms:modified>
</cp:coreProperties>
</file>