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8" r:id="rId1"/>
    <p:sldMasterId id="2147483950" r:id="rId2"/>
  </p:sldMasterIdLst>
  <p:sldIdLst>
    <p:sldId id="256" r:id="rId3"/>
    <p:sldId id="264" r:id="rId4"/>
    <p:sldId id="257" r:id="rId5"/>
    <p:sldId id="258" r:id="rId6"/>
    <p:sldId id="261" r:id="rId7"/>
    <p:sldId id="262" r:id="rId8"/>
    <p:sldId id="265" r:id="rId9"/>
    <p:sldId id="263" r:id="rId10"/>
    <p:sldId id="268" r:id="rId11"/>
    <p:sldId id="278" r:id="rId12"/>
    <p:sldId id="277" r:id="rId13"/>
    <p:sldId id="267" r:id="rId14"/>
    <p:sldId id="272" r:id="rId15"/>
    <p:sldId id="270" r:id="rId16"/>
    <p:sldId id="271" r:id="rId17"/>
    <p:sldId id="275" r:id="rId18"/>
    <p:sldId id="27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D2F"/>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4" autoAdjust="0"/>
    <p:restoredTop sz="94660"/>
  </p:normalViewPr>
  <p:slideViewPr>
    <p:cSldViewPr snapToGrid="0">
      <p:cViewPr varScale="1">
        <p:scale>
          <a:sx n="108" d="100"/>
          <a:sy n="108"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01430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45064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80335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he-IL"/>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he-IL"/>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he-IL"/>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he-IL"/>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he-IL"/>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he-IL"/>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a:xfrm>
            <a:off x="5332412" y="5883275"/>
            <a:ext cx="4324044" cy="365125"/>
          </a:xfrm>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64807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951856" y="5867131"/>
            <a:ext cx="551167" cy="365125"/>
          </a:xfrm>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89731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66706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23601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17253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418322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51492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0622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262224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690100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85740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596295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138057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05227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945362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86017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052869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71924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31128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19062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6C9F43-453D-469D-A5B2-9085AEE892D9}"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35497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A6C9F43-453D-469D-A5B2-9085AEE892D9}"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74895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59969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0623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ג'/כסלו/תשפ"ו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794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0657CE6-6DC2-41A5-AD4B-2662216888A8}" type="datetimeFigureOut">
              <a:rPr lang="he-IL" smtClean="0"/>
              <a:t>ג'/כסלו/תשפ"ו</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A6C9F43-453D-469D-A5B2-9085AEE892D9}" type="slidenum">
              <a:rPr lang="he-IL" smtClean="0"/>
              <a:t>‹#›</a:t>
            </a:fld>
            <a:endParaRPr lang="he-IL"/>
          </a:p>
        </p:txBody>
      </p:sp>
    </p:spTree>
    <p:extLst>
      <p:ext uri="{BB962C8B-B14F-4D97-AF65-F5344CB8AC3E}">
        <p14:creationId xmlns:p14="http://schemas.microsoft.com/office/powerpoint/2010/main" val="189568036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he-IL"/>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he-IL"/>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he-IL"/>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he-IL"/>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he-IL"/>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he-IL"/>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657CE6-6DC2-41A5-AD4B-2662216888A8}" type="datetimeFigureOut">
              <a:rPr lang="he-IL" smtClean="0"/>
              <a:t>ג'/כסלו/תשפ"ו</a:t>
            </a:fld>
            <a:endParaRPr lang="he-I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C9F43-453D-469D-A5B2-9085AEE892D9}" type="slidenum">
              <a:rPr lang="he-IL" smtClean="0"/>
              <a:t>‹#›</a:t>
            </a:fld>
            <a:endParaRPr lang="he-IL"/>
          </a:p>
        </p:txBody>
      </p:sp>
    </p:spTree>
    <p:extLst>
      <p:ext uri="{BB962C8B-B14F-4D97-AF65-F5344CB8AC3E}">
        <p14:creationId xmlns:p14="http://schemas.microsoft.com/office/powerpoint/2010/main" val="365540880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korrishon.co.il/nrg/online/1/ART1/618/099.html" TargetMode="External"/><Relationship Id="rId2" Type="http://schemas.openxmlformats.org/officeDocument/2006/relationships/hyperlink" Target="https://news.walla.co.il/item/2599006" TargetMode="Externa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hyperlink" Target="https://tv.social.org.il/social/2017/10/10/ofir-averbuch" TargetMode="External"/><Relationship Id="rId4" Type="http://schemas.openxmlformats.org/officeDocument/2006/relationships/hyperlink" Target="https://tv.social.org.il/social/2017/12/28/refusers-20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9.xml"/><Relationship Id="rId1" Type="http://schemas.openxmlformats.org/officeDocument/2006/relationships/video" Target="https://www.youtube.com/embed/3UQmScO7YBs?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video" Target="https://www.youtube.com/embed/y_2ocW4k9t0?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video" Target="https://www.youtube.com/embed/3eQQLUddHJ8?feature=oembe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www.ynet.co.il/articles/0,7340,L-2767457,00.html" TargetMode="Externa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https://www.israelhayom.co.il/interactive/amp/article/806833/article/80683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C19610-2C3C-47F6-AB78-A2922D84E853}"/>
              </a:ext>
            </a:extLst>
          </p:cNvPr>
          <p:cNvSpPr>
            <a:spLocks noGrp="1"/>
          </p:cNvSpPr>
          <p:nvPr>
            <p:ph type="ctrTitle"/>
          </p:nvPr>
        </p:nvSpPr>
        <p:spPr>
          <a:xfrm>
            <a:off x="2742421" y="951352"/>
            <a:ext cx="8574622" cy="2143125"/>
          </a:xfrm>
        </p:spPr>
        <p:txBody>
          <a:bodyPr>
            <a:normAutofit/>
          </a:bodyPr>
          <a:lstStyle/>
          <a:p>
            <a:r>
              <a:rPr lang="he-IL" sz="8800" b="1" dirty="0"/>
              <a:t>עקרון שלטון החוק</a:t>
            </a:r>
          </a:p>
        </p:txBody>
      </p:sp>
      <p:sp>
        <p:nvSpPr>
          <p:cNvPr id="4" name="TextBox 3">
            <a:extLst>
              <a:ext uri="{FF2B5EF4-FFF2-40B4-BE49-F238E27FC236}">
                <a16:creationId xmlns:a16="http://schemas.microsoft.com/office/drawing/2014/main" id="{94312228-6AD5-4B49-A622-4315D8CAB390}"/>
              </a:ext>
            </a:extLst>
          </p:cNvPr>
          <p:cNvSpPr txBox="1"/>
          <p:nvPr/>
        </p:nvSpPr>
        <p:spPr>
          <a:xfrm>
            <a:off x="11065790" y="542441"/>
            <a:ext cx="666427" cy="369332"/>
          </a:xfrm>
          <a:prstGeom prst="rect">
            <a:avLst/>
          </a:prstGeom>
          <a:noFill/>
        </p:spPr>
        <p:txBody>
          <a:bodyPr wrap="square" rtlCol="1">
            <a:spAutoFit/>
          </a:bodyPr>
          <a:lstStyle/>
          <a:p>
            <a:r>
              <a:rPr lang="he-IL" dirty="0"/>
              <a:t>בס"ד</a:t>
            </a:r>
          </a:p>
        </p:txBody>
      </p:sp>
      <p:pic>
        <p:nvPicPr>
          <p:cNvPr id="5" name="תמונה 4">
            <a:extLst>
              <a:ext uri="{FF2B5EF4-FFF2-40B4-BE49-F238E27FC236}">
                <a16:creationId xmlns:a16="http://schemas.microsoft.com/office/drawing/2014/main" id="{FE35888F-6892-4FD4-BC42-11E008D9C69A}"/>
              </a:ext>
            </a:extLst>
          </p:cNvPr>
          <p:cNvPicPr>
            <a:picLocks noChangeAspect="1"/>
          </p:cNvPicPr>
          <p:nvPr/>
        </p:nvPicPr>
        <p:blipFill>
          <a:blip r:embed="rId2"/>
          <a:stretch>
            <a:fillRect/>
          </a:stretch>
        </p:blipFill>
        <p:spPr>
          <a:xfrm>
            <a:off x="8860287" y="3997234"/>
            <a:ext cx="2610451" cy="2610451"/>
          </a:xfrm>
          <a:prstGeom prst="rect">
            <a:avLst/>
          </a:prstGeom>
        </p:spPr>
      </p:pic>
      <p:pic>
        <p:nvPicPr>
          <p:cNvPr id="6" name="תמונה 5">
            <a:extLst>
              <a:ext uri="{FF2B5EF4-FFF2-40B4-BE49-F238E27FC236}">
                <a16:creationId xmlns:a16="http://schemas.microsoft.com/office/drawing/2014/main" id="{C09436CA-F4B2-4D66-A380-B3BFC0859866}"/>
              </a:ext>
            </a:extLst>
          </p:cNvPr>
          <p:cNvPicPr>
            <a:picLocks noChangeAspect="1"/>
          </p:cNvPicPr>
          <p:nvPr/>
        </p:nvPicPr>
        <p:blipFill>
          <a:blip r:embed="rId3"/>
          <a:stretch>
            <a:fillRect/>
          </a:stretch>
        </p:blipFill>
        <p:spPr>
          <a:xfrm>
            <a:off x="5529283" y="3997234"/>
            <a:ext cx="2780592" cy="2610451"/>
          </a:xfrm>
          <a:prstGeom prst="rect">
            <a:avLst/>
          </a:prstGeom>
        </p:spPr>
      </p:pic>
      <p:sp>
        <p:nvSpPr>
          <p:cNvPr id="3" name="תיבת טקסט 2">
            <a:extLst>
              <a:ext uri="{FF2B5EF4-FFF2-40B4-BE49-F238E27FC236}">
                <a16:creationId xmlns:a16="http://schemas.microsoft.com/office/drawing/2014/main" id="{0E218317-91EF-4129-9AB9-EE231F490FF7}"/>
              </a:ext>
            </a:extLst>
          </p:cNvPr>
          <p:cNvSpPr txBox="1"/>
          <p:nvPr/>
        </p:nvSpPr>
        <p:spPr>
          <a:xfrm>
            <a:off x="130628" y="5684355"/>
            <a:ext cx="2220686" cy="923330"/>
          </a:xfrm>
          <a:prstGeom prst="rect">
            <a:avLst/>
          </a:prstGeom>
          <a:noFill/>
        </p:spPr>
        <p:txBody>
          <a:bodyPr wrap="square" rtlCol="1">
            <a:spAutoFit/>
          </a:bodyPr>
          <a:lstStyle/>
          <a:p>
            <a:pPr algn="ctr"/>
            <a:r>
              <a:rPr lang="he-IL" dirty="0"/>
              <a:t>ארגון, איסוף ועריכה אילנית כהן</a:t>
            </a:r>
          </a:p>
          <a:p>
            <a:pPr algn="ctr"/>
            <a:r>
              <a:rPr lang="he-IL" dirty="0"/>
              <a:t>רכזת מקצוע אזרחות</a:t>
            </a:r>
          </a:p>
        </p:txBody>
      </p:sp>
    </p:spTree>
    <p:extLst>
      <p:ext uri="{BB962C8B-B14F-4D97-AF65-F5344CB8AC3E}">
        <p14:creationId xmlns:p14="http://schemas.microsoft.com/office/powerpoint/2010/main" val="263207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9662DF8-22D0-4F9C-BAC9-1B58C57BD97B}"/>
              </a:ext>
            </a:extLst>
          </p:cNvPr>
          <p:cNvPicPr>
            <a:picLocks noChangeAspect="1"/>
          </p:cNvPicPr>
          <p:nvPr/>
        </p:nvPicPr>
        <p:blipFill rotWithShape="1">
          <a:blip r:embed="rId2"/>
          <a:srcRect l="23155" t="26408" r="9417" b="13527"/>
          <a:stretch/>
        </p:blipFill>
        <p:spPr>
          <a:xfrm>
            <a:off x="0" y="0"/>
            <a:ext cx="12192000" cy="6857999"/>
          </a:xfrm>
          <a:prstGeom prst="rect">
            <a:avLst/>
          </a:prstGeom>
        </p:spPr>
      </p:pic>
    </p:spTree>
    <p:extLst>
      <p:ext uri="{BB962C8B-B14F-4D97-AF65-F5344CB8AC3E}">
        <p14:creationId xmlns:p14="http://schemas.microsoft.com/office/powerpoint/2010/main" val="407704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76F7A9C-CFAF-4015-977A-8B9F72E55AED}"/>
              </a:ext>
            </a:extLst>
          </p:cNvPr>
          <p:cNvPicPr>
            <a:picLocks noChangeAspect="1"/>
          </p:cNvPicPr>
          <p:nvPr/>
        </p:nvPicPr>
        <p:blipFill rotWithShape="1">
          <a:blip r:embed="rId2"/>
          <a:srcRect l="29786" t="33135" r="24892" b="12161"/>
          <a:stretch/>
        </p:blipFill>
        <p:spPr>
          <a:xfrm>
            <a:off x="2652503" y="515982"/>
            <a:ext cx="8585133" cy="5826035"/>
          </a:xfrm>
          <a:prstGeom prst="rect">
            <a:avLst/>
          </a:prstGeom>
        </p:spPr>
      </p:pic>
    </p:spTree>
    <p:extLst>
      <p:ext uri="{BB962C8B-B14F-4D97-AF65-F5344CB8AC3E}">
        <p14:creationId xmlns:p14="http://schemas.microsoft.com/office/powerpoint/2010/main" val="420559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EEF901-94CE-4CB8-82B7-75755715FC0F}"/>
              </a:ext>
            </a:extLst>
          </p:cNvPr>
          <p:cNvSpPr>
            <a:spLocks noGrp="1"/>
          </p:cNvSpPr>
          <p:nvPr>
            <p:ph type="title"/>
          </p:nvPr>
        </p:nvSpPr>
        <p:spPr>
          <a:xfrm>
            <a:off x="1484310" y="1158876"/>
            <a:ext cx="10018713" cy="1752599"/>
          </a:xfrm>
        </p:spPr>
        <p:txBody>
          <a:bodyPr/>
          <a:lstStyle/>
          <a:p>
            <a:r>
              <a:rPr lang="he-IL" b="1" dirty="0"/>
              <a:t>סירוב לציית לחוק</a:t>
            </a:r>
          </a:p>
        </p:txBody>
      </p:sp>
      <p:sp>
        <p:nvSpPr>
          <p:cNvPr id="3" name="מציין מיקום טקסט 2">
            <a:extLst>
              <a:ext uri="{FF2B5EF4-FFF2-40B4-BE49-F238E27FC236}">
                <a16:creationId xmlns:a16="http://schemas.microsoft.com/office/drawing/2014/main" id="{9B509E50-48C5-4472-8F0F-F533B3DA1D09}"/>
              </a:ext>
            </a:extLst>
          </p:cNvPr>
          <p:cNvSpPr>
            <a:spLocks noGrp="1"/>
          </p:cNvSpPr>
          <p:nvPr>
            <p:ph type="body" idx="1"/>
          </p:nvPr>
        </p:nvSpPr>
        <p:spPr/>
        <p:txBody>
          <a:bodyPr/>
          <a:lstStyle/>
          <a:p>
            <a:r>
              <a:rPr lang="he-IL" dirty="0"/>
              <a:t>סירוב מטעמי אידיאולוגיה</a:t>
            </a:r>
          </a:p>
        </p:txBody>
      </p:sp>
      <p:sp>
        <p:nvSpPr>
          <p:cNvPr id="4" name="מציין מיקום תוכן 3">
            <a:extLst>
              <a:ext uri="{FF2B5EF4-FFF2-40B4-BE49-F238E27FC236}">
                <a16:creationId xmlns:a16="http://schemas.microsoft.com/office/drawing/2014/main" id="{0578EB81-80E3-44E6-BACD-9367DE910D04}"/>
              </a:ext>
            </a:extLst>
          </p:cNvPr>
          <p:cNvSpPr>
            <a:spLocks noGrp="1"/>
          </p:cNvSpPr>
          <p:nvPr>
            <p:ph sz="half" idx="2"/>
          </p:nvPr>
        </p:nvSpPr>
        <p:spPr>
          <a:xfrm>
            <a:off x="1484311" y="3335337"/>
            <a:ext cx="4895056" cy="2712766"/>
          </a:xfrm>
        </p:spPr>
        <p:txBody>
          <a:bodyPr>
            <a:normAutofit fontScale="85000" lnSpcReduction="20000"/>
          </a:bodyPr>
          <a:lstStyle/>
          <a:p>
            <a:r>
              <a:rPr lang="he-IL" dirty="0"/>
              <a:t>סרבנות אידיאולוגית-פוליטית היא </a:t>
            </a:r>
            <a:r>
              <a:rPr lang="he-IL" b="1" dirty="0"/>
              <a:t>בדרך כלל קבוצתית</a:t>
            </a:r>
          </a:p>
          <a:p>
            <a:r>
              <a:rPr lang="he-IL" dirty="0"/>
              <a:t>הפרת החוק במצב של קונפליקט פנימי בין אידאולוגיה פוליטית לבין החוק, </a:t>
            </a:r>
            <a:r>
              <a:rPr lang="he-IL" b="1" dirty="0"/>
              <a:t>והעדפת העמדה האידיאולוגית </a:t>
            </a:r>
            <a:r>
              <a:rPr lang="he-IL" dirty="0"/>
              <a:t>על פני חובת הציות לחוק , </a:t>
            </a:r>
            <a:r>
              <a:rPr lang="he-IL" b="1" dirty="0"/>
              <a:t>שואפת להביא לשינוי דעת הקהל.</a:t>
            </a:r>
          </a:p>
          <a:p>
            <a:r>
              <a:rPr lang="he-IL" dirty="0"/>
              <a:t>מוכן לקחת אחריות ולעמוד לדין על מעשיו ולשלם את מחיר אמונתו</a:t>
            </a:r>
          </a:p>
          <a:p>
            <a:r>
              <a:rPr lang="he-IL" u="sng" dirty="0"/>
              <a:t>לדוגמא: </a:t>
            </a:r>
            <a:endParaRPr lang="he-IL" u="sng" dirty="0">
              <a:hlinkClick r:id="rId2"/>
            </a:endParaRPr>
          </a:p>
          <a:p>
            <a:pPr marL="0" indent="0">
              <a:buNone/>
            </a:pPr>
            <a:r>
              <a:rPr lang="he-IL" dirty="0">
                <a:hlinkClick r:id="rId2"/>
              </a:rPr>
              <a:t>נפתלי בנט סירוב פינוי</a:t>
            </a:r>
            <a:endParaRPr lang="he-IL" dirty="0"/>
          </a:p>
          <a:p>
            <a:pPr marL="0" indent="0">
              <a:buNone/>
            </a:pPr>
            <a:r>
              <a:rPr lang="he-IL" dirty="0">
                <a:hlinkClick r:id="rId3"/>
              </a:rPr>
              <a:t>החיילים סירבו: לא ניקח חלק בפינוי בחברון</a:t>
            </a:r>
            <a:endParaRPr lang="he-IL" dirty="0"/>
          </a:p>
          <a:p>
            <a:pPr marL="0" indent="0">
              <a:buNone/>
            </a:pPr>
            <a:endParaRPr lang="he-IL" dirty="0"/>
          </a:p>
          <a:p>
            <a:endParaRPr lang="he-IL" dirty="0"/>
          </a:p>
          <a:p>
            <a:endParaRPr lang="he-IL" dirty="0"/>
          </a:p>
        </p:txBody>
      </p:sp>
      <p:sp>
        <p:nvSpPr>
          <p:cNvPr id="5" name="מציין מיקום טקסט 4">
            <a:extLst>
              <a:ext uri="{FF2B5EF4-FFF2-40B4-BE49-F238E27FC236}">
                <a16:creationId xmlns:a16="http://schemas.microsoft.com/office/drawing/2014/main" id="{21B062C4-526C-463F-BF78-FEFA051C7168}"/>
              </a:ext>
            </a:extLst>
          </p:cNvPr>
          <p:cNvSpPr>
            <a:spLocks noGrp="1"/>
          </p:cNvSpPr>
          <p:nvPr>
            <p:ph type="body" sz="quarter" idx="3"/>
          </p:nvPr>
        </p:nvSpPr>
        <p:spPr/>
        <p:txBody>
          <a:bodyPr/>
          <a:lstStyle/>
          <a:p>
            <a:r>
              <a:rPr lang="he-IL" dirty="0"/>
              <a:t>סרבנות מטעמי מצפון</a:t>
            </a:r>
          </a:p>
        </p:txBody>
      </p:sp>
      <p:sp>
        <p:nvSpPr>
          <p:cNvPr id="6" name="מציין מיקום תוכן 5">
            <a:extLst>
              <a:ext uri="{FF2B5EF4-FFF2-40B4-BE49-F238E27FC236}">
                <a16:creationId xmlns:a16="http://schemas.microsoft.com/office/drawing/2014/main" id="{30782127-AE1F-4A93-B498-051D6BC408A7}"/>
              </a:ext>
            </a:extLst>
          </p:cNvPr>
          <p:cNvSpPr>
            <a:spLocks noGrp="1"/>
          </p:cNvSpPr>
          <p:nvPr>
            <p:ph sz="quarter" idx="4"/>
          </p:nvPr>
        </p:nvSpPr>
        <p:spPr/>
        <p:txBody>
          <a:bodyPr>
            <a:normAutofit fontScale="85000" lnSpcReduction="20000"/>
          </a:bodyPr>
          <a:lstStyle/>
          <a:p>
            <a:r>
              <a:rPr lang="he-IL" dirty="0"/>
              <a:t>סרבנות המצפון היא </a:t>
            </a:r>
            <a:r>
              <a:rPr lang="he-IL" b="1" dirty="0"/>
              <a:t>פרטית ואישית</a:t>
            </a:r>
            <a:r>
              <a:rPr lang="he-IL" dirty="0"/>
              <a:t>.</a:t>
            </a:r>
          </a:p>
          <a:p>
            <a:r>
              <a:rPr lang="he-IL" dirty="0"/>
              <a:t>הפרת החוק במצב של קונפליקט פנימי בין המוסר/המצפון או אמונה דתית לבין החוק </a:t>
            </a:r>
            <a:r>
              <a:rPr lang="he-IL" b="1" dirty="0"/>
              <a:t>והעדפת צו המצפון </a:t>
            </a:r>
            <a:r>
              <a:rPr lang="he-IL" dirty="0"/>
              <a:t>על פני חובת הציות לחוק.</a:t>
            </a:r>
          </a:p>
          <a:p>
            <a:r>
              <a:rPr lang="he-IL" dirty="0"/>
              <a:t>מוכן לקחת אחריות ולעמוד לדין על מעשיו ולשלם את מחיר אמונתו.</a:t>
            </a:r>
          </a:p>
          <a:p>
            <a:r>
              <a:rPr lang="he-IL" u="sng" dirty="0"/>
              <a:t>לדוגמא: </a:t>
            </a:r>
            <a:endParaRPr lang="he-IL" u="sng" dirty="0">
              <a:hlinkClick r:id="rId4"/>
            </a:endParaRPr>
          </a:p>
          <a:p>
            <a:pPr marL="0" indent="0">
              <a:buNone/>
            </a:pPr>
            <a:r>
              <a:rPr lang="he-IL" dirty="0">
                <a:hlinkClick r:id="rId4"/>
              </a:rPr>
              <a:t>סרבנות 2017</a:t>
            </a:r>
            <a:endParaRPr lang="he-IL" dirty="0"/>
          </a:p>
          <a:p>
            <a:pPr marL="0" indent="0">
              <a:buNone/>
            </a:pPr>
            <a:r>
              <a:rPr lang="he-IL" dirty="0"/>
              <a:t> </a:t>
            </a:r>
            <a:r>
              <a:rPr lang="he-IL" dirty="0">
                <a:hlinkClick r:id="rId5"/>
              </a:rPr>
              <a:t>אפשר לתרום לחברה גם בלי להחזיק נשק</a:t>
            </a:r>
            <a:endParaRPr lang="he-IL" dirty="0"/>
          </a:p>
        </p:txBody>
      </p:sp>
      <p:pic>
        <p:nvPicPr>
          <p:cNvPr id="7" name="תמונה 6">
            <a:extLst>
              <a:ext uri="{FF2B5EF4-FFF2-40B4-BE49-F238E27FC236}">
                <a16:creationId xmlns:a16="http://schemas.microsoft.com/office/drawing/2014/main" id="{17868715-B45D-471C-BA12-8E9CB30C87F6}"/>
              </a:ext>
            </a:extLst>
          </p:cNvPr>
          <p:cNvPicPr>
            <a:picLocks noChangeAspect="1"/>
          </p:cNvPicPr>
          <p:nvPr/>
        </p:nvPicPr>
        <p:blipFill>
          <a:blip r:embed="rId6"/>
          <a:stretch>
            <a:fillRect/>
          </a:stretch>
        </p:blipFill>
        <p:spPr>
          <a:xfrm>
            <a:off x="8339174" y="989029"/>
            <a:ext cx="1705161" cy="1703385"/>
          </a:xfrm>
          <a:prstGeom prst="rect">
            <a:avLst/>
          </a:prstGeom>
        </p:spPr>
      </p:pic>
      <p:sp>
        <p:nvSpPr>
          <p:cNvPr id="8" name="בועת מחשבה: ענן 7">
            <a:extLst>
              <a:ext uri="{FF2B5EF4-FFF2-40B4-BE49-F238E27FC236}">
                <a16:creationId xmlns:a16="http://schemas.microsoft.com/office/drawing/2014/main" id="{AC0949E1-2F9A-4EF1-890B-EECDEC6EFB77}"/>
              </a:ext>
            </a:extLst>
          </p:cNvPr>
          <p:cNvSpPr/>
          <p:nvPr/>
        </p:nvSpPr>
        <p:spPr>
          <a:xfrm>
            <a:off x="9261566" y="104503"/>
            <a:ext cx="2852630" cy="1113081"/>
          </a:xfrm>
          <a:prstGeom prst="cloudCallout">
            <a:avLst>
              <a:gd name="adj1" fmla="val -37069"/>
              <a:gd name="adj2" fmla="val 73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מוסר ,אידאולוגיה פוליטית, מצפון , אמונה דתית</a:t>
            </a:r>
          </a:p>
        </p:txBody>
      </p:sp>
      <p:sp>
        <p:nvSpPr>
          <p:cNvPr id="9" name="בועת מחשבה: ענן 8">
            <a:extLst>
              <a:ext uri="{FF2B5EF4-FFF2-40B4-BE49-F238E27FC236}">
                <a16:creationId xmlns:a16="http://schemas.microsoft.com/office/drawing/2014/main" id="{D13A13E2-5794-4AA7-8696-4557E919CC0E}"/>
              </a:ext>
            </a:extLst>
          </p:cNvPr>
          <p:cNvSpPr/>
          <p:nvPr/>
        </p:nvSpPr>
        <p:spPr>
          <a:xfrm>
            <a:off x="6424527" y="235132"/>
            <a:ext cx="1705161" cy="816770"/>
          </a:xfrm>
          <a:prstGeom prst="cloudCallout">
            <a:avLst>
              <a:gd name="adj1" fmla="val 75162"/>
              <a:gd name="adj2" fmla="val 687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חוק</a:t>
            </a:r>
          </a:p>
        </p:txBody>
      </p:sp>
      <p:sp>
        <p:nvSpPr>
          <p:cNvPr id="10" name="תיבת טקסט 9">
            <a:extLst>
              <a:ext uri="{FF2B5EF4-FFF2-40B4-BE49-F238E27FC236}">
                <a16:creationId xmlns:a16="http://schemas.microsoft.com/office/drawing/2014/main" id="{A3A98BD7-BA05-4594-A7BF-9E25CC25D155}"/>
              </a:ext>
            </a:extLst>
          </p:cNvPr>
          <p:cNvSpPr txBox="1"/>
          <p:nvPr/>
        </p:nvSpPr>
        <p:spPr>
          <a:xfrm>
            <a:off x="8397835" y="619697"/>
            <a:ext cx="922393" cy="369332"/>
          </a:xfrm>
          <a:prstGeom prst="rect">
            <a:avLst/>
          </a:prstGeom>
          <a:noFill/>
        </p:spPr>
        <p:txBody>
          <a:bodyPr wrap="square" rtlCol="1">
            <a:spAutoFit/>
          </a:bodyPr>
          <a:lstStyle/>
          <a:p>
            <a:pPr algn="ctr"/>
            <a:r>
              <a:rPr lang="he-IL" b="1" u="sng" dirty="0"/>
              <a:t>דילמה</a:t>
            </a:r>
          </a:p>
        </p:txBody>
      </p:sp>
    </p:spTree>
    <p:extLst>
      <p:ext uri="{BB962C8B-B14F-4D97-AF65-F5344CB8AC3E}">
        <p14:creationId xmlns:p14="http://schemas.microsoft.com/office/powerpoint/2010/main" val="240382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14084E-0DF8-4527-8618-64093461FDE7}"/>
              </a:ext>
            </a:extLst>
          </p:cNvPr>
          <p:cNvSpPr>
            <a:spLocks noGrp="1"/>
          </p:cNvSpPr>
          <p:nvPr>
            <p:ph type="title"/>
          </p:nvPr>
        </p:nvSpPr>
        <p:spPr>
          <a:xfrm>
            <a:off x="5225143" y="450670"/>
            <a:ext cx="6708955" cy="842554"/>
          </a:xfrm>
        </p:spPr>
        <p:txBody>
          <a:bodyPr>
            <a:normAutofit/>
          </a:bodyPr>
          <a:lstStyle/>
          <a:p>
            <a:r>
              <a:rPr lang="he-IL" sz="2000" dirty="0"/>
              <a:t>השווה בין </a:t>
            </a:r>
            <a:r>
              <a:rPr lang="he-IL" sz="2000" b="1" dirty="0"/>
              <a:t>סוגי הסרבנות </a:t>
            </a:r>
            <a:r>
              <a:rPr lang="he-IL" sz="2000" dirty="0"/>
              <a:t>באמצעות הטבלה הבא:</a:t>
            </a:r>
          </a:p>
        </p:txBody>
      </p:sp>
      <p:graphicFrame>
        <p:nvGraphicFramePr>
          <p:cNvPr id="4" name="טבלה 4">
            <a:extLst>
              <a:ext uri="{FF2B5EF4-FFF2-40B4-BE49-F238E27FC236}">
                <a16:creationId xmlns:a16="http://schemas.microsoft.com/office/drawing/2014/main" id="{4670213D-96C3-4FE4-8328-D85C8B145570}"/>
              </a:ext>
            </a:extLst>
          </p:cNvPr>
          <p:cNvGraphicFramePr>
            <a:graphicFrameLocks noGrp="1"/>
          </p:cNvGraphicFramePr>
          <p:nvPr>
            <p:extLst>
              <p:ext uri="{D42A27DB-BD31-4B8C-83A1-F6EECF244321}">
                <p14:modId xmlns:p14="http://schemas.microsoft.com/office/powerpoint/2010/main" val="157603693"/>
              </p:ext>
            </p:extLst>
          </p:nvPr>
        </p:nvGraphicFramePr>
        <p:xfrm>
          <a:off x="2672081" y="1751632"/>
          <a:ext cx="8127999" cy="256032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1412160473"/>
                    </a:ext>
                  </a:extLst>
                </a:gridCol>
                <a:gridCol w="2709333">
                  <a:extLst>
                    <a:ext uri="{9D8B030D-6E8A-4147-A177-3AD203B41FA5}">
                      <a16:colId xmlns:a16="http://schemas.microsoft.com/office/drawing/2014/main" val="1362031876"/>
                    </a:ext>
                  </a:extLst>
                </a:gridCol>
                <a:gridCol w="2709333">
                  <a:extLst>
                    <a:ext uri="{9D8B030D-6E8A-4147-A177-3AD203B41FA5}">
                      <a16:colId xmlns:a16="http://schemas.microsoft.com/office/drawing/2014/main" val="3912681968"/>
                    </a:ext>
                  </a:extLst>
                </a:gridCol>
              </a:tblGrid>
              <a:tr h="370840">
                <a:tc>
                  <a:txBody>
                    <a:bodyPr/>
                    <a:lstStyle/>
                    <a:p>
                      <a:pPr rtl="1"/>
                      <a:endParaRPr lang="he-IL" dirty="0"/>
                    </a:p>
                    <a:p>
                      <a:pPr rtl="1"/>
                      <a:r>
                        <a:rPr lang="he-IL" dirty="0"/>
                        <a:t>קריטריון</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סרבנות  המצפון</a:t>
                      </a:r>
                    </a:p>
                    <a:p>
                      <a:pPr rtl="1"/>
                      <a:endParaRPr lang="he-IL" dirty="0"/>
                    </a:p>
                  </a:txBody>
                  <a:tcPr/>
                </a:tc>
                <a:tc>
                  <a:txBody>
                    <a:bodyPr/>
                    <a:lstStyle/>
                    <a:p>
                      <a:pPr rtl="1"/>
                      <a:r>
                        <a:rPr lang="he-IL" dirty="0"/>
                        <a:t>סרבנות אידיאולוגית-פוליטית </a:t>
                      </a:r>
                    </a:p>
                  </a:txBody>
                  <a:tcPr/>
                </a:tc>
                <a:extLst>
                  <a:ext uri="{0D108BD9-81ED-4DB2-BD59-A6C34878D82A}">
                    <a16:rowId xmlns:a16="http://schemas.microsoft.com/office/drawing/2014/main" val="1809880189"/>
                  </a:ext>
                </a:extLst>
              </a:tr>
              <a:tr h="370840">
                <a:tc>
                  <a:txBody>
                    <a:bodyPr/>
                    <a:lstStyle/>
                    <a:p>
                      <a:pPr rtl="1"/>
                      <a:r>
                        <a:rPr lang="he-IL" dirty="0"/>
                        <a:t>מיהו הסרבן?</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278674203"/>
                  </a:ext>
                </a:extLst>
              </a:tr>
              <a:tr h="370840">
                <a:tc>
                  <a:txBody>
                    <a:bodyPr/>
                    <a:lstStyle/>
                    <a:p>
                      <a:pPr rtl="1"/>
                      <a:r>
                        <a:rPr lang="he-IL" dirty="0"/>
                        <a:t>מניע הסרבנות</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326881759"/>
                  </a:ext>
                </a:extLst>
              </a:tr>
              <a:tr h="370840">
                <a:tc>
                  <a:txBody>
                    <a:bodyPr/>
                    <a:lstStyle/>
                    <a:p>
                      <a:pPr rtl="1"/>
                      <a:r>
                        <a:rPr lang="he-IL" dirty="0"/>
                        <a:t>לקיחת אחריות</a:t>
                      </a:r>
                    </a:p>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654396223"/>
                  </a:ext>
                </a:extLst>
              </a:tr>
            </a:tbl>
          </a:graphicData>
        </a:graphic>
      </p:graphicFrame>
      <p:cxnSp>
        <p:nvCxnSpPr>
          <p:cNvPr id="8" name="מחבר ישר 7">
            <a:extLst>
              <a:ext uri="{FF2B5EF4-FFF2-40B4-BE49-F238E27FC236}">
                <a16:creationId xmlns:a16="http://schemas.microsoft.com/office/drawing/2014/main" id="{7E7DCB1C-2B4F-4A07-A1D1-9FBA36296D51}"/>
              </a:ext>
            </a:extLst>
          </p:cNvPr>
          <p:cNvCxnSpPr>
            <a:cxnSpLocks/>
          </p:cNvCxnSpPr>
          <p:nvPr/>
        </p:nvCxnSpPr>
        <p:spPr>
          <a:xfrm flipH="1">
            <a:off x="8138160" y="1776549"/>
            <a:ext cx="2638697" cy="5747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9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FB1C1-29EC-4D76-8AA2-C248704B24DC}"/>
              </a:ext>
            </a:extLst>
          </p:cNvPr>
          <p:cNvSpPr>
            <a:spLocks noGrp="1"/>
          </p:cNvSpPr>
          <p:nvPr>
            <p:ph type="title"/>
          </p:nvPr>
        </p:nvSpPr>
        <p:spPr>
          <a:xfrm>
            <a:off x="1301432" y="3781697"/>
            <a:ext cx="3549121" cy="1371600"/>
          </a:xfrm>
        </p:spPr>
        <p:txBody>
          <a:bodyPr>
            <a:noAutofit/>
          </a:bodyPr>
          <a:lstStyle/>
          <a:p>
            <a:r>
              <a:rPr lang="he-IL" sz="6000" b="1" dirty="0"/>
              <a:t>מהם גבולות הציות לחוק?</a:t>
            </a:r>
          </a:p>
        </p:txBody>
      </p:sp>
      <p:sp>
        <p:nvSpPr>
          <p:cNvPr id="7" name="תיבת טקסט 6">
            <a:extLst>
              <a:ext uri="{FF2B5EF4-FFF2-40B4-BE49-F238E27FC236}">
                <a16:creationId xmlns:a16="http://schemas.microsoft.com/office/drawing/2014/main" id="{BA728402-06B0-4519-883C-BB9EEAFF661A}"/>
              </a:ext>
            </a:extLst>
          </p:cNvPr>
          <p:cNvSpPr txBox="1"/>
          <p:nvPr/>
        </p:nvSpPr>
        <p:spPr>
          <a:xfrm>
            <a:off x="5551714" y="979714"/>
            <a:ext cx="4963887" cy="3016210"/>
          </a:xfrm>
          <a:prstGeom prst="rect">
            <a:avLst/>
          </a:prstGeom>
          <a:noFill/>
        </p:spPr>
        <p:txBody>
          <a:bodyPr wrap="square" rtlCol="1">
            <a:spAutoFit/>
          </a:bodyPr>
          <a:lstStyle/>
          <a:p>
            <a:pPr algn="r"/>
            <a:r>
              <a:rPr lang="he-IL" sz="2800" b="1" dirty="0"/>
              <a:t>מה הייתם עושים?</a:t>
            </a:r>
          </a:p>
          <a:p>
            <a:pPr algn="r"/>
            <a:r>
              <a:rPr lang="he-IL" dirty="0"/>
              <a:t>אתם חיילים בפלוגה לוחמת ומוצבים בכפר ליד העיר שכם .</a:t>
            </a:r>
            <a:endParaRPr lang="en-US" dirty="0"/>
          </a:p>
          <a:p>
            <a:pPr algn="r"/>
            <a:r>
              <a:rPr lang="he-IL" dirty="0"/>
              <a:t>המפקד שלכם נתן לכם פקודה להיכנס לבית פלסטיני ולגרום לבעל הבית לעשות "נוהל שכן", כלומר לדרוש ממנו ללכת לבית השכן בו שוכן מבוקש ולבקש ממנו להסגיר את עצמו כמונע פגיעה בחיי החיילים.</a:t>
            </a:r>
          </a:p>
          <a:p>
            <a:pPr algn="r"/>
            <a:r>
              <a:rPr lang="he-IL" dirty="0"/>
              <a:t>בג"צ פסק ב 2005 שהנוהל הזה אינו חוקי , כי הוא משתמש באזרחים למטרות צבאיות </a:t>
            </a:r>
          </a:p>
          <a:p>
            <a:pPr algn="r"/>
            <a:endParaRPr lang="he-IL" dirty="0"/>
          </a:p>
        </p:txBody>
      </p:sp>
      <p:pic>
        <p:nvPicPr>
          <p:cNvPr id="8" name="תמונה 7">
            <a:extLst>
              <a:ext uri="{FF2B5EF4-FFF2-40B4-BE49-F238E27FC236}">
                <a16:creationId xmlns:a16="http://schemas.microsoft.com/office/drawing/2014/main" id="{F1D54EA8-33B2-4B04-8539-63EE26BBF603}"/>
              </a:ext>
            </a:extLst>
          </p:cNvPr>
          <p:cNvPicPr>
            <a:picLocks noChangeAspect="1"/>
          </p:cNvPicPr>
          <p:nvPr/>
        </p:nvPicPr>
        <p:blipFill>
          <a:blip r:embed="rId2"/>
          <a:stretch>
            <a:fillRect/>
          </a:stretch>
        </p:blipFill>
        <p:spPr>
          <a:xfrm>
            <a:off x="7677151" y="5073423"/>
            <a:ext cx="2838450" cy="1609725"/>
          </a:xfrm>
          <a:prstGeom prst="rect">
            <a:avLst/>
          </a:prstGeom>
        </p:spPr>
      </p:pic>
    </p:spTree>
    <p:extLst>
      <p:ext uri="{BB962C8B-B14F-4D97-AF65-F5344CB8AC3E}">
        <p14:creationId xmlns:p14="http://schemas.microsoft.com/office/powerpoint/2010/main" val="258270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FB1C1-29EC-4D76-8AA2-C248704B24DC}"/>
              </a:ext>
            </a:extLst>
          </p:cNvPr>
          <p:cNvSpPr>
            <a:spLocks noGrp="1"/>
          </p:cNvSpPr>
          <p:nvPr>
            <p:ph type="title"/>
          </p:nvPr>
        </p:nvSpPr>
        <p:spPr>
          <a:xfrm>
            <a:off x="1301432" y="3781697"/>
            <a:ext cx="3549121" cy="1371600"/>
          </a:xfrm>
        </p:spPr>
        <p:txBody>
          <a:bodyPr>
            <a:noAutofit/>
          </a:bodyPr>
          <a:lstStyle/>
          <a:p>
            <a:r>
              <a:rPr lang="he-IL" sz="6000" b="1" dirty="0"/>
              <a:t>מהם גבולות הציות לחוק?</a:t>
            </a:r>
          </a:p>
        </p:txBody>
      </p:sp>
      <p:sp>
        <p:nvSpPr>
          <p:cNvPr id="7" name="תיבת טקסט 6">
            <a:extLst>
              <a:ext uri="{FF2B5EF4-FFF2-40B4-BE49-F238E27FC236}">
                <a16:creationId xmlns:a16="http://schemas.microsoft.com/office/drawing/2014/main" id="{BA728402-06B0-4519-883C-BB9EEAFF661A}"/>
              </a:ext>
            </a:extLst>
          </p:cNvPr>
          <p:cNvSpPr txBox="1"/>
          <p:nvPr/>
        </p:nvSpPr>
        <p:spPr>
          <a:xfrm>
            <a:off x="6230983" y="979714"/>
            <a:ext cx="4284617" cy="3016210"/>
          </a:xfrm>
          <a:prstGeom prst="rect">
            <a:avLst/>
          </a:prstGeom>
          <a:noFill/>
        </p:spPr>
        <p:txBody>
          <a:bodyPr wrap="square" rtlCol="1">
            <a:spAutoFit/>
          </a:bodyPr>
          <a:lstStyle/>
          <a:p>
            <a:pPr algn="r"/>
            <a:r>
              <a:rPr lang="he-IL" sz="2800" b="1" dirty="0"/>
              <a:t>מה הייתם עושים עכשיו?</a:t>
            </a:r>
          </a:p>
          <a:p>
            <a:pPr algn="r"/>
            <a:r>
              <a:rPr lang="he-IL" dirty="0"/>
              <a:t>במשימה אחרת אמר לכם המפקד כי ידיעות מודיעיניות מעידות על זה שתושבי הכפר מתכננים מחאה חריפה ותפקידכם למנוע אותה.</a:t>
            </a:r>
          </a:p>
          <a:p>
            <a:pPr algn="r"/>
            <a:r>
              <a:rPr lang="he-IL" dirty="0"/>
              <a:t>כדי להשיג זאת , הוא מבקש מכם להיכנס לבתים של אנשי הכפר לכיכר המרכזית ולהוציא אותם להורג.</a:t>
            </a:r>
          </a:p>
          <a:p>
            <a:pPr algn="r"/>
            <a:r>
              <a:rPr lang="he-IL" dirty="0"/>
              <a:t>המפקד מסביר שמובן שמדובר </a:t>
            </a:r>
            <a:r>
              <a:rPr lang="he-IL"/>
              <a:t>במעשה קיצוני </a:t>
            </a:r>
            <a:r>
              <a:rPr lang="he-IL" dirty="0"/>
              <a:t>אבל בדרך הזו נמנע הפרות סדר חמורות.</a:t>
            </a:r>
          </a:p>
          <a:p>
            <a:pPr algn="r"/>
            <a:endParaRPr lang="he-IL" b="1" dirty="0"/>
          </a:p>
        </p:txBody>
      </p:sp>
      <p:pic>
        <p:nvPicPr>
          <p:cNvPr id="3" name="תמונה 2">
            <a:extLst>
              <a:ext uri="{FF2B5EF4-FFF2-40B4-BE49-F238E27FC236}">
                <a16:creationId xmlns:a16="http://schemas.microsoft.com/office/drawing/2014/main" id="{09D5B98A-51B7-4616-9B1B-76BD06C869F7}"/>
              </a:ext>
            </a:extLst>
          </p:cNvPr>
          <p:cNvPicPr>
            <a:picLocks noChangeAspect="1"/>
          </p:cNvPicPr>
          <p:nvPr/>
        </p:nvPicPr>
        <p:blipFill>
          <a:blip r:embed="rId2"/>
          <a:stretch>
            <a:fillRect/>
          </a:stretch>
        </p:blipFill>
        <p:spPr>
          <a:xfrm>
            <a:off x="7677150" y="4884011"/>
            <a:ext cx="2838450" cy="1609725"/>
          </a:xfrm>
          <a:prstGeom prst="rect">
            <a:avLst/>
          </a:prstGeom>
        </p:spPr>
      </p:pic>
    </p:spTree>
    <p:extLst>
      <p:ext uri="{BB962C8B-B14F-4D97-AF65-F5344CB8AC3E}">
        <p14:creationId xmlns:p14="http://schemas.microsoft.com/office/powerpoint/2010/main" val="89687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E251CA6D-FF96-4104-9EDF-B24A5A324763}"/>
              </a:ext>
            </a:extLst>
          </p:cNvPr>
          <p:cNvSpPr>
            <a:spLocks noGrp="1"/>
          </p:cNvSpPr>
          <p:nvPr>
            <p:ph type="body" idx="1"/>
          </p:nvPr>
        </p:nvSpPr>
        <p:spPr/>
        <p:txBody>
          <a:bodyPr/>
          <a:lstStyle/>
          <a:p>
            <a:r>
              <a:rPr lang="he-IL" dirty="0"/>
              <a:t>פקודה בלתי חוקית בעליל</a:t>
            </a:r>
          </a:p>
        </p:txBody>
      </p:sp>
      <p:sp>
        <p:nvSpPr>
          <p:cNvPr id="4" name="מציין מיקום תוכן 3">
            <a:extLst>
              <a:ext uri="{FF2B5EF4-FFF2-40B4-BE49-F238E27FC236}">
                <a16:creationId xmlns:a16="http://schemas.microsoft.com/office/drawing/2014/main" id="{D69719B7-B548-44D4-9D23-CA8015AE98FE}"/>
              </a:ext>
            </a:extLst>
          </p:cNvPr>
          <p:cNvSpPr>
            <a:spLocks noGrp="1"/>
          </p:cNvSpPr>
          <p:nvPr>
            <p:ph sz="half" idx="2"/>
          </p:nvPr>
        </p:nvSpPr>
        <p:spPr/>
        <p:txBody>
          <a:bodyPr>
            <a:normAutofit fontScale="92500" lnSpcReduction="10000"/>
          </a:bodyPr>
          <a:lstStyle/>
          <a:p>
            <a:r>
              <a:rPr lang="he-IL" dirty="0"/>
              <a:t>הוראה אשר ניתנת על ידי מפקד מוסמך או רשות מוסמכת.</a:t>
            </a:r>
          </a:p>
          <a:p>
            <a:r>
              <a:rPr lang="he-IL" dirty="0"/>
              <a:t>ההוראה סותרת ערכי מוסר ומצפון אנושי בסיסיים - "דגל שחור" מתנוסס מעליה, "אי</a:t>
            </a:r>
          </a:p>
          <a:p>
            <a:r>
              <a:rPr lang="he-IL" dirty="0"/>
              <a:t>חוקיות הדוקרת את העין ומקוממת את הלב".</a:t>
            </a:r>
          </a:p>
          <a:p>
            <a:r>
              <a:rPr lang="he-IL" dirty="0"/>
              <a:t>חובה שלא לציית לפקודה זו אפילו במסגרת צבאית.</a:t>
            </a:r>
          </a:p>
          <a:p>
            <a:r>
              <a:rPr lang="he-IL" dirty="0"/>
              <a:t>ציות יגרום להעמדה לדין של נותן הפקודה והמבצע.</a:t>
            </a:r>
          </a:p>
        </p:txBody>
      </p:sp>
      <p:sp>
        <p:nvSpPr>
          <p:cNvPr id="5" name="מציין מיקום טקסט 4">
            <a:extLst>
              <a:ext uri="{FF2B5EF4-FFF2-40B4-BE49-F238E27FC236}">
                <a16:creationId xmlns:a16="http://schemas.microsoft.com/office/drawing/2014/main" id="{06AFC77C-252F-410C-9E22-778AABA734AB}"/>
              </a:ext>
            </a:extLst>
          </p:cNvPr>
          <p:cNvSpPr>
            <a:spLocks noGrp="1"/>
          </p:cNvSpPr>
          <p:nvPr>
            <p:ph type="body" sz="quarter" idx="3"/>
          </p:nvPr>
        </p:nvSpPr>
        <p:spPr/>
        <p:txBody>
          <a:bodyPr/>
          <a:lstStyle/>
          <a:p>
            <a:r>
              <a:rPr lang="he-IL" dirty="0"/>
              <a:t>פקודה בלתי חוקית </a:t>
            </a:r>
          </a:p>
        </p:txBody>
      </p:sp>
      <p:sp>
        <p:nvSpPr>
          <p:cNvPr id="6" name="מציין מיקום תוכן 5">
            <a:extLst>
              <a:ext uri="{FF2B5EF4-FFF2-40B4-BE49-F238E27FC236}">
                <a16:creationId xmlns:a16="http://schemas.microsoft.com/office/drawing/2014/main" id="{8EB77322-6F97-42AF-A4A9-799375AFB4CB}"/>
              </a:ext>
            </a:extLst>
          </p:cNvPr>
          <p:cNvSpPr>
            <a:spLocks noGrp="1"/>
          </p:cNvSpPr>
          <p:nvPr>
            <p:ph sz="quarter" idx="4"/>
          </p:nvPr>
        </p:nvSpPr>
        <p:spPr/>
        <p:txBody>
          <a:bodyPr>
            <a:normAutofit fontScale="92500" lnSpcReduction="10000"/>
          </a:bodyPr>
          <a:lstStyle/>
          <a:p>
            <a:r>
              <a:rPr lang="he-IL" dirty="0"/>
              <a:t>הוראה הניתנת על ידי מפקד מוסמך או רשות מוסמכת אך סותרת את החוק או את הנחיות הצבא או חורגת מסמכות נותן הפקודה.</a:t>
            </a:r>
          </a:p>
          <a:p>
            <a:r>
              <a:rPr lang="he-IL" dirty="0"/>
              <a:t>במסגרת צבאית חובה לציית להוראה זו. אי ציות יגרום להעמדה לדין של הפקוד.</a:t>
            </a:r>
          </a:p>
          <a:p>
            <a:r>
              <a:rPr lang="he-IL" dirty="0"/>
              <a:t>נותן ההוראה נושא באחריות של הפרת החוק.</a:t>
            </a:r>
          </a:p>
          <a:p>
            <a:r>
              <a:rPr lang="he-IL" dirty="0"/>
              <a:t>במסגרת אזרחית אין חובה לציית להוראה/פקודה בלתי חוקית.</a:t>
            </a:r>
          </a:p>
        </p:txBody>
      </p:sp>
    </p:spTree>
    <p:extLst>
      <p:ext uri="{BB962C8B-B14F-4D97-AF65-F5344CB8AC3E}">
        <p14:creationId xmlns:p14="http://schemas.microsoft.com/office/powerpoint/2010/main" val="86932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96FF29-46E1-4A53-B057-A4EDC050791E}"/>
              </a:ext>
            </a:extLst>
          </p:cNvPr>
          <p:cNvSpPr>
            <a:spLocks noGrp="1"/>
          </p:cNvSpPr>
          <p:nvPr>
            <p:ph type="title"/>
          </p:nvPr>
        </p:nvSpPr>
        <p:spPr>
          <a:xfrm>
            <a:off x="5525589" y="228600"/>
            <a:ext cx="5843329" cy="1371600"/>
          </a:xfrm>
        </p:spPr>
        <p:txBody>
          <a:bodyPr/>
          <a:lstStyle/>
          <a:p>
            <a:r>
              <a:rPr lang="he-IL" dirty="0"/>
              <a:t>פקודה בלתי חוקית בעליל</a:t>
            </a:r>
            <a:br>
              <a:rPr lang="he-IL" dirty="0"/>
            </a:br>
            <a:r>
              <a:rPr lang="he-IL" dirty="0"/>
              <a:t>האירוע בכפר קאסם</a:t>
            </a:r>
          </a:p>
        </p:txBody>
      </p:sp>
      <p:sp>
        <p:nvSpPr>
          <p:cNvPr id="3" name="מציין מיקום תוכן 2">
            <a:extLst>
              <a:ext uri="{FF2B5EF4-FFF2-40B4-BE49-F238E27FC236}">
                <a16:creationId xmlns:a16="http://schemas.microsoft.com/office/drawing/2014/main" id="{6FEF0AE2-F6B1-4A6E-99CF-DF1A61D4E1FC}"/>
              </a:ext>
            </a:extLst>
          </p:cNvPr>
          <p:cNvSpPr>
            <a:spLocks noGrp="1"/>
          </p:cNvSpPr>
          <p:nvPr>
            <p:ph idx="1"/>
          </p:nvPr>
        </p:nvSpPr>
        <p:spPr/>
        <p:txBody>
          <a:bodyPr/>
          <a:lstStyle/>
          <a:p>
            <a:pPr marL="0" indent="0">
              <a:buNone/>
            </a:pPr>
            <a:r>
              <a:rPr lang="he-IL" b="1" dirty="0"/>
              <a:t>צפה בסרטון והשלם</a:t>
            </a:r>
          </a:p>
          <a:p>
            <a:r>
              <a:rPr lang="he-IL" dirty="0"/>
              <a:t>נותן הפקודה:__________________________________</a:t>
            </a:r>
          </a:p>
          <a:p>
            <a:r>
              <a:rPr lang="he-IL" dirty="0"/>
              <a:t>מהות הפקודה:_________________________________</a:t>
            </a:r>
          </a:p>
          <a:p>
            <a:r>
              <a:rPr lang="he-IL" dirty="0"/>
              <a:t>השלכות מצד ממלא הפקודה:_______________________</a:t>
            </a:r>
          </a:p>
          <a:p>
            <a:r>
              <a:rPr lang="he-IL" dirty="0"/>
              <a:t>השלכות מצד נותן הפקודה:________________________</a:t>
            </a:r>
          </a:p>
          <a:p>
            <a:endParaRPr lang="he-IL" dirty="0"/>
          </a:p>
        </p:txBody>
      </p:sp>
      <p:pic>
        <p:nvPicPr>
          <p:cNvPr id="5" name="מדיה מקוונת 4" title="ￗﾨￗﾧￗﾢ ￗﾤￗﾨￗﾩￗﾪ ￗﾛￗﾤￗﾨ ￗﾧￗﾐￗﾡￗﾝ">
            <a:hlinkClick r:id="" action="ppaction://media"/>
            <a:extLst>
              <a:ext uri="{FF2B5EF4-FFF2-40B4-BE49-F238E27FC236}">
                <a16:creationId xmlns:a16="http://schemas.microsoft.com/office/drawing/2014/main" id="{28EB8B3D-A44C-4748-9389-44DAE92E8EDD}"/>
              </a:ext>
            </a:extLst>
          </p:cNvPr>
          <p:cNvPicPr>
            <a:picLocks noRot="1" noChangeAspect="1"/>
          </p:cNvPicPr>
          <p:nvPr>
            <a:videoFile r:link="rId1"/>
          </p:nvPr>
        </p:nvPicPr>
        <p:blipFill>
          <a:blip r:embed="rId3"/>
          <a:stretch>
            <a:fillRect/>
          </a:stretch>
        </p:blipFill>
        <p:spPr>
          <a:xfrm>
            <a:off x="1295279" y="2122849"/>
            <a:ext cx="3966754" cy="2231299"/>
          </a:xfrm>
          <a:prstGeom prst="rect">
            <a:avLst/>
          </a:prstGeom>
        </p:spPr>
      </p:pic>
    </p:spTree>
    <p:extLst>
      <p:ext uri="{BB962C8B-B14F-4D97-AF65-F5344CB8AC3E}">
        <p14:creationId xmlns:p14="http://schemas.microsoft.com/office/powerpoint/2010/main" val="5108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14084E-0DF8-4527-8618-64093461FDE7}"/>
              </a:ext>
            </a:extLst>
          </p:cNvPr>
          <p:cNvSpPr>
            <a:spLocks noGrp="1"/>
          </p:cNvSpPr>
          <p:nvPr>
            <p:ph type="title"/>
          </p:nvPr>
        </p:nvSpPr>
        <p:spPr>
          <a:xfrm>
            <a:off x="3442789" y="450670"/>
            <a:ext cx="8491310" cy="842554"/>
          </a:xfrm>
        </p:spPr>
        <p:txBody>
          <a:bodyPr>
            <a:normAutofit/>
          </a:bodyPr>
          <a:lstStyle/>
          <a:p>
            <a:r>
              <a:rPr lang="he-IL" sz="2000" dirty="0"/>
              <a:t>השווה בין </a:t>
            </a:r>
            <a:r>
              <a:rPr lang="he-IL" sz="2000" b="1" dirty="0"/>
              <a:t>פקודה בלתי חוקית לפקודה בלתי חוקית בעליל </a:t>
            </a:r>
            <a:r>
              <a:rPr lang="he-IL" sz="2000" dirty="0"/>
              <a:t>באמצעות הטבלה הבא:</a:t>
            </a:r>
          </a:p>
        </p:txBody>
      </p:sp>
      <p:graphicFrame>
        <p:nvGraphicFramePr>
          <p:cNvPr id="3" name="טבלה 4">
            <a:extLst>
              <a:ext uri="{FF2B5EF4-FFF2-40B4-BE49-F238E27FC236}">
                <a16:creationId xmlns:a16="http://schemas.microsoft.com/office/drawing/2014/main" id="{DC9F0B39-4AE0-44BB-AA96-375F0114E378}"/>
              </a:ext>
            </a:extLst>
          </p:cNvPr>
          <p:cNvGraphicFramePr>
            <a:graphicFrameLocks noGrp="1"/>
          </p:cNvGraphicFramePr>
          <p:nvPr>
            <p:extLst>
              <p:ext uri="{D42A27DB-BD31-4B8C-83A1-F6EECF244321}">
                <p14:modId xmlns:p14="http://schemas.microsoft.com/office/powerpoint/2010/main" val="2832491125"/>
              </p:ext>
            </p:extLst>
          </p:nvPr>
        </p:nvGraphicFramePr>
        <p:xfrm>
          <a:off x="3624444" y="1593668"/>
          <a:ext cx="8127999" cy="374904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1864881850"/>
                    </a:ext>
                  </a:extLst>
                </a:gridCol>
                <a:gridCol w="2709333">
                  <a:extLst>
                    <a:ext uri="{9D8B030D-6E8A-4147-A177-3AD203B41FA5}">
                      <a16:colId xmlns:a16="http://schemas.microsoft.com/office/drawing/2014/main" val="1766099908"/>
                    </a:ext>
                  </a:extLst>
                </a:gridCol>
                <a:gridCol w="2709333">
                  <a:extLst>
                    <a:ext uri="{9D8B030D-6E8A-4147-A177-3AD203B41FA5}">
                      <a16:colId xmlns:a16="http://schemas.microsoft.com/office/drawing/2014/main" val="2880520508"/>
                    </a:ext>
                  </a:extLst>
                </a:gridCol>
              </a:tblGrid>
              <a:tr h="370840">
                <a:tc>
                  <a:txBody>
                    <a:bodyPr/>
                    <a:lstStyle/>
                    <a:p>
                      <a:pPr rtl="1"/>
                      <a:endParaRPr lang="he-IL" dirty="0"/>
                    </a:p>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קריטריון</a:t>
                      </a:r>
                    </a:p>
                    <a:p>
                      <a:pPr rtl="1"/>
                      <a:endParaRPr lang="he-IL"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800" b="1" dirty="0"/>
                        <a:t>פקודה בלתי חוקית </a:t>
                      </a:r>
                      <a:endParaRPr lang="he-IL" dirty="0"/>
                    </a:p>
                    <a:p>
                      <a:pPr rtl="1"/>
                      <a:endParaRPr lang="he-IL"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800" b="1" dirty="0"/>
                        <a:t>פקודה בלתי חוקית בעליל </a:t>
                      </a:r>
                      <a:endParaRPr lang="he-IL" dirty="0"/>
                    </a:p>
                    <a:p>
                      <a:pPr rtl="1"/>
                      <a:endParaRPr lang="he-IL" dirty="0"/>
                    </a:p>
                  </a:txBody>
                  <a:tcPr/>
                </a:tc>
                <a:extLst>
                  <a:ext uri="{0D108BD9-81ED-4DB2-BD59-A6C34878D82A}">
                    <a16:rowId xmlns:a16="http://schemas.microsoft.com/office/drawing/2014/main" val="2307041003"/>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נותן הפקודה</a:t>
                      </a:r>
                    </a:p>
                    <a:p>
                      <a:pPr rtl="1"/>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2571180118"/>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תוכנה של הפקודה</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577078859"/>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כיצד מקבל הפקודה צריך להתנהג</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612306362"/>
                  </a:ext>
                </a:extLst>
              </a:tr>
              <a:tr h="370840">
                <a:tc>
                  <a:txBody>
                    <a:bodyPr/>
                    <a:lstStyle/>
                    <a:p>
                      <a:pPr rtl="1"/>
                      <a:r>
                        <a:rPr lang="he-IL" dirty="0"/>
                        <a:t>השלכות מצד נותן הפקודה</a:t>
                      </a:r>
                    </a:p>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318133247"/>
                  </a:ext>
                </a:extLst>
              </a:tr>
            </a:tbl>
          </a:graphicData>
        </a:graphic>
      </p:graphicFrame>
      <p:cxnSp>
        <p:nvCxnSpPr>
          <p:cNvPr id="7" name="מחבר ישר 6">
            <a:extLst>
              <a:ext uri="{FF2B5EF4-FFF2-40B4-BE49-F238E27FC236}">
                <a16:creationId xmlns:a16="http://schemas.microsoft.com/office/drawing/2014/main" id="{41DC831C-AF0F-4049-AA9C-A3ECCEA33D65}"/>
              </a:ext>
            </a:extLst>
          </p:cNvPr>
          <p:cNvCxnSpPr/>
          <p:nvPr/>
        </p:nvCxnSpPr>
        <p:spPr>
          <a:xfrm flipH="1">
            <a:off x="9065623" y="1567543"/>
            <a:ext cx="2651760" cy="8621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7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26FD663D-698A-4378-B46E-40811D268882}"/>
              </a:ext>
            </a:extLst>
          </p:cNvPr>
          <p:cNvSpPr/>
          <p:nvPr/>
        </p:nvSpPr>
        <p:spPr>
          <a:xfrm>
            <a:off x="1494262" y="379141"/>
            <a:ext cx="10697737" cy="3046988"/>
          </a:xfrm>
          <a:prstGeom prst="rect">
            <a:avLst/>
          </a:prstGeom>
        </p:spPr>
        <p:txBody>
          <a:bodyPr wrap="square">
            <a:spAutoFit/>
          </a:bodyPr>
          <a:lstStyle/>
          <a:p>
            <a:pPr algn="r"/>
            <a:r>
              <a:rPr lang="he-IL" sz="2400" b="1" dirty="0">
                <a:latin typeface="Guttman Frank" panose="02010401010101010101" pitchFamily="2" charset="-79"/>
                <a:cs typeface="Guttman Frank" panose="02010401010101010101" pitchFamily="2" charset="-79"/>
              </a:rPr>
              <a:t>שֹׁפְטִים </a:t>
            </a:r>
            <a:r>
              <a:rPr lang="he-IL" sz="2400" b="1" dirty="0" err="1">
                <a:latin typeface="Guttman Frank" panose="02010401010101010101" pitchFamily="2" charset="-79"/>
                <a:cs typeface="Guttman Frank" panose="02010401010101010101" pitchFamily="2" charset="-79"/>
              </a:rPr>
              <a:t>וְשֹׁטְרִים</a:t>
            </a:r>
            <a:r>
              <a:rPr lang="he-IL" sz="2400" b="1" dirty="0">
                <a:latin typeface="Guttman Frank" panose="02010401010101010101" pitchFamily="2" charset="-79"/>
                <a:cs typeface="Guttman Frank" panose="02010401010101010101" pitchFamily="2" charset="-79"/>
              </a:rPr>
              <a:t>, </a:t>
            </a:r>
            <a:r>
              <a:rPr lang="he-IL" sz="2400" b="1" dirty="0" err="1">
                <a:latin typeface="Guttman Frank" panose="02010401010101010101" pitchFamily="2" charset="-79"/>
                <a:cs typeface="Guttman Frank" panose="02010401010101010101" pitchFamily="2" charset="-79"/>
              </a:rPr>
              <a:t>תִּתֶּן-לְך</a:t>
            </a:r>
            <a:r>
              <a:rPr lang="he-IL" sz="2400" b="1" dirty="0">
                <a:latin typeface="Guttman Frank" panose="02010401010101010101" pitchFamily="2" charset="-79"/>
                <a:cs typeface="Guttman Frank" panose="02010401010101010101" pitchFamily="2" charset="-79"/>
              </a:rPr>
              <a:t>ָ בְּכָל-שְׁעָרֶיךָ,</a:t>
            </a:r>
            <a:r>
              <a:rPr lang="he-IL" sz="2400" dirty="0">
                <a:latin typeface="Guttman Frank" panose="02010401010101010101" pitchFamily="2" charset="-79"/>
                <a:cs typeface="Guttman Frank" panose="02010401010101010101" pitchFamily="2" charset="-79"/>
              </a:rPr>
              <a:t> אֲשֶׁר יְהוָה </a:t>
            </a:r>
            <a:r>
              <a:rPr lang="he-IL" sz="2400" dirty="0" err="1">
                <a:latin typeface="Guttman Frank" panose="02010401010101010101" pitchFamily="2" charset="-79"/>
                <a:cs typeface="Guttman Frank" panose="02010401010101010101" pitchFamily="2" charset="-79"/>
              </a:rPr>
              <a:t>אֱלֹהֶיך</a:t>
            </a:r>
            <a:r>
              <a:rPr lang="he-IL" sz="2400" dirty="0">
                <a:latin typeface="Guttman Frank" panose="02010401010101010101" pitchFamily="2" charset="-79"/>
                <a:cs typeface="Guttman Frank" panose="02010401010101010101" pitchFamily="2" charset="-79"/>
              </a:rPr>
              <a:t>ָ נֹתֵן לְךָ, לִשְׁבָטֶיךָ; וְשָׁפְטוּ אֶת הָעָם, מִשְׁפַּט-צֶדֶק.  </a:t>
            </a:r>
            <a:endParaRPr lang="en-US" sz="2400" dirty="0">
              <a:cs typeface="Guttman Frank" panose="02010401010101010101" pitchFamily="2" charset="-79"/>
            </a:endParaRPr>
          </a:p>
          <a:p>
            <a:pPr algn="r"/>
            <a:endParaRPr lang="he-IL" sz="2400" dirty="0">
              <a:latin typeface="Guttman Frank" panose="02010401010101010101" pitchFamily="2" charset="-79"/>
              <a:cs typeface="Guttman Frank" panose="02010401010101010101" pitchFamily="2" charset="-79"/>
            </a:endParaRPr>
          </a:p>
          <a:p>
            <a:pPr algn="r"/>
            <a:r>
              <a:rPr lang="he-IL" sz="2400" b="1" dirty="0">
                <a:latin typeface="Guttman Frank" panose="02010401010101010101" pitchFamily="2" charset="-79"/>
                <a:cs typeface="Guttman Frank" panose="02010401010101010101" pitchFamily="2" charset="-79"/>
              </a:rPr>
              <a:t>לֹא תַטֶּה </a:t>
            </a:r>
            <a:r>
              <a:rPr lang="he-IL" sz="2400" b="1" dirty="0" err="1">
                <a:latin typeface="Guttman Frank" panose="02010401010101010101" pitchFamily="2" charset="-79"/>
                <a:cs typeface="Guttman Frank" panose="02010401010101010101" pitchFamily="2" charset="-79"/>
              </a:rPr>
              <a:t>מִשְׁפָּט</a:t>
            </a:r>
            <a:r>
              <a:rPr lang="he-IL" sz="2400" dirty="0" err="1">
                <a:latin typeface="Guttman Frank" panose="02010401010101010101" pitchFamily="2" charset="-79"/>
                <a:cs typeface="Guttman Frank" panose="02010401010101010101" pitchFamily="2" charset="-79"/>
              </a:rPr>
              <a:t>,לֹא</a:t>
            </a:r>
            <a:r>
              <a:rPr lang="he-IL" sz="2400" dirty="0">
                <a:latin typeface="Guttman Frank" panose="02010401010101010101" pitchFamily="2" charset="-79"/>
                <a:cs typeface="Guttman Frank" panose="02010401010101010101" pitchFamily="2" charset="-79"/>
              </a:rPr>
              <a:t> תַכִּיר פָּנִים; </a:t>
            </a:r>
            <a:r>
              <a:rPr lang="he-IL" sz="2400" b="1" dirty="0" err="1">
                <a:latin typeface="Guttman Frank" panose="02010401010101010101" pitchFamily="2" charset="-79"/>
                <a:cs typeface="Guttman Frank" panose="02010401010101010101" pitchFamily="2" charset="-79"/>
              </a:rPr>
              <a:t>וְלֹא-תִקַּח</a:t>
            </a:r>
            <a:r>
              <a:rPr lang="he-IL" sz="2400" b="1" dirty="0">
                <a:latin typeface="Guttman Frank" panose="02010401010101010101" pitchFamily="2" charset="-79"/>
                <a:cs typeface="Guttman Frank" panose="02010401010101010101" pitchFamily="2" charset="-79"/>
              </a:rPr>
              <a:t> שֹׁחַד </a:t>
            </a:r>
            <a:r>
              <a:rPr lang="he-IL" sz="2400" dirty="0">
                <a:latin typeface="Guttman Frank" panose="02010401010101010101" pitchFamily="2" charset="-79"/>
                <a:cs typeface="Guttman Frank" panose="02010401010101010101" pitchFamily="2" charset="-79"/>
              </a:rPr>
              <a:t>כִּי </a:t>
            </a:r>
            <a:r>
              <a:rPr lang="he-IL" sz="2400" dirty="0" err="1">
                <a:latin typeface="Guttman Frank" panose="02010401010101010101" pitchFamily="2" charset="-79"/>
                <a:cs typeface="Guttman Frank" panose="02010401010101010101" pitchFamily="2" charset="-79"/>
              </a:rPr>
              <a:t>הַשֹּׁחַד</a:t>
            </a:r>
            <a:r>
              <a:rPr lang="he-IL" sz="2400" dirty="0">
                <a:latin typeface="Guttman Frank" panose="02010401010101010101" pitchFamily="2" charset="-79"/>
                <a:cs typeface="Guttman Frank" panose="02010401010101010101" pitchFamily="2" charset="-79"/>
              </a:rPr>
              <a:t> </a:t>
            </a:r>
            <a:r>
              <a:rPr lang="he-IL" sz="2400" dirty="0" err="1">
                <a:latin typeface="Guttman Frank" panose="02010401010101010101" pitchFamily="2" charset="-79"/>
                <a:cs typeface="Guttman Frank" panose="02010401010101010101" pitchFamily="2" charset="-79"/>
              </a:rPr>
              <a:t>יְעַוֵּר</a:t>
            </a:r>
            <a:r>
              <a:rPr lang="he-IL" sz="2400" dirty="0">
                <a:latin typeface="Guttman Frank" panose="02010401010101010101" pitchFamily="2" charset="-79"/>
                <a:cs typeface="Guttman Frank" panose="02010401010101010101" pitchFamily="2" charset="-79"/>
              </a:rPr>
              <a:t> עֵינֵי חֲכָמִים, וִיסַלֵּף דִּבְרֵי צַדִּיקִם. </a:t>
            </a:r>
          </a:p>
          <a:p>
            <a:pPr algn="r"/>
            <a:r>
              <a:rPr lang="he-IL" sz="2400" dirty="0">
                <a:latin typeface="Guttman Frank" panose="02010401010101010101" pitchFamily="2" charset="-79"/>
                <a:cs typeface="Guttman Frank" panose="02010401010101010101" pitchFamily="2" charset="-79"/>
              </a:rPr>
              <a:t> </a:t>
            </a:r>
          </a:p>
          <a:p>
            <a:pPr algn="r"/>
            <a:r>
              <a:rPr lang="he-IL" sz="2400" b="1" dirty="0">
                <a:latin typeface="Guttman Frank" panose="02010401010101010101" pitchFamily="2" charset="-79"/>
                <a:cs typeface="Guttman Frank" panose="02010401010101010101" pitchFamily="2" charset="-79"/>
              </a:rPr>
              <a:t>צֶדֶק </a:t>
            </a:r>
            <a:r>
              <a:rPr lang="he-IL" sz="2400" b="1" dirty="0" err="1">
                <a:latin typeface="Guttman Frank" panose="02010401010101010101" pitchFamily="2" charset="-79"/>
                <a:cs typeface="Guttman Frank" panose="02010401010101010101" pitchFamily="2" charset="-79"/>
              </a:rPr>
              <a:t>צֶדֶק,תִּרְדֹּף</a:t>
            </a:r>
            <a:r>
              <a:rPr lang="he-IL" sz="2400" dirty="0" err="1">
                <a:latin typeface="Guttman Frank" panose="02010401010101010101" pitchFamily="2" charset="-79"/>
                <a:cs typeface="Guttman Frank" panose="02010401010101010101" pitchFamily="2" charset="-79"/>
              </a:rPr>
              <a:t>-לְמַעַן</a:t>
            </a:r>
            <a:r>
              <a:rPr lang="he-IL" sz="2400" dirty="0">
                <a:latin typeface="Guttman Frank" panose="02010401010101010101" pitchFamily="2" charset="-79"/>
                <a:cs typeface="Guttman Frank" panose="02010401010101010101" pitchFamily="2" charset="-79"/>
              </a:rPr>
              <a:t> תִּחְיֶה וְיָרַשְׁתָּ אֶת-הָאָרֶץ, אֲשֶׁר-יְהוָה </a:t>
            </a:r>
            <a:r>
              <a:rPr lang="he-IL" sz="2400" dirty="0" err="1">
                <a:latin typeface="Guttman Frank" panose="02010401010101010101" pitchFamily="2" charset="-79"/>
                <a:cs typeface="Guttman Frank" panose="02010401010101010101" pitchFamily="2" charset="-79"/>
              </a:rPr>
              <a:t>אֱלֹהֶיך</a:t>
            </a:r>
            <a:r>
              <a:rPr lang="he-IL" sz="2400" dirty="0">
                <a:latin typeface="Guttman Frank" panose="02010401010101010101" pitchFamily="2" charset="-79"/>
                <a:cs typeface="Guttman Frank" panose="02010401010101010101" pitchFamily="2" charset="-79"/>
              </a:rPr>
              <a:t>ָ נֹתֵן לָךְ.</a:t>
            </a:r>
            <a:endParaRPr lang="en-US" sz="2400" dirty="0">
              <a:latin typeface="Guttman Frank" panose="02010401010101010101" pitchFamily="2" charset="-79"/>
              <a:cs typeface="Guttman Frank" panose="02010401010101010101" pitchFamily="2" charset="-79"/>
            </a:endParaRPr>
          </a:p>
          <a:p>
            <a:r>
              <a:rPr lang="he-IL" sz="2400" dirty="0">
                <a:latin typeface="Arial" panose="020B0604020202020204" pitchFamily="34" charset="0"/>
                <a:cs typeface="Arial" panose="020B0604020202020204" pitchFamily="34" charset="0"/>
              </a:rPr>
              <a:t>(דברים </a:t>
            </a:r>
            <a:r>
              <a:rPr lang="he-IL" sz="2400" dirty="0" err="1">
                <a:latin typeface="Arial" panose="020B0604020202020204" pitchFamily="34" charset="0"/>
                <a:cs typeface="Arial" panose="020B0604020202020204" pitchFamily="34" charset="0"/>
              </a:rPr>
              <a:t>טז,יח</a:t>
            </a:r>
            <a:r>
              <a:rPr lang="he-IL" sz="2400" dirty="0">
                <a:latin typeface="Arial" panose="020B0604020202020204" pitchFamily="34" charset="0"/>
                <a:cs typeface="Arial" panose="020B0604020202020204" pitchFamily="34" charset="0"/>
              </a:rPr>
              <a:t>-כ)</a:t>
            </a:r>
          </a:p>
        </p:txBody>
      </p:sp>
      <p:pic>
        <p:nvPicPr>
          <p:cNvPr id="8" name="מציין מיקום תוכן 3">
            <a:extLst>
              <a:ext uri="{FF2B5EF4-FFF2-40B4-BE49-F238E27FC236}">
                <a16:creationId xmlns:a16="http://schemas.microsoft.com/office/drawing/2014/main" id="{63FE8059-7010-475B-93FB-5D44FB90980F}"/>
              </a:ext>
            </a:extLst>
          </p:cNvPr>
          <p:cNvPicPr>
            <a:picLocks noGrp="1" noChangeAspect="1"/>
          </p:cNvPicPr>
          <p:nvPr>
            <p:ph idx="1"/>
          </p:nvPr>
        </p:nvPicPr>
        <p:blipFill>
          <a:blip r:embed="rId2"/>
          <a:stretch>
            <a:fillRect/>
          </a:stretch>
        </p:blipFill>
        <p:spPr>
          <a:xfrm>
            <a:off x="3892731" y="3592286"/>
            <a:ext cx="6859040" cy="2886573"/>
          </a:xfrm>
          <a:prstGeom prst="rect">
            <a:avLst/>
          </a:prstGeom>
        </p:spPr>
      </p:pic>
    </p:spTree>
    <p:extLst>
      <p:ext uri="{BB962C8B-B14F-4D97-AF65-F5344CB8AC3E}">
        <p14:creationId xmlns:p14="http://schemas.microsoft.com/office/powerpoint/2010/main" val="4433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5D3D402-9171-4AC4-A123-9D985B1077C2}"/>
              </a:ext>
            </a:extLst>
          </p:cNvPr>
          <p:cNvSpPr>
            <a:spLocks noGrp="1"/>
          </p:cNvSpPr>
          <p:nvPr>
            <p:ph idx="1"/>
          </p:nvPr>
        </p:nvSpPr>
        <p:spPr>
          <a:xfrm>
            <a:off x="1983782" y="526942"/>
            <a:ext cx="9596733" cy="5827363"/>
          </a:xfrm>
        </p:spPr>
        <p:txBody>
          <a:bodyPr>
            <a:normAutofit/>
          </a:bodyPr>
          <a:lstStyle/>
          <a:p>
            <a:r>
              <a:rPr lang="he-IL" sz="3200" b="1" dirty="0">
                <a:solidFill>
                  <a:schemeClr val="accent1"/>
                </a:solidFill>
              </a:rPr>
              <a:t>מהו?(חוק)</a:t>
            </a:r>
            <a:r>
              <a:rPr lang="he-IL" sz="3200" b="1" dirty="0"/>
              <a:t> </a:t>
            </a:r>
            <a:r>
              <a:rPr lang="he-IL" dirty="0"/>
              <a:t>כללי ההתנהגות/ הוראות של מותר ואסור</a:t>
            </a:r>
            <a:endParaRPr lang="he-IL" sz="3200" b="1" dirty="0">
              <a:solidFill>
                <a:schemeClr val="accent1"/>
              </a:solidFill>
            </a:endParaRPr>
          </a:p>
          <a:p>
            <a:r>
              <a:rPr lang="he-IL" sz="3200" b="1" dirty="0">
                <a:solidFill>
                  <a:schemeClr val="accent1"/>
                </a:solidFill>
              </a:rPr>
              <a:t>מה? (מטרת החוק) </a:t>
            </a:r>
            <a:r>
              <a:rPr lang="he-IL" dirty="0">
                <a:solidFill>
                  <a:prstClr val="black"/>
                </a:solidFill>
              </a:rPr>
              <a:t>שמירה על הסדר</a:t>
            </a:r>
            <a:endParaRPr lang="he-IL" sz="3200" b="1" dirty="0">
              <a:solidFill>
                <a:schemeClr val="accent1"/>
              </a:solidFill>
            </a:endParaRPr>
          </a:p>
          <a:p>
            <a:r>
              <a:rPr lang="he-IL" sz="3200" b="1" dirty="0">
                <a:solidFill>
                  <a:schemeClr val="accent1"/>
                </a:solidFill>
              </a:rPr>
              <a:t>על מי?(החוק חל)</a:t>
            </a:r>
            <a:r>
              <a:rPr lang="he-IL" dirty="0"/>
              <a:t> החוקים מחייבים הן את האזרחים והן את</a:t>
            </a:r>
          </a:p>
          <a:p>
            <a:pPr marL="0" indent="0">
              <a:buNone/>
            </a:pPr>
            <a:r>
              <a:rPr lang="he-IL" dirty="0"/>
              <a:t>    השלטון </a:t>
            </a:r>
            <a:r>
              <a:rPr lang="he-IL" dirty="0">
                <a:latin typeface="David" panose="020E0502060401010101" pitchFamily="34" charset="-79"/>
                <a:cs typeface="David" panose="020E0502060401010101" pitchFamily="34" charset="-79"/>
              </a:rPr>
              <a:t>וצריכים להיות </a:t>
            </a:r>
            <a:r>
              <a:rPr lang="he-IL" b="1" dirty="0">
                <a:latin typeface="David,Bold"/>
                <a:cs typeface="David" panose="020E0502060401010101" pitchFamily="34" charset="-79"/>
              </a:rPr>
              <a:t>שוויוניים </a:t>
            </a:r>
            <a:r>
              <a:rPr lang="he-IL" dirty="0">
                <a:latin typeface="David" panose="020E0502060401010101" pitchFamily="34" charset="-79"/>
                <a:cs typeface="David" panose="020E0502060401010101" pitchFamily="34" charset="-79"/>
              </a:rPr>
              <a:t>מבחינת </a:t>
            </a:r>
            <a:r>
              <a:rPr lang="he-IL" b="1" dirty="0">
                <a:latin typeface="David,Bold"/>
                <a:cs typeface="David" panose="020E0502060401010101" pitchFamily="34" charset="-79"/>
              </a:rPr>
              <a:t>תוכנם ואכיפתם</a:t>
            </a:r>
            <a:r>
              <a:rPr lang="he-IL" dirty="0"/>
              <a:t> .</a:t>
            </a:r>
            <a:endParaRPr lang="he-IL" sz="3200" b="1" dirty="0">
              <a:solidFill>
                <a:schemeClr val="accent1"/>
              </a:solidFill>
            </a:endParaRPr>
          </a:p>
          <a:p>
            <a:r>
              <a:rPr lang="he-IL" sz="3200" b="1" dirty="0">
                <a:solidFill>
                  <a:schemeClr val="accent1"/>
                </a:solidFill>
              </a:rPr>
              <a:t>מי?(מחוקק חוקים)</a:t>
            </a:r>
            <a:r>
              <a:rPr lang="he-IL" b="1" dirty="0"/>
              <a:t> </a:t>
            </a:r>
            <a:r>
              <a:rPr lang="he-IL" dirty="0"/>
              <a:t>הרשות המחוקקת(כנסת)</a:t>
            </a:r>
            <a:endParaRPr lang="he-IL" sz="3200" dirty="0">
              <a:solidFill>
                <a:schemeClr val="accent1"/>
              </a:solidFill>
            </a:endParaRPr>
          </a:p>
          <a:p>
            <a:r>
              <a:rPr lang="he-IL" sz="3200" b="1" dirty="0">
                <a:solidFill>
                  <a:schemeClr val="accent1"/>
                </a:solidFill>
              </a:rPr>
              <a:t>כיצד?(החוק חייב להיות)</a:t>
            </a:r>
            <a:r>
              <a:rPr lang="he-IL" dirty="0">
                <a:solidFill>
                  <a:prstClr val="black"/>
                </a:solidFill>
              </a:rPr>
              <a:t> בהיר(</a:t>
            </a:r>
            <a:r>
              <a:rPr lang="he-IL" sz="1000" dirty="0">
                <a:solidFill>
                  <a:prstClr val="black"/>
                </a:solidFill>
              </a:rPr>
              <a:t>ברור כך שניתן להבין את </a:t>
            </a:r>
            <a:r>
              <a:rPr lang="he-IL" sz="1000">
                <a:solidFill>
                  <a:prstClr val="black"/>
                </a:solidFill>
              </a:rPr>
              <a:t>כוונתו לציבור</a:t>
            </a:r>
            <a:r>
              <a:rPr lang="he-IL">
                <a:solidFill>
                  <a:prstClr val="black"/>
                </a:solidFill>
              </a:rPr>
              <a:t>) </a:t>
            </a:r>
            <a:endParaRPr lang="he-IL" dirty="0">
              <a:solidFill>
                <a:prstClr val="black"/>
              </a:solidFill>
            </a:endParaRPr>
          </a:p>
          <a:p>
            <a:pPr marL="0" indent="0">
              <a:buNone/>
            </a:pPr>
            <a:r>
              <a:rPr lang="he-IL" dirty="0">
                <a:solidFill>
                  <a:prstClr val="black"/>
                </a:solidFill>
              </a:rPr>
              <a:t>                                                  ופומבי(</a:t>
            </a:r>
            <a:r>
              <a:rPr lang="he-IL" sz="1000" dirty="0">
                <a:solidFill>
                  <a:prstClr val="black"/>
                </a:solidFill>
              </a:rPr>
              <a:t>מפורסם ונגיש לציבור</a:t>
            </a:r>
            <a:r>
              <a:rPr lang="he-IL" dirty="0">
                <a:solidFill>
                  <a:prstClr val="black"/>
                </a:solidFill>
              </a:rPr>
              <a:t>)</a:t>
            </a:r>
            <a:endParaRPr lang="he-IL" sz="3200" b="1" dirty="0">
              <a:solidFill>
                <a:schemeClr val="accent1"/>
              </a:solidFill>
            </a:endParaRPr>
          </a:p>
        </p:txBody>
      </p:sp>
    </p:spTree>
    <p:extLst>
      <p:ext uri="{BB962C8B-B14F-4D97-AF65-F5344CB8AC3E}">
        <p14:creationId xmlns:p14="http://schemas.microsoft.com/office/powerpoint/2010/main" val="258531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6583518-302B-4DC2-8B6A-8207BFE52562}"/>
              </a:ext>
            </a:extLst>
          </p:cNvPr>
          <p:cNvSpPr>
            <a:spLocks noGrp="1"/>
          </p:cNvSpPr>
          <p:nvPr>
            <p:ph idx="1"/>
          </p:nvPr>
        </p:nvSpPr>
        <p:spPr>
          <a:xfrm>
            <a:off x="1282833" y="406831"/>
            <a:ext cx="10018713" cy="6044338"/>
          </a:xfrm>
        </p:spPr>
        <p:txBody>
          <a:bodyPr>
            <a:normAutofit/>
          </a:bodyPr>
          <a:lstStyle/>
          <a:p>
            <a:pPr marL="0" indent="0">
              <a:buNone/>
            </a:pPr>
            <a:r>
              <a:rPr lang="he-IL" b="1" dirty="0">
                <a:solidFill>
                  <a:srgbClr val="FFCD2F"/>
                </a:solidFill>
              </a:rPr>
              <a:t>עקרון שלטון החוק:</a:t>
            </a:r>
          </a:p>
          <a:p>
            <a:pPr marL="0" indent="0">
              <a:buNone/>
            </a:pPr>
            <a:r>
              <a:rPr lang="he-IL" dirty="0"/>
              <a:t>כללי ההתנהגות באמצעות חוקים אשר מחייבים הן את האזרחים </a:t>
            </a:r>
          </a:p>
          <a:p>
            <a:pPr marL="0" indent="0">
              <a:buNone/>
            </a:pPr>
            <a:r>
              <a:rPr lang="he-IL" dirty="0"/>
              <a:t>והן את השלטון.</a:t>
            </a:r>
          </a:p>
          <a:p>
            <a:pPr marL="0" indent="0">
              <a:buNone/>
            </a:pPr>
            <a:r>
              <a:rPr lang="he-IL" dirty="0"/>
              <a:t>החוק מבהיר לאזרחים ולשלטון את המותר והאסור.</a:t>
            </a:r>
          </a:p>
          <a:p>
            <a:pPr marL="0" indent="0">
              <a:buNone/>
            </a:pPr>
            <a:r>
              <a:rPr lang="he-IL" dirty="0"/>
              <a:t>החוקים נחקקים ע"י הרשות המחוקקת .</a:t>
            </a:r>
          </a:p>
          <a:p>
            <a:pPr marL="0" indent="0">
              <a:buNone/>
            </a:pPr>
            <a:r>
              <a:rPr lang="he-IL" dirty="0"/>
              <a:t>החוקים צריכים להיות שוויוניים בתוכנם ובאכיפתם.</a:t>
            </a:r>
          </a:p>
          <a:p>
            <a:pPr marL="0" indent="0">
              <a:buNone/>
            </a:pPr>
            <a:r>
              <a:rPr lang="he-IL" dirty="0"/>
              <a:t>החוק חייב להיות בהיר ופומבי.</a:t>
            </a:r>
          </a:p>
        </p:txBody>
      </p:sp>
      <p:sp>
        <p:nvSpPr>
          <p:cNvPr id="2" name="מלבן: פינות מעוגלות 1">
            <a:extLst>
              <a:ext uri="{FF2B5EF4-FFF2-40B4-BE49-F238E27FC236}">
                <a16:creationId xmlns:a16="http://schemas.microsoft.com/office/drawing/2014/main" id="{5C3B358A-3F75-4A23-8F9D-82051C9CA3A1}"/>
              </a:ext>
            </a:extLst>
          </p:cNvPr>
          <p:cNvSpPr/>
          <p:nvPr/>
        </p:nvSpPr>
        <p:spPr>
          <a:xfrm>
            <a:off x="2588216" y="782665"/>
            <a:ext cx="9159499" cy="49439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1346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7C7A60-1CBC-4C84-BFDE-64CC1ADF1B54}"/>
              </a:ext>
            </a:extLst>
          </p:cNvPr>
          <p:cNvSpPr>
            <a:spLocks noGrp="1"/>
          </p:cNvSpPr>
          <p:nvPr>
            <p:ph type="title"/>
          </p:nvPr>
        </p:nvSpPr>
        <p:spPr/>
        <p:txBody>
          <a:bodyPr/>
          <a:lstStyle/>
          <a:p>
            <a:r>
              <a:rPr lang="he-IL" b="1" dirty="0">
                <a:solidFill>
                  <a:schemeClr val="accent1"/>
                </a:solidFill>
              </a:rPr>
              <a:t>הפרת החוק - עבריינות</a:t>
            </a:r>
          </a:p>
        </p:txBody>
      </p:sp>
      <p:cxnSp>
        <p:nvCxnSpPr>
          <p:cNvPr id="8" name="מחבר חץ ישר 7">
            <a:extLst>
              <a:ext uri="{FF2B5EF4-FFF2-40B4-BE49-F238E27FC236}">
                <a16:creationId xmlns:a16="http://schemas.microsoft.com/office/drawing/2014/main" id="{AAF8D967-E4E7-4A63-88F3-76F3A863B217}"/>
              </a:ext>
            </a:extLst>
          </p:cNvPr>
          <p:cNvCxnSpPr>
            <a:cxnSpLocks/>
          </p:cNvCxnSpPr>
          <p:nvPr/>
        </p:nvCxnSpPr>
        <p:spPr>
          <a:xfrm>
            <a:off x="8343542" y="2151034"/>
            <a:ext cx="1396555" cy="19812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A1E18556-31FD-4DCE-9C9F-71291B009A7D}"/>
              </a:ext>
            </a:extLst>
          </p:cNvPr>
          <p:cNvCxnSpPr>
            <a:cxnSpLocks/>
          </p:cNvCxnSpPr>
          <p:nvPr/>
        </p:nvCxnSpPr>
        <p:spPr>
          <a:xfrm>
            <a:off x="7435907" y="2151034"/>
            <a:ext cx="0" cy="20076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a:extLst>
              <a:ext uri="{FF2B5EF4-FFF2-40B4-BE49-F238E27FC236}">
                <a16:creationId xmlns:a16="http://schemas.microsoft.com/office/drawing/2014/main" id="{C97C8B3B-2F84-4891-AE74-457635706CDE}"/>
              </a:ext>
            </a:extLst>
          </p:cNvPr>
          <p:cNvCxnSpPr>
            <a:cxnSpLocks/>
          </p:cNvCxnSpPr>
          <p:nvPr/>
        </p:nvCxnSpPr>
        <p:spPr>
          <a:xfrm>
            <a:off x="5395173" y="2187198"/>
            <a:ext cx="0" cy="19715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a:extLst>
              <a:ext uri="{FF2B5EF4-FFF2-40B4-BE49-F238E27FC236}">
                <a16:creationId xmlns:a16="http://schemas.microsoft.com/office/drawing/2014/main" id="{3DCE32C8-221B-4953-ADBF-9F472DB5CA33}"/>
              </a:ext>
            </a:extLst>
          </p:cNvPr>
          <p:cNvCxnSpPr>
            <a:cxnSpLocks/>
          </p:cNvCxnSpPr>
          <p:nvPr/>
        </p:nvCxnSpPr>
        <p:spPr>
          <a:xfrm flipH="1">
            <a:off x="2909006" y="2187198"/>
            <a:ext cx="1465801" cy="19450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מלבן: פינות מעוגלות 20">
            <a:extLst>
              <a:ext uri="{FF2B5EF4-FFF2-40B4-BE49-F238E27FC236}">
                <a16:creationId xmlns:a16="http://schemas.microsoft.com/office/drawing/2014/main" id="{62DEE1A1-6B59-4D9A-8416-6F8BEF0046F5}"/>
              </a:ext>
            </a:extLst>
          </p:cNvPr>
          <p:cNvSpPr/>
          <p:nvPr/>
        </p:nvSpPr>
        <p:spPr>
          <a:xfrm>
            <a:off x="3897700" y="973164"/>
            <a:ext cx="5191933" cy="117787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פינות מעוגלות 22">
            <a:extLst>
              <a:ext uri="{FF2B5EF4-FFF2-40B4-BE49-F238E27FC236}">
                <a16:creationId xmlns:a16="http://schemas.microsoft.com/office/drawing/2014/main" id="{7950B9EF-AD50-4BD5-BE43-B9ECE5567CE7}"/>
              </a:ext>
            </a:extLst>
          </p:cNvPr>
          <p:cNvSpPr/>
          <p:nvPr/>
        </p:nvSpPr>
        <p:spPr>
          <a:xfrm>
            <a:off x="9546956" y="4158711"/>
            <a:ext cx="1923796" cy="16893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פינות מעוגלות 23">
            <a:extLst>
              <a:ext uri="{FF2B5EF4-FFF2-40B4-BE49-F238E27FC236}">
                <a16:creationId xmlns:a16="http://schemas.microsoft.com/office/drawing/2014/main" id="{8611C5FD-1E91-47D7-888A-B30EB3B54A7B}"/>
              </a:ext>
            </a:extLst>
          </p:cNvPr>
          <p:cNvSpPr/>
          <p:nvPr/>
        </p:nvSpPr>
        <p:spPr>
          <a:xfrm>
            <a:off x="1932626" y="4474486"/>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1"/>
                </a:solidFill>
              </a:rPr>
              <a:t>עבריינות אידיאולוגית</a:t>
            </a:r>
          </a:p>
        </p:txBody>
      </p:sp>
      <p:sp>
        <p:nvSpPr>
          <p:cNvPr id="25" name="מלבן: פינות מעוגלות 24">
            <a:extLst>
              <a:ext uri="{FF2B5EF4-FFF2-40B4-BE49-F238E27FC236}">
                <a16:creationId xmlns:a16="http://schemas.microsoft.com/office/drawing/2014/main" id="{4038DB0E-FBC4-4B4F-935A-CD0DCFABA43B}"/>
              </a:ext>
            </a:extLst>
          </p:cNvPr>
          <p:cNvSpPr/>
          <p:nvPr/>
        </p:nvSpPr>
        <p:spPr>
          <a:xfrm>
            <a:off x="8763717" y="4385375"/>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accent1"/>
                </a:solidFill>
              </a:rPr>
              <a:t>עבריינות פלילית רגילה</a:t>
            </a:r>
          </a:p>
        </p:txBody>
      </p:sp>
      <p:sp>
        <p:nvSpPr>
          <p:cNvPr id="26" name="מלבן: פינות מעוגלות 25">
            <a:extLst>
              <a:ext uri="{FF2B5EF4-FFF2-40B4-BE49-F238E27FC236}">
                <a16:creationId xmlns:a16="http://schemas.microsoft.com/office/drawing/2014/main" id="{34B151EB-527C-408C-A39A-3D6633044304}"/>
              </a:ext>
            </a:extLst>
          </p:cNvPr>
          <p:cNvSpPr/>
          <p:nvPr/>
        </p:nvSpPr>
        <p:spPr>
          <a:xfrm>
            <a:off x="4196076" y="4419600"/>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1"/>
                </a:solidFill>
              </a:rPr>
              <a:t>עבריינות שלטונית ציבורית</a:t>
            </a:r>
          </a:p>
        </p:txBody>
      </p:sp>
      <p:sp>
        <p:nvSpPr>
          <p:cNvPr id="27" name="מלבן: פינות מעוגלות 26">
            <a:extLst>
              <a:ext uri="{FF2B5EF4-FFF2-40B4-BE49-F238E27FC236}">
                <a16:creationId xmlns:a16="http://schemas.microsoft.com/office/drawing/2014/main" id="{30CB0DB8-1211-4703-96BE-A7BA788C5D6E}"/>
              </a:ext>
            </a:extLst>
          </p:cNvPr>
          <p:cNvSpPr/>
          <p:nvPr/>
        </p:nvSpPr>
        <p:spPr>
          <a:xfrm>
            <a:off x="6459526" y="4419601"/>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1"/>
                </a:solidFill>
              </a:rPr>
              <a:t>עבריינות שלטונית אישית</a:t>
            </a:r>
          </a:p>
        </p:txBody>
      </p:sp>
    </p:spTree>
    <p:extLst>
      <p:ext uri="{BB962C8B-B14F-4D97-AF65-F5344CB8AC3E}">
        <p14:creationId xmlns:p14="http://schemas.microsoft.com/office/powerpoint/2010/main" val="209590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F24DCE-5D98-4DA8-B6AC-6FA2CB0ED918}"/>
              </a:ext>
            </a:extLst>
          </p:cNvPr>
          <p:cNvSpPr>
            <a:spLocks noGrp="1"/>
          </p:cNvSpPr>
          <p:nvPr>
            <p:ph type="title"/>
          </p:nvPr>
        </p:nvSpPr>
        <p:spPr>
          <a:xfrm>
            <a:off x="5002307" y="357816"/>
            <a:ext cx="4498034" cy="1027492"/>
          </a:xfrm>
        </p:spPr>
        <p:txBody>
          <a:bodyPr>
            <a:normAutofit fontScale="90000"/>
          </a:bodyPr>
          <a:lstStyle/>
          <a:p>
            <a:r>
              <a:rPr lang="he-IL" dirty="0">
                <a:solidFill>
                  <a:srgbClr val="FFC000"/>
                </a:solidFill>
              </a:rPr>
              <a:t>הפרת החוק </a:t>
            </a:r>
            <a:br>
              <a:rPr lang="he-IL" dirty="0">
                <a:solidFill>
                  <a:srgbClr val="FFC000"/>
                </a:solidFill>
              </a:rPr>
            </a:br>
            <a:r>
              <a:rPr lang="he-IL" dirty="0">
                <a:solidFill>
                  <a:srgbClr val="FFC000"/>
                </a:solidFill>
              </a:rPr>
              <a:t>סוגי עבריינות</a:t>
            </a:r>
          </a:p>
        </p:txBody>
      </p:sp>
      <p:sp>
        <p:nvSpPr>
          <p:cNvPr id="7" name="מלבן 6">
            <a:extLst>
              <a:ext uri="{FF2B5EF4-FFF2-40B4-BE49-F238E27FC236}">
                <a16:creationId xmlns:a16="http://schemas.microsoft.com/office/drawing/2014/main" id="{E42CFAF9-5129-439D-8348-115A17374BAE}"/>
              </a:ext>
            </a:extLst>
          </p:cNvPr>
          <p:cNvSpPr/>
          <p:nvPr/>
        </p:nvSpPr>
        <p:spPr>
          <a:xfrm>
            <a:off x="7688920" y="2065878"/>
            <a:ext cx="4139690" cy="3920560"/>
          </a:xfrm>
          <a:prstGeom prst="rect">
            <a:avLst/>
          </a:prstGeom>
        </p:spPr>
        <p:txBody>
          <a:bodyPr wrap="square">
            <a:spAutoFit/>
          </a:bodyPr>
          <a:lstStyle/>
          <a:p>
            <a:pPr algn="r" rtl="1">
              <a:lnSpc>
                <a:spcPct val="115000"/>
              </a:lnSpc>
              <a:spcAft>
                <a:spcPts val="1000"/>
              </a:spcAft>
            </a:pPr>
            <a:r>
              <a:rPr lang="he-IL" sz="20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עבריינות פלילית רגילה</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אדם העובר על החוק מתוך מניע אישי ופועל בדרך אקטיבית-פעילה</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לרוב אלימה</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אינו מוכן לשאת בתוצאות מעשיו</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יחסה של החברה שלילי בשל הסכנה לסדר הציבורי ולשלום הציבור</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יופעלו נגדו אמצעי אכיפה.</a:t>
            </a:r>
          </a:p>
          <a:p>
            <a:pPr algn="r" rtl="1">
              <a:lnSpc>
                <a:spcPct val="115000"/>
              </a:lnSpc>
              <a:spcAft>
                <a:spcPts val="1000"/>
              </a:spcAft>
            </a:pP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e-IL"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EED4AA0-486F-49DA-964F-148FF8235019}"/>
              </a:ext>
            </a:extLst>
          </p:cNvPr>
          <p:cNvSpPr txBox="1"/>
          <p:nvPr/>
        </p:nvSpPr>
        <p:spPr>
          <a:xfrm>
            <a:off x="2433235" y="1705451"/>
            <a:ext cx="4818089" cy="677108"/>
          </a:xfrm>
          <a:prstGeom prst="rect">
            <a:avLst/>
          </a:prstGeom>
          <a:noFill/>
        </p:spPr>
        <p:txBody>
          <a:bodyPr wrap="square" rtlCol="1">
            <a:spAutoFit/>
          </a:bodyPr>
          <a:lstStyle/>
          <a:p>
            <a:pPr algn="r" rtl="1"/>
            <a:r>
              <a:rPr lang="he-IL"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r" rtl="1"/>
            <a:endParaRPr lang="en-US" sz="2000" dirty="0">
              <a:latin typeface="Times New Roman" panose="02020603050405020304" pitchFamily="18" charset="0"/>
              <a:cs typeface="Times New Roman" panose="02020603050405020304" pitchFamily="18" charset="0"/>
            </a:endParaRPr>
          </a:p>
        </p:txBody>
      </p:sp>
      <p:pic>
        <p:nvPicPr>
          <p:cNvPr id="4" name="מדיה מקוונת 3" title="ￗﾩￗﾑￗﾢ ￗﾞￗﾩￗﾤￗﾗￗﾕￗﾪ ￗﾔￗﾤￗﾩￗﾢ ￗﾑￗﾙￗﾩￗﾨￗﾐￗﾜ">
            <a:hlinkClick r:id="" action="ppaction://media"/>
            <a:extLst>
              <a:ext uri="{FF2B5EF4-FFF2-40B4-BE49-F238E27FC236}">
                <a16:creationId xmlns:a16="http://schemas.microsoft.com/office/drawing/2014/main" id="{2AE87331-99D8-4503-9E68-F2F7F0FA6796}"/>
              </a:ext>
            </a:extLst>
          </p:cNvPr>
          <p:cNvPicPr>
            <a:picLocks noRot="1" noChangeAspect="1"/>
          </p:cNvPicPr>
          <p:nvPr>
            <a:videoFile r:link="rId1"/>
          </p:nvPr>
        </p:nvPicPr>
        <p:blipFill>
          <a:blip r:embed="rId3"/>
          <a:stretch>
            <a:fillRect/>
          </a:stretch>
        </p:blipFill>
        <p:spPr>
          <a:xfrm>
            <a:off x="1928246" y="2255860"/>
            <a:ext cx="5149669" cy="2896689"/>
          </a:xfrm>
          <a:prstGeom prst="rect">
            <a:avLst/>
          </a:prstGeom>
        </p:spPr>
      </p:pic>
    </p:spTree>
    <p:extLst>
      <p:ext uri="{BB962C8B-B14F-4D97-AF65-F5344CB8AC3E}">
        <p14:creationId xmlns:p14="http://schemas.microsoft.com/office/powerpoint/2010/main" val="6387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FC31D364-4071-48CF-B92C-A2D24B4A6F7B}"/>
              </a:ext>
            </a:extLst>
          </p:cNvPr>
          <p:cNvSpPr/>
          <p:nvPr/>
        </p:nvSpPr>
        <p:spPr>
          <a:xfrm>
            <a:off x="5582194" y="1830701"/>
            <a:ext cx="6096000" cy="2308324"/>
          </a:xfrm>
          <a:prstGeom prst="rect">
            <a:avLst/>
          </a:prstGeom>
        </p:spPr>
        <p:txBody>
          <a:bodyPr>
            <a:spAutoFit/>
          </a:bodyPr>
          <a:lstStyle/>
          <a:p>
            <a:pPr algn="r" rtl="1"/>
            <a:r>
              <a:rPr lang="he-IL" u="sng" dirty="0">
                <a:latin typeface="Times New Roman" panose="02020603050405020304" pitchFamily="18" charset="0"/>
                <a:cs typeface="Times New Roman" panose="02020603050405020304" pitchFamily="18" charset="0"/>
              </a:rPr>
              <a:t>עבריינות אידיאולוגית </a:t>
            </a:r>
            <a:r>
              <a:rPr lang="en-US" u="sng" dirty="0">
                <a:latin typeface="Times New Roman" panose="02020603050405020304" pitchFamily="18" charset="0"/>
                <a:cs typeface="Times New Roman" panose="02020603050405020304" pitchFamily="18" charset="0"/>
              </a:rPr>
              <a:t>)</a:t>
            </a:r>
            <a:r>
              <a:rPr lang="he-IL" u="sng" dirty="0">
                <a:latin typeface="Times New Roman" panose="02020603050405020304" pitchFamily="18" charset="0"/>
                <a:cs typeface="Times New Roman" panose="02020603050405020304" pitchFamily="18" charset="0"/>
              </a:rPr>
              <a:t>ממניעים אידיאולוגיים</a:t>
            </a:r>
            <a:r>
              <a:rPr lang="en-US" u="sng"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r" rtl="1"/>
            <a:r>
              <a:rPr lang="he-IL" dirty="0">
                <a:latin typeface="Times New Roman" panose="02020603050405020304" pitchFamily="18" charset="0"/>
                <a:cs typeface="Times New Roman" panose="02020603050405020304" pitchFamily="18" charset="0"/>
              </a:rPr>
              <a:t>אדם או קבוצה העוברים על החוק ופועלים בדרך אקטיבית-פעילה</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לרוב אלימה, מתוך רצון לשנות מדיניות</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רצון להשפיע על הקהל. התנגדות לחוקים קיימים</a:t>
            </a:r>
            <a:r>
              <a:rPr lang="en-US" dirty="0">
                <a:latin typeface="Times New Roman" panose="02020603050405020304" pitchFamily="18" charset="0"/>
                <a:cs typeface="Times New Roman" panose="02020603050405020304" pitchFamily="18" charset="0"/>
              </a:rPr>
              <a:t>.</a:t>
            </a:r>
          </a:p>
          <a:p>
            <a:pPr algn="r" rtl="1"/>
            <a:r>
              <a:rPr lang="he-IL" dirty="0">
                <a:latin typeface="Times New Roman" panose="02020603050405020304" pitchFamily="18" charset="0"/>
                <a:cs typeface="Times New Roman" panose="02020603050405020304" pitchFamily="18" charset="0"/>
              </a:rPr>
              <a:t>מוכן לשאת בתוצאות מעשיו</a:t>
            </a:r>
            <a:r>
              <a:rPr lang="en-US" dirty="0">
                <a:latin typeface="Times New Roman" panose="02020603050405020304" pitchFamily="18" charset="0"/>
                <a:cs typeface="Times New Roman" panose="02020603050405020304" pitchFamily="18" charset="0"/>
              </a:rPr>
              <a:t>.</a:t>
            </a:r>
          </a:p>
          <a:p>
            <a:pPr algn="r" rtl="1"/>
            <a:r>
              <a:rPr lang="he-IL" dirty="0">
                <a:latin typeface="Times New Roman" panose="02020603050405020304" pitchFamily="18" charset="0"/>
                <a:cs typeface="Times New Roman" panose="02020603050405020304" pitchFamily="18" charset="0"/>
              </a:rPr>
              <a:t>יחסה של החברה שלילי בשל הסכנה לסדר הציבורי, לפגיעה בשלטון החוק</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חלק מהציבור יתמכו בו בשל הזדהות עם האידיאולוגיה</a:t>
            </a:r>
            <a:r>
              <a:rPr lang="en-US" dirty="0">
                <a:latin typeface="Times New Roman" panose="02020603050405020304" pitchFamily="18" charset="0"/>
                <a:cs typeface="Times New Roman" panose="02020603050405020304" pitchFamily="18" charset="0"/>
              </a:rPr>
              <a:t>.</a:t>
            </a:r>
          </a:p>
          <a:p>
            <a:pPr algn="r" rtl="1"/>
            <a:r>
              <a:rPr lang="he-IL" dirty="0">
                <a:latin typeface="Times New Roman" panose="02020603050405020304" pitchFamily="18" charset="0"/>
                <a:cs typeface="Times New Roman" panose="02020603050405020304" pitchFamily="18" charset="0"/>
              </a:rPr>
              <a:t>יופעלו נגדו אמצעי אכיפה.</a:t>
            </a:r>
            <a:endParaRPr lang="he-IL" dirty="0"/>
          </a:p>
        </p:txBody>
      </p:sp>
      <p:pic>
        <p:nvPicPr>
          <p:cNvPr id="4" name="מדיה מקוונת 3" title="yes ￗﾓￗﾕￗﾧￗﾕ - ￗﾔￗﾞￗﾗￗﾪￗﾨￗﾪ ￗﾔￗﾙￗﾔￗﾕￗﾓￗﾙￗﾪ">
            <a:hlinkClick r:id="" action="ppaction://media"/>
            <a:extLst>
              <a:ext uri="{FF2B5EF4-FFF2-40B4-BE49-F238E27FC236}">
                <a16:creationId xmlns:a16="http://schemas.microsoft.com/office/drawing/2014/main" id="{CAA505FE-7416-4559-97DE-D18C642BE867}"/>
              </a:ext>
            </a:extLst>
          </p:cNvPr>
          <p:cNvPicPr>
            <a:picLocks noRot="1" noChangeAspect="1"/>
          </p:cNvPicPr>
          <p:nvPr>
            <a:videoFile r:link="rId1"/>
          </p:nvPr>
        </p:nvPicPr>
        <p:blipFill>
          <a:blip r:embed="rId3"/>
          <a:stretch>
            <a:fillRect/>
          </a:stretch>
        </p:blipFill>
        <p:spPr>
          <a:xfrm>
            <a:off x="1478507" y="1948802"/>
            <a:ext cx="4103687" cy="2308324"/>
          </a:xfrm>
          <a:prstGeom prst="rect">
            <a:avLst/>
          </a:prstGeom>
        </p:spPr>
      </p:pic>
    </p:spTree>
    <p:extLst>
      <p:ext uri="{BB962C8B-B14F-4D97-AF65-F5344CB8AC3E}">
        <p14:creationId xmlns:p14="http://schemas.microsoft.com/office/powerpoint/2010/main" val="25195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F24DCE-5D98-4DA8-B6AC-6FA2CB0ED918}"/>
              </a:ext>
            </a:extLst>
          </p:cNvPr>
          <p:cNvSpPr>
            <a:spLocks noGrp="1"/>
          </p:cNvSpPr>
          <p:nvPr>
            <p:ph type="title"/>
          </p:nvPr>
        </p:nvSpPr>
        <p:spPr>
          <a:xfrm>
            <a:off x="4320503" y="0"/>
            <a:ext cx="4498034" cy="1027492"/>
          </a:xfrm>
        </p:spPr>
        <p:txBody>
          <a:bodyPr/>
          <a:lstStyle/>
          <a:p>
            <a:r>
              <a:rPr lang="he-IL" dirty="0">
                <a:solidFill>
                  <a:srgbClr val="FFC000"/>
                </a:solidFill>
              </a:rPr>
              <a:t>סוגי עבריינות</a:t>
            </a:r>
          </a:p>
        </p:txBody>
      </p:sp>
      <p:sp>
        <p:nvSpPr>
          <p:cNvPr id="7" name="מלבן 6">
            <a:extLst>
              <a:ext uri="{FF2B5EF4-FFF2-40B4-BE49-F238E27FC236}">
                <a16:creationId xmlns:a16="http://schemas.microsoft.com/office/drawing/2014/main" id="{E42CFAF9-5129-439D-8348-115A17374BAE}"/>
              </a:ext>
            </a:extLst>
          </p:cNvPr>
          <p:cNvSpPr/>
          <p:nvPr/>
        </p:nvSpPr>
        <p:spPr>
          <a:xfrm>
            <a:off x="7929155" y="822087"/>
            <a:ext cx="4132384" cy="3991349"/>
          </a:xfrm>
          <a:prstGeom prst="rect">
            <a:avLst/>
          </a:prstGeom>
        </p:spPr>
        <p:txBody>
          <a:bodyPr wrap="square">
            <a:spAutoFit/>
          </a:bodyPr>
          <a:lstStyle/>
          <a:p>
            <a:pPr algn="r" rtl="1">
              <a:lnSpc>
                <a:spcPct val="115000"/>
              </a:lnSpc>
              <a:spcAft>
                <a:spcPts val="1000"/>
              </a:spcAft>
            </a:pP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e-IL"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עבריינות שלטונית אישית </a:t>
            </a: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נושא משרה ציבורית </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נבחר או ממונה</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he-IL"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he-I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פועל מתוך אינטרס אישי. </a:t>
            </a: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אינו מוכן לשאת בתוצאות מעשיו.</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יחסה של החברה שלילי בשל הסכנה לאבדן אמון הציבור ברשויות השלטון שפועלות לא לטובת כלל הציבור</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r>
              <a:rPr lang="he-IL"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יופעלו נגדו אמצעי אכיפה.</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EED4AA0-486F-49DA-964F-148FF8235019}"/>
              </a:ext>
            </a:extLst>
          </p:cNvPr>
          <p:cNvSpPr txBox="1"/>
          <p:nvPr/>
        </p:nvSpPr>
        <p:spPr>
          <a:xfrm>
            <a:off x="1863226" y="1180409"/>
            <a:ext cx="4818089" cy="3416320"/>
          </a:xfrm>
          <a:prstGeom prst="rect">
            <a:avLst/>
          </a:prstGeom>
          <a:noFill/>
        </p:spPr>
        <p:txBody>
          <a:bodyPr wrap="square" rtlCol="1">
            <a:spAutoFit/>
          </a:bodyPr>
          <a:lstStyle/>
          <a:p>
            <a:pPr algn="r" rtl="1"/>
            <a:r>
              <a:rPr lang="he-IL" u="sng" dirty="0">
                <a:latin typeface="Times New Roman" panose="02020603050405020304" pitchFamily="18" charset="0"/>
                <a:cs typeface="Times New Roman" panose="02020603050405020304" pitchFamily="18" charset="0"/>
              </a:rPr>
              <a:t>עבריינות שלטונית ציבורית</a:t>
            </a:r>
            <a:endParaRPr lang="en-US"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נושא משרה ציבורית </a:t>
            </a:r>
            <a:r>
              <a:rPr lang="en-US" dirty="0">
                <a:latin typeface="Times New Roman" panose="02020603050405020304" pitchFamily="18" charset="0"/>
                <a:cs typeface="Times New Roman" panose="02020603050405020304" pitchFamily="18" charset="0"/>
              </a:rPr>
              <a:t>)</a:t>
            </a:r>
            <a:r>
              <a:rPr lang="he-IL" dirty="0">
                <a:latin typeface="Times New Roman" panose="02020603050405020304" pitchFamily="18" charset="0"/>
                <a:cs typeface="Times New Roman" panose="02020603050405020304" pitchFamily="18" charset="0"/>
              </a:rPr>
              <a:t>נבחר או ממונה</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עובר על החוק  על מנת להיטיב עם ציבור מסוים או טובת הכלל מנקודת מבטו של מפר החוק</a:t>
            </a:r>
            <a:r>
              <a:rPr lang="en-US" dirty="0">
                <a:latin typeface="Times New Roman" panose="02020603050405020304" pitchFamily="18" charset="0"/>
                <a:cs typeface="Times New Roman" panose="02020603050405020304" pitchFamily="18" charset="0"/>
              </a:rPr>
              <a:t>.</a:t>
            </a: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אינו מוכן לשאת בתוצאות מעשיו</a:t>
            </a:r>
            <a:r>
              <a:rPr lang="en-US" dirty="0">
                <a:latin typeface="Times New Roman" panose="02020603050405020304" pitchFamily="18" charset="0"/>
                <a:cs typeface="Times New Roman" panose="02020603050405020304" pitchFamily="18" charset="0"/>
              </a:rPr>
              <a:t>.</a:t>
            </a:r>
            <a:endParaRPr lang="he-IL"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יחסה של החברה שלילי בשל הסכנה לאבדן אמון הציבור ברשויות השלטון שפועלות לא לטובת כלל הציבור ובשל האפליה הנוצרת כתוצאה מהעבירה בין קבוצות בחברה ,  חלק מהציבור יגלו סלחנות</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למרות הפרת החוק</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כי הפרת החוק מטיבה איתם</a:t>
            </a:r>
            <a:endParaRPr lang="en-US"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יופעלו נגדו אמצעי אכיפה.</a:t>
            </a:r>
            <a:endParaRPr lang="en-US" dirty="0">
              <a:latin typeface="Times New Roman" panose="02020603050405020304" pitchFamily="18" charset="0"/>
              <a:cs typeface="Times New Roman" panose="02020603050405020304" pitchFamily="18" charset="0"/>
            </a:endParaRPr>
          </a:p>
          <a:p>
            <a:pPr algn="r" rtl="1"/>
            <a:r>
              <a:rPr lang="he-IL"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מלבן 3">
            <a:extLst>
              <a:ext uri="{FF2B5EF4-FFF2-40B4-BE49-F238E27FC236}">
                <a16:creationId xmlns:a16="http://schemas.microsoft.com/office/drawing/2014/main" id="{EA3302CB-7CCE-46EF-89CA-C2E243A958E1}"/>
              </a:ext>
            </a:extLst>
          </p:cNvPr>
          <p:cNvSpPr/>
          <p:nvPr/>
        </p:nvSpPr>
        <p:spPr>
          <a:xfrm>
            <a:off x="10093139" y="6446098"/>
            <a:ext cx="1281120" cy="461665"/>
          </a:xfrm>
          <a:prstGeom prst="rect">
            <a:avLst/>
          </a:prstGeom>
        </p:spPr>
        <p:txBody>
          <a:bodyPr wrap="none">
            <a:spAutoFit/>
          </a:bodyPr>
          <a:lstStyle/>
          <a:p>
            <a:r>
              <a:rPr lang="he-IL" sz="1200" b="1" dirty="0">
                <a:solidFill>
                  <a:srgbClr val="565555"/>
                </a:solidFill>
                <a:latin typeface="Lucida Grande"/>
              </a:rPr>
              <a:t>שלומי </a:t>
            </a:r>
            <a:r>
              <a:rPr lang="he-IL" sz="1200" b="1" dirty="0" err="1">
                <a:solidFill>
                  <a:srgbClr val="565555"/>
                </a:solidFill>
                <a:latin typeface="Lucida Grande"/>
              </a:rPr>
              <a:t>לחיאני</a:t>
            </a:r>
            <a:r>
              <a:rPr lang="he-IL" sz="1200" b="1" dirty="0">
                <a:solidFill>
                  <a:srgbClr val="565555"/>
                </a:solidFill>
                <a:latin typeface="Lucida Grande"/>
              </a:rPr>
              <a:t>, </a:t>
            </a:r>
          </a:p>
          <a:p>
            <a:r>
              <a:rPr lang="he-IL" sz="1200" b="1" dirty="0">
                <a:solidFill>
                  <a:srgbClr val="565555"/>
                </a:solidFill>
                <a:latin typeface="Lucida Grande"/>
              </a:rPr>
              <a:t>ראש עיריית בת ים</a:t>
            </a:r>
            <a:endParaRPr lang="he-IL" sz="1200" b="1" dirty="0"/>
          </a:p>
        </p:txBody>
      </p:sp>
      <p:sp>
        <p:nvSpPr>
          <p:cNvPr id="5" name="מלבן 4">
            <a:extLst>
              <a:ext uri="{FF2B5EF4-FFF2-40B4-BE49-F238E27FC236}">
                <a16:creationId xmlns:a16="http://schemas.microsoft.com/office/drawing/2014/main" id="{36A09C87-52FC-41C9-8A9B-91BC3BB30BC6}"/>
              </a:ext>
            </a:extLst>
          </p:cNvPr>
          <p:cNvSpPr/>
          <p:nvPr/>
        </p:nvSpPr>
        <p:spPr>
          <a:xfrm>
            <a:off x="6186749" y="6446098"/>
            <a:ext cx="1585690" cy="461665"/>
          </a:xfrm>
          <a:prstGeom prst="rect">
            <a:avLst/>
          </a:prstGeom>
        </p:spPr>
        <p:txBody>
          <a:bodyPr wrap="none">
            <a:spAutoFit/>
          </a:bodyPr>
          <a:lstStyle/>
          <a:p>
            <a:pPr algn="ctr"/>
            <a:r>
              <a:rPr lang="he-IL" sz="1200" b="1" dirty="0">
                <a:solidFill>
                  <a:srgbClr val="565555"/>
                </a:solidFill>
                <a:latin typeface="Lucida Grande"/>
              </a:rPr>
              <a:t>דוד יוסף,</a:t>
            </a:r>
          </a:p>
          <a:p>
            <a:pPr algn="ctr"/>
            <a:r>
              <a:rPr lang="he-IL" sz="1200" b="1" dirty="0">
                <a:solidFill>
                  <a:srgbClr val="565555"/>
                </a:solidFill>
                <a:latin typeface="Lucida Grande"/>
              </a:rPr>
              <a:t> ראש עיריית אור יהודה</a:t>
            </a:r>
            <a:endParaRPr lang="he-IL" sz="1200" b="1" dirty="0"/>
          </a:p>
        </p:txBody>
      </p:sp>
      <p:pic>
        <p:nvPicPr>
          <p:cNvPr id="14" name="תמונה 13">
            <a:extLst>
              <a:ext uri="{FF2B5EF4-FFF2-40B4-BE49-F238E27FC236}">
                <a16:creationId xmlns:a16="http://schemas.microsoft.com/office/drawing/2014/main" id="{C43BF545-CCA3-497A-922E-650CEFC51EC3}"/>
              </a:ext>
            </a:extLst>
          </p:cNvPr>
          <p:cNvPicPr>
            <a:picLocks noChangeAspect="1"/>
          </p:cNvPicPr>
          <p:nvPr/>
        </p:nvPicPr>
        <p:blipFill>
          <a:blip r:embed="rId2"/>
          <a:stretch>
            <a:fillRect/>
          </a:stretch>
        </p:blipFill>
        <p:spPr>
          <a:xfrm>
            <a:off x="2729818" y="5116679"/>
            <a:ext cx="1846093" cy="1478436"/>
          </a:xfrm>
          <a:prstGeom prst="rect">
            <a:avLst/>
          </a:prstGeom>
        </p:spPr>
      </p:pic>
      <p:pic>
        <p:nvPicPr>
          <p:cNvPr id="15" name="תמונה 14">
            <a:extLst>
              <a:ext uri="{FF2B5EF4-FFF2-40B4-BE49-F238E27FC236}">
                <a16:creationId xmlns:a16="http://schemas.microsoft.com/office/drawing/2014/main" id="{AA76702E-177A-4E56-90B5-16EA168C4E71}"/>
              </a:ext>
            </a:extLst>
          </p:cNvPr>
          <p:cNvPicPr>
            <a:picLocks noChangeAspect="1"/>
          </p:cNvPicPr>
          <p:nvPr/>
        </p:nvPicPr>
        <p:blipFill>
          <a:blip r:embed="rId3"/>
          <a:stretch>
            <a:fillRect/>
          </a:stretch>
        </p:blipFill>
        <p:spPr>
          <a:xfrm>
            <a:off x="6070219" y="5162193"/>
            <a:ext cx="1877011" cy="1396813"/>
          </a:xfrm>
          <a:prstGeom prst="rect">
            <a:avLst/>
          </a:prstGeom>
        </p:spPr>
      </p:pic>
      <p:pic>
        <p:nvPicPr>
          <p:cNvPr id="16" name="תמונה 15">
            <a:extLst>
              <a:ext uri="{FF2B5EF4-FFF2-40B4-BE49-F238E27FC236}">
                <a16:creationId xmlns:a16="http://schemas.microsoft.com/office/drawing/2014/main" id="{B6040DF3-E537-4D21-A520-1601D047966F}"/>
              </a:ext>
            </a:extLst>
          </p:cNvPr>
          <p:cNvPicPr>
            <a:picLocks noChangeAspect="1"/>
          </p:cNvPicPr>
          <p:nvPr/>
        </p:nvPicPr>
        <p:blipFill>
          <a:blip r:embed="rId4"/>
          <a:stretch>
            <a:fillRect/>
          </a:stretch>
        </p:blipFill>
        <p:spPr>
          <a:xfrm>
            <a:off x="9757722" y="5151818"/>
            <a:ext cx="1861769" cy="1351993"/>
          </a:xfrm>
          <a:prstGeom prst="rect">
            <a:avLst/>
          </a:prstGeom>
        </p:spPr>
      </p:pic>
      <p:pic>
        <p:nvPicPr>
          <p:cNvPr id="17" name="תמונה 16">
            <a:extLst>
              <a:ext uri="{FF2B5EF4-FFF2-40B4-BE49-F238E27FC236}">
                <a16:creationId xmlns:a16="http://schemas.microsoft.com/office/drawing/2014/main" id="{364A963F-355F-4353-A3A4-688261C91371}"/>
              </a:ext>
            </a:extLst>
          </p:cNvPr>
          <p:cNvPicPr>
            <a:picLocks noChangeAspect="1"/>
          </p:cNvPicPr>
          <p:nvPr/>
        </p:nvPicPr>
        <p:blipFill>
          <a:blip r:embed="rId5"/>
          <a:stretch>
            <a:fillRect/>
          </a:stretch>
        </p:blipFill>
        <p:spPr>
          <a:xfrm>
            <a:off x="7929155" y="5191918"/>
            <a:ext cx="1831400" cy="1357683"/>
          </a:xfrm>
          <a:prstGeom prst="rect">
            <a:avLst/>
          </a:prstGeom>
        </p:spPr>
      </p:pic>
      <p:sp>
        <p:nvSpPr>
          <p:cNvPr id="18" name="TextBox 17">
            <a:extLst>
              <a:ext uri="{FF2B5EF4-FFF2-40B4-BE49-F238E27FC236}">
                <a16:creationId xmlns:a16="http://schemas.microsoft.com/office/drawing/2014/main" id="{8361840F-2A22-457D-AA2D-AF699F7B7200}"/>
              </a:ext>
            </a:extLst>
          </p:cNvPr>
          <p:cNvSpPr txBox="1"/>
          <p:nvPr/>
        </p:nvSpPr>
        <p:spPr>
          <a:xfrm>
            <a:off x="7856836" y="6532956"/>
            <a:ext cx="1923402" cy="276999"/>
          </a:xfrm>
          <a:prstGeom prst="rect">
            <a:avLst/>
          </a:prstGeom>
          <a:noFill/>
        </p:spPr>
        <p:txBody>
          <a:bodyPr wrap="square" rtlCol="1">
            <a:spAutoFit/>
          </a:bodyPr>
          <a:lstStyle/>
          <a:p>
            <a:pPr algn="r"/>
            <a:r>
              <a:rPr lang="he-IL" sz="1200" b="1" dirty="0"/>
              <a:t>אהוד אולמרט ר"ה 2006</a:t>
            </a:r>
          </a:p>
        </p:txBody>
      </p:sp>
      <p:pic>
        <p:nvPicPr>
          <p:cNvPr id="19" name="תמונה 18">
            <a:extLst>
              <a:ext uri="{FF2B5EF4-FFF2-40B4-BE49-F238E27FC236}">
                <a16:creationId xmlns:a16="http://schemas.microsoft.com/office/drawing/2014/main" id="{0ACE922A-8866-4177-8CF5-7FED698AF459}"/>
              </a:ext>
            </a:extLst>
          </p:cNvPr>
          <p:cNvPicPr>
            <a:picLocks noChangeAspect="1"/>
          </p:cNvPicPr>
          <p:nvPr/>
        </p:nvPicPr>
        <p:blipFill>
          <a:blip r:embed="rId6"/>
          <a:stretch>
            <a:fillRect/>
          </a:stretch>
        </p:blipFill>
        <p:spPr>
          <a:xfrm>
            <a:off x="4594681" y="5162193"/>
            <a:ext cx="1456768" cy="1387408"/>
          </a:xfrm>
          <a:prstGeom prst="rect">
            <a:avLst/>
          </a:prstGeom>
        </p:spPr>
      </p:pic>
      <p:pic>
        <p:nvPicPr>
          <p:cNvPr id="3" name="תמונה 2">
            <a:hlinkClick r:id="rId7"/>
            <a:extLst>
              <a:ext uri="{FF2B5EF4-FFF2-40B4-BE49-F238E27FC236}">
                <a16:creationId xmlns:a16="http://schemas.microsoft.com/office/drawing/2014/main" id="{982D34B3-BB36-4B0D-82F5-80B8042B6896}"/>
              </a:ext>
            </a:extLst>
          </p:cNvPr>
          <p:cNvPicPr>
            <a:picLocks noChangeAspect="1"/>
          </p:cNvPicPr>
          <p:nvPr/>
        </p:nvPicPr>
        <p:blipFill>
          <a:blip r:embed="rId8"/>
          <a:stretch>
            <a:fillRect/>
          </a:stretch>
        </p:blipFill>
        <p:spPr>
          <a:xfrm>
            <a:off x="392869" y="1175747"/>
            <a:ext cx="1470357" cy="1470357"/>
          </a:xfrm>
          <a:prstGeom prst="rect">
            <a:avLst/>
          </a:prstGeom>
        </p:spPr>
      </p:pic>
      <p:pic>
        <p:nvPicPr>
          <p:cNvPr id="6" name="תמונה 5">
            <a:hlinkClick r:id="rId9"/>
            <a:extLst>
              <a:ext uri="{FF2B5EF4-FFF2-40B4-BE49-F238E27FC236}">
                <a16:creationId xmlns:a16="http://schemas.microsoft.com/office/drawing/2014/main" id="{B0615E77-0BB0-4470-AD96-7A81A938935E}"/>
              </a:ext>
            </a:extLst>
          </p:cNvPr>
          <p:cNvPicPr>
            <a:picLocks noChangeAspect="1"/>
          </p:cNvPicPr>
          <p:nvPr/>
        </p:nvPicPr>
        <p:blipFill>
          <a:blip r:embed="rId10"/>
          <a:stretch>
            <a:fillRect/>
          </a:stretch>
        </p:blipFill>
        <p:spPr>
          <a:xfrm>
            <a:off x="7929155" y="3675031"/>
            <a:ext cx="1666364" cy="1027493"/>
          </a:xfrm>
          <a:prstGeom prst="rect">
            <a:avLst/>
          </a:prstGeom>
        </p:spPr>
      </p:pic>
    </p:spTree>
    <p:extLst>
      <p:ext uri="{BB962C8B-B14F-4D97-AF65-F5344CB8AC3E}">
        <p14:creationId xmlns:p14="http://schemas.microsoft.com/office/powerpoint/2010/main" val="154047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14084E-0DF8-4527-8618-64093461FDE7}"/>
              </a:ext>
            </a:extLst>
          </p:cNvPr>
          <p:cNvSpPr>
            <a:spLocks noGrp="1"/>
          </p:cNvSpPr>
          <p:nvPr>
            <p:ph type="title"/>
          </p:nvPr>
        </p:nvSpPr>
        <p:spPr>
          <a:xfrm>
            <a:off x="5225143" y="450670"/>
            <a:ext cx="6708955" cy="842554"/>
          </a:xfrm>
        </p:spPr>
        <p:txBody>
          <a:bodyPr>
            <a:normAutofit/>
          </a:bodyPr>
          <a:lstStyle/>
          <a:p>
            <a:r>
              <a:rPr lang="he-IL" sz="2000" dirty="0"/>
              <a:t>השווה בין </a:t>
            </a:r>
            <a:r>
              <a:rPr lang="he-IL" sz="2000" b="1" dirty="0"/>
              <a:t>סוגי העבריינות </a:t>
            </a:r>
            <a:r>
              <a:rPr lang="he-IL" sz="2000" dirty="0"/>
              <a:t>באמצעות הטבלה הבא:</a:t>
            </a:r>
          </a:p>
        </p:txBody>
      </p:sp>
      <p:graphicFrame>
        <p:nvGraphicFramePr>
          <p:cNvPr id="3" name="טבלה 3">
            <a:extLst>
              <a:ext uri="{FF2B5EF4-FFF2-40B4-BE49-F238E27FC236}">
                <a16:creationId xmlns:a16="http://schemas.microsoft.com/office/drawing/2014/main" id="{B0294A54-B51D-43DF-86FC-4BC64130F6EF}"/>
              </a:ext>
            </a:extLst>
          </p:cNvPr>
          <p:cNvGraphicFramePr>
            <a:graphicFrameLocks noGrp="1"/>
          </p:cNvGraphicFramePr>
          <p:nvPr>
            <p:extLst>
              <p:ext uri="{D42A27DB-BD31-4B8C-83A1-F6EECF244321}">
                <p14:modId xmlns:p14="http://schemas.microsoft.com/office/powerpoint/2010/main" val="3791130386"/>
              </p:ext>
            </p:extLst>
          </p:nvPr>
        </p:nvGraphicFramePr>
        <p:xfrm>
          <a:off x="2698206" y="1306288"/>
          <a:ext cx="8128000" cy="4846320"/>
        </p:xfrm>
        <a:graphic>
          <a:graphicData uri="http://schemas.openxmlformats.org/drawingml/2006/table">
            <a:tbl>
              <a:tblPr rtl="1" firstRow="1" bandRow="1">
                <a:tableStyleId>{5C22544A-7EE6-4342-B048-85BDC9FD1C3A}</a:tableStyleId>
              </a:tblPr>
              <a:tblGrid>
                <a:gridCol w="1625600">
                  <a:extLst>
                    <a:ext uri="{9D8B030D-6E8A-4147-A177-3AD203B41FA5}">
                      <a16:colId xmlns:a16="http://schemas.microsoft.com/office/drawing/2014/main" val="3692244668"/>
                    </a:ext>
                  </a:extLst>
                </a:gridCol>
                <a:gridCol w="1625600">
                  <a:extLst>
                    <a:ext uri="{9D8B030D-6E8A-4147-A177-3AD203B41FA5}">
                      <a16:colId xmlns:a16="http://schemas.microsoft.com/office/drawing/2014/main" val="4024585152"/>
                    </a:ext>
                  </a:extLst>
                </a:gridCol>
                <a:gridCol w="1625600">
                  <a:extLst>
                    <a:ext uri="{9D8B030D-6E8A-4147-A177-3AD203B41FA5}">
                      <a16:colId xmlns:a16="http://schemas.microsoft.com/office/drawing/2014/main" val="2815531731"/>
                    </a:ext>
                  </a:extLst>
                </a:gridCol>
                <a:gridCol w="1625600">
                  <a:extLst>
                    <a:ext uri="{9D8B030D-6E8A-4147-A177-3AD203B41FA5}">
                      <a16:colId xmlns:a16="http://schemas.microsoft.com/office/drawing/2014/main" val="1619040648"/>
                    </a:ext>
                  </a:extLst>
                </a:gridCol>
                <a:gridCol w="1625600">
                  <a:extLst>
                    <a:ext uri="{9D8B030D-6E8A-4147-A177-3AD203B41FA5}">
                      <a16:colId xmlns:a16="http://schemas.microsoft.com/office/drawing/2014/main" val="1685316766"/>
                    </a:ext>
                  </a:extLst>
                </a:gridCol>
              </a:tblGrid>
              <a:tr h="370840">
                <a:tc>
                  <a:txBody>
                    <a:bodyPr/>
                    <a:lstStyle/>
                    <a:p>
                      <a:pPr rtl="1"/>
                      <a:endParaRPr lang="he-IL" dirty="0"/>
                    </a:p>
                    <a:p>
                      <a:pPr rtl="1"/>
                      <a:endParaRPr lang="he-IL" dirty="0"/>
                    </a:p>
                    <a:p>
                      <a:pPr rtl="1"/>
                      <a:r>
                        <a:rPr lang="he-IL" dirty="0"/>
                        <a:t>קריטריון</a:t>
                      </a:r>
                    </a:p>
                  </a:txBody>
                  <a:tcPr/>
                </a:tc>
                <a:tc>
                  <a:txBody>
                    <a:bodyPr/>
                    <a:lstStyle/>
                    <a:p>
                      <a:pPr rtl="1"/>
                      <a:r>
                        <a:rPr lang="he-IL" dirty="0"/>
                        <a:t>עבריינות פלילית רגילה</a:t>
                      </a:r>
                    </a:p>
                  </a:txBody>
                  <a:tcPr/>
                </a:tc>
                <a:tc>
                  <a:txBody>
                    <a:bodyPr/>
                    <a:lstStyle/>
                    <a:p>
                      <a:pPr rtl="1"/>
                      <a:r>
                        <a:rPr lang="he-IL" dirty="0"/>
                        <a:t>עבריינות אידיאולוגית </a:t>
                      </a:r>
                    </a:p>
                  </a:txBody>
                  <a:tcPr/>
                </a:tc>
                <a:tc>
                  <a:txBody>
                    <a:bodyPr/>
                    <a:lstStyle/>
                    <a:p>
                      <a:pPr rtl="1"/>
                      <a:r>
                        <a:rPr lang="he-IL" dirty="0"/>
                        <a:t>עבריינות שלטונית אישית </a:t>
                      </a:r>
                    </a:p>
                  </a:txBody>
                  <a:tcPr/>
                </a:tc>
                <a:tc>
                  <a:txBody>
                    <a:bodyPr/>
                    <a:lstStyle/>
                    <a:p>
                      <a:pPr rtl="1"/>
                      <a:r>
                        <a:rPr lang="he-IL" dirty="0"/>
                        <a:t>עבריינות שלטונית ציבורית</a:t>
                      </a:r>
                    </a:p>
                    <a:p>
                      <a:pPr rtl="1"/>
                      <a:endParaRPr lang="he-IL" dirty="0"/>
                    </a:p>
                  </a:txBody>
                  <a:tcPr/>
                </a:tc>
                <a:extLst>
                  <a:ext uri="{0D108BD9-81ED-4DB2-BD59-A6C34878D82A}">
                    <a16:rowId xmlns:a16="http://schemas.microsoft.com/office/drawing/2014/main" val="483388551"/>
                  </a:ext>
                </a:extLst>
              </a:tr>
              <a:tr h="370840">
                <a:tc>
                  <a:txBody>
                    <a:bodyPr/>
                    <a:lstStyle/>
                    <a:p>
                      <a:pPr rtl="1"/>
                      <a:r>
                        <a:rPr lang="he-IL" dirty="0"/>
                        <a:t>מי העבריין?</a:t>
                      </a:r>
                    </a:p>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530505341"/>
                  </a:ext>
                </a:extLst>
              </a:tr>
              <a:tr h="370840">
                <a:tc>
                  <a:txBody>
                    <a:bodyPr/>
                    <a:lstStyle/>
                    <a:p>
                      <a:pPr rtl="1"/>
                      <a:r>
                        <a:rPr lang="he-IL" dirty="0"/>
                        <a:t>מהי סיבת הפרת החוק?</a:t>
                      </a:r>
                    </a:p>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664404907"/>
                  </a:ext>
                </a:extLst>
              </a:tr>
              <a:tr h="370840">
                <a:tc>
                  <a:txBody>
                    <a:bodyPr/>
                    <a:lstStyle/>
                    <a:p>
                      <a:pPr rtl="1"/>
                      <a:r>
                        <a:rPr lang="he-IL" dirty="0"/>
                        <a:t>כיצד החברה תופסת את העברה?</a:t>
                      </a:r>
                    </a:p>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547778546"/>
                  </a:ext>
                </a:extLst>
              </a:tr>
              <a:tr h="370840">
                <a:tc>
                  <a:txBody>
                    <a:bodyPr/>
                    <a:lstStyle/>
                    <a:p>
                      <a:pPr rtl="1"/>
                      <a:r>
                        <a:rPr lang="he-IL" dirty="0"/>
                        <a:t>כיצד המדינה תופסת את העברה?</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4183563010"/>
                  </a:ext>
                </a:extLst>
              </a:tr>
            </a:tbl>
          </a:graphicData>
        </a:graphic>
      </p:graphicFrame>
      <p:cxnSp>
        <p:nvCxnSpPr>
          <p:cNvPr id="6" name="מחבר ישר 5">
            <a:extLst>
              <a:ext uri="{FF2B5EF4-FFF2-40B4-BE49-F238E27FC236}">
                <a16:creationId xmlns:a16="http://schemas.microsoft.com/office/drawing/2014/main" id="{E7BCB431-8A77-455C-8995-CE74F924CBCA}"/>
              </a:ext>
            </a:extLst>
          </p:cNvPr>
          <p:cNvCxnSpPr>
            <a:cxnSpLocks/>
          </p:cNvCxnSpPr>
          <p:nvPr/>
        </p:nvCxnSpPr>
        <p:spPr>
          <a:xfrm flipV="1">
            <a:off x="9363166" y="1306288"/>
            <a:ext cx="1463040" cy="10972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561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פרלקסה">
  <a:themeElements>
    <a:clrScheme name="פרלקסה">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פרלקסה">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רלקסה">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TM02892315[[fn=עשן מתפתל]]</Template>
  <TotalTime>646</TotalTime>
  <Words>968</Words>
  <Application>Microsoft Office PowerPoint</Application>
  <PresentationFormat>מסך רחב</PresentationFormat>
  <Paragraphs>137</Paragraphs>
  <Slides>18</Slides>
  <Notes>0</Notes>
  <HiddenSlides>0</HiddenSlides>
  <MMClips>3</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18</vt:i4>
      </vt:variant>
    </vt:vector>
  </HeadingPairs>
  <TitlesOfParts>
    <vt:vector size="30" baseType="lpstr">
      <vt:lpstr>Arial</vt:lpstr>
      <vt:lpstr>Calibri</vt:lpstr>
      <vt:lpstr>Calibri Light</vt:lpstr>
      <vt:lpstr>Corbel</vt:lpstr>
      <vt:lpstr>David</vt:lpstr>
      <vt:lpstr>David,Bold</vt:lpstr>
      <vt:lpstr>Guttman Frank</vt:lpstr>
      <vt:lpstr>Lucida Grande</vt:lpstr>
      <vt:lpstr>Times New Roman</vt:lpstr>
      <vt:lpstr>Wingdings 2</vt:lpstr>
      <vt:lpstr>HDOfficeLightV0</vt:lpstr>
      <vt:lpstr>פרלקסה</vt:lpstr>
      <vt:lpstr>עקרון שלטון החוק</vt:lpstr>
      <vt:lpstr>מצגת של PowerPoint‏</vt:lpstr>
      <vt:lpstr>מצגת של PowerPoint‏</vt:lpstr>
      <vt:lpstr>מצגת של PowerPoint‏</vt:lpstr>
      <vt:lpstr>הפרת החוק - עבריינות</vt:lpstr>
      <vt:lpstr>הפרת החוק  סוגי עבריינות</vt:lpstr>
      <vt:lpstr>מצגת של PowerPoint‏</vt:lpstr>
      <vt:lpstr>סוגי עבריינות</vt:lpstr>
      <vt:lpstr>השווה בין סוגי העבריינות באמצעות הטבלה הבא:</vt:lpstr>
      <vt:lpstr>מצגת של PowerPoint‏</vt:lpstr>
      <vt:lpstr>מצגת של PowerPoint‏</vt:lpstr>
      <vt:lpstr>סירוב לציית לחוק</vt:lpstr>
      <vt:lpstr>השווה בין סוגי הסרבנות באמצעות הטבלה הבא:</vt:lpstr>
      <vt:lpstr>מהם גבולות הציות לחוק?</vt:lpstr>
      <vt:lpstr>מהם גבולות הציות לחוק?</vt:lpstr>
      <vt:lpstr>מצגת של PowerPoint‏</vt:lpstr>
      <vt:lpstr>פקודה בלתי חוקית בעליל האירוע בכפר קאסם</vt:lpstr>
      <vt:lpstr>השווה בין פקודה בלתי חוקית לפקודה בלתי חוקית בעליל באמצעות הטבלה הבא: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עקרון שלטון החוק</dc:title>
  <dc:creator>b</dc:creator>
  <cp:lastModifiedBy>Najib Talhami</cp:lastModifiedBy>
  <cp:revision>46</cp:revision>
  <dcterms:created xsi:type="dcterms:W3CDTF">2020-07-01T17:40:34Z</dcterms:created>
  <dcterms:modified xsi:type="dcterms:W3CDTF">2025-11-23T06:14:05Z</dcterms:modified>
</cp:coreProperties>
</file>