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5" r:id="rId3"/>
    <p:sldId id="282" r:id="rId4"/>
    <p:sldId id="281" r:id="rId5"/>
    <p:sldId id="266" r:id="rId6"/>
    <p:sldId id="257" r:id="rId7"/>
    <p:sldId id="260" r:id="rId8"/>
    <p:sldId id="258" r:id="rId9"/>
    <p:sldId id="268" r:id="rId10"/>
    <p:sldId id="270" r:id="rId11"/>
    <p:sldId id="271" r:id="rId12"/>
    <p:sldId id="276" r:id="rId13"/>
    <p:sldId id="263" r:id="rId14"/>
    <p:sldId id="284" r:id="rId15"/>
    <p:sldId id="285" r:id="rId16"/>
    <p:sldId id="283" r:id="rId17"/>
    <p:sldId id="286" r:id="rId18"/>
    <p:sldId id="292" r:id="rId19"/>
    <p:sldId id="287" r:id="rId20"/>
    <p:sldId id="290" r:id="rId21"/>
    <p:sldId id="269" r:id="rId22"/>
    <p:sldId id="274" r:id="rId23"/>
    <p:sldId id="289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D607C-A82B-426D-BC7F-2FF65F93360E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31F7-9455-4D80-B3C3-D45E3C8C4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ACDF-42E0-461B-B0D9-B99961011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753E42-C38F-4E87-8194-73C28747E00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KEKceJ2TQQ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lJHxZMXIuI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2x3wfVEH8" TargetMode="External"/><Relationship Id="rId2" Type="http://schemas.openxmlformats.org/officeDocument/2006/relationships/hyperlink" Target="https://www.youtube.com/watch?v=iUN8cMo0S5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ruk-VpJO5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il/url?sa=i&amp;rct=j&amp;q=%D7%AA%D7%95%D7%95%D7%99%D7%9D+%D7%9C%D7%A9%D7%99%D7%A8%D7%99%D7%9D&amp;source=images&amp;cd=&amp;cad=rja&amp;uact=8&amp;ved=0CAcQjRw&amp;url=http://www.tapuz.co.il/blog/net/viewentry.aspx?entryId=2461807&amp;ei=1nLbVJ3lIsz5UpH3g7gB&amp;bvm=bv.85761416,d.ZGU&amp;psig=AFQjCNGNOw0hFvkr1UK92FjgucL6Pi7q8A&amp;ust=142375431884296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98146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he-IL" sz="6600" dirty="0">
                <a:cs typeface="+mn-cs"/>
              </a:rPr>
              <a:t>עקרון הגבלת השלטון</a:t>
            </a:r>
            <a:endParaRPr lang="en-US" sz="6600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550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0312" y="134076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25DF132-FD96-4DB3-9DF8-F8078D311533}"/>
              </a:ext>
            </a:extLst>
          </p:cNvPr>
          <p:cNvSpPr txBox="1"/>
          <p:nvPr/>
        </p:nvSpPr>
        <p:spPr>
          <a:xfrm>
            <a:off x="130628" y="5684355"/>
            <a:ext cx="22206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ארגון, איסוף ועריכה אילנית כהן</a:t>
            </a:r>
          </a:p>
          <a:p>
            <a:pPr algn="ctr"/>
            <a:r>
              <a:rPr lang="he-IL" dirty="0"/>
              <a:t>רכזת מקצוע אזרחות</a:t>
            </a:r>
          </a:p>
        </p:txBody>
      </p:sp>
    </p:spTree>
    <p:extLst>
      <p:ext uri="{BB962C8B-B14F-4D97-AF65-F5344CB8AC3E}">
        <p14:creationId xmlns:p14="http://schemas.microsoft.com/office/powerpoint/2010/main" val="287528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66192"/>
            <a:ext cx="8229600" cy="990600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cs typeface="+mn-cs"/>
              </a:rPr>
              <a:t>מנגנוני פיקוח וביקורת לא </a:t>
            </a:r>
            <a:r>
              <a:rPr lang="he-IL" sz="3600" dirty="0" err="1">
                <a:cs typeface="+mn-cs"/>
              </a:rPr>
              <a:t>מוסדים</a:t>
            </a:r>
            <a:r>
              <a:rPr lang="he-IL" sz="3600" dirty="0">
                <a:cs typeface="+mn-cs"/>
              </a:rPr>
              <a:t>:                      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4712" y="148478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 </a:t>
            </a:r>
            <a:r>
              <a:rPr lang="he-IL" b="1" dirty="0"/>
              <a:t>תקשורת</a:t>
            </a:r>
          </a:p>
          <a:p>
            <a:pPr marL="0" indent="0">
              <a:buNone/>
            </a:pPr>
            <a:r>
              <a:rPr lang="he-IL" dirty="0"/>
              <a:t>מספקת מידע על הנעשה בשלטון</a:t>
            </a:r>
          </a:p>
          <a:p>
            <a:pPr marL="0" indent="0">
              <a:buNone/>
            </a:pPr>
            <a:r>
              <a:rPr lang="he-IL" dirty="0"/>
              <a:t>חושפת שחיתות, אי יעילות , עוולות.</a:t>
            </a:r>
          </a:p>
          <a:p>
            <a:pPr marL="0" indent="0">
              <a:buNone/>
            </a:pPr>
            <a:r>
              <a:rPr lang="he-IL" dirty="0"/>
              <a:t>נותנת הערכה ופרשנות על הנעשה בשלטון.</a:t>
            </a:r>
          </a:p>
          <a:p>
            <a:pPr marL="0" indent="0" algn="r" rtl="1">
              <a:buNone/>
            </a:pPr>
            <a:r>
              <a:rPr lang="he-IL" b="1" dirty="0"/>
              <a:t>דעת קהל</a:t>
            </a:r>
          </a:p>
          <a:p>
            <a:pPr marL="0" indent="0">
              <a:buNone/>
            </a:pPr>
            <a:r>
              <a:rPr lang="he-IL" dirty="0"/>
              <a:t>הפגנות, מחאות, שביתות , מכתבים, עצרת</a:t>
            </a:r>
          </a:p>
          <a:p>
            <a:pPr marL="0" indent="0">
              <a:buNone/>
            </a:pPr>
            <a:r>
              <a:rPr lang="he-IL" dirty="0"/>
              <a:t>הבעת דעה בתקשורת.</a:t>
            </a:r>
          </a:p>
          <a:p>
            <a:pPr marL="0" indent="0" algn="r" rtl="1">
              <a:buNone/>
            </a:pPr>
            <a:r>
              <a:rPr lang="he-IL" b="1" dirty="0"/>
              <a:t>אומנות</a:t>
            </a:r>
          </a:p>
          <a:p>
            <a:pPr marL="0" indent="0">
              <a:buNone/>
            </a:pPr>
            <a:r>
              <a:rPr lang="he-IL" dirty="0"/>
              <a:t>ביקורת פוליטית, כלכלית, חברתית</a:t>
            </a:r>
          </a:p>
          <a:p>
            <a:pPr marL="0" indent="0">
              <a:buNone/>
            </a:pPr>
            <a:r>
              <a:rPr lang="he-IL" dirty="0"/>
              <a:t>באמצעות: קולנוע, תאטרון, ספרות, קריקטורה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 algn="r" rtl="1">
              <a:lnSpc>
                <a:spcPct val="150000"/>
              </a:lnSpc>
              <a:buNone/>
            </a:pPr>
            <a:endParaRPr lang="he-IL" dirty="0"/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66192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מנגנוני פיקוח וביקורת </a:t>
            </a:r>
            <a:r>
              <a:rPr lang="he-IL" sz="3600" dirty="0" err="1">
                <a:cs typeface="+mn-cs"/>
              </a:rPr>
              <a:t>מוסדים</a:t>
            </a:r>
            <a:r>
              <a:rPr lang="he-IL" sz="3600" dirty="0">
                <a:cs typeface="+mn-cs"/>
              </a:rPr>
              <a:t>:</a:t>
            </a:r>
            <a:r>
              <a:rPr lang="he-IL" sz="3600" dirty="0"/>
              <a:t> 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57200" y="164854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b="1" dirty="0"/>
              <a:t>הפרלמנט</a:t>
            </a:r>
            <a:r>
              <a:rPr lang="he-IL" dirty="0"/>
              <a:t> </a:t>
            </a:r>
            <a:r>
              <a:rPr lang="he-IL"/>
              <a:t>- כנסת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חקיקה</a:t>
            </a:r>
          </a:p>
          <a:p>
            <a:pPr marL="0" indent="0">
              <a:buNone/>
            </a:pPr>
            <a:r>
              <a:rPr lang="he-IL" dirty="0"/>
              <a:t>החוק עומד מעל רשויות השלטון</a:t>
            </a:r>
          </a:p>
          <a:p>
            <a:pPr marL="0" indent="0">
              <a:buNone/>
            </a:pPr>
            <a:r>
              <a:rPr lang="he-IL" dirty="0"/>
              <a:t>כולם כפופים לחוקים</a:t>
            </a:r>
          </a:p>
          <a:p>
            <a:pPr marL="0" indent="0">
              <a:buNone/>
            </a:pPr>
            <a:r>
              <a:rPr lang="he-IL" dirty="0"/>
              <a:t>פיקוח על  התקציב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האופוזיציה</a:t>
            </a:r>
          </a:p>
          <a:p>
            <a:pPr marL="0" indent="0">
              <a:buNone/>
            </a:pPr>
            <a:r>
              <a:rPr lang="he-IL" dirty="0"/>
              <a:t>מעוררת את תשומת לב הציבור</a:t>
            </a:r>
          </a:p>
          <a:p>
            <a:pPr marL="0" indent="0">
              <a:buNone/>
            </a:pPr>
            <a:r>
              <a:rPr lang="he-IL" dirty="0"/>
              <a:t>הצבעת אי אמון</a:t>
            </a:r>
          </a:p>
        </p:txBody>
      </p:sp>
    </p:spTree>
    <p:extLst>
      <p:ext uri="{BB962C8B-B14F-4D97-AF65-F5344CB8AC3E}">
        <p14:creationId xmlns:p14="http://schemas.microsoft.com/office/powerpoint/2010/main" val="87116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4868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מנגנוני פיקוח וביקורת פורמאליים:</a:t>
            </a:r>
            <a:r>
              <a:rPr lang="he-IL" sz="3600" dirty="0"/>
              <a:t> 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dirty="0">
                <a:latin typeface="Arial" pitchFamily="34" charset="0"/>
                <a:cs typeface="Arial" pitchFamily="34" charset="0"/>
              </a:rPr>
              <a:t>מוסד מבקר המדינה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פעילות חוקית של השלטון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פעילות יעילה וחסכונית (רישום הוצאות והכנסות)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את טוהר המידות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נציב תלונות הציבור 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האזרח מגיש תלונה  במידה ונפגע ישירות  ממעשה או ממחדל </a:t>
            </a:r>
          </a:p>
          <a:p>
            <a:pPr marL="0" indent="0">
              <a:buNone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e-IL" b="1" dirty="0">
                <a:latin typeface="Arial" pitchFamily="34" charset="0"/>
                <a:cs typeface="Arial" pitchFamily="34" charset="0"/>
              </a:rPr>
              <a:t>מערכת המשפט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בוחן  האם השלטון פעל על פי החוק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מגן על זכויות האזרח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5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39280"/>
            <a:ext cx="8373616" cy="4914056"/>
          </a:xfrm>
        </p:spPr>
        <p:txBody>
          <a:bodyPr>
            <a:no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עקרון הגבלת השלטון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השלטון מחזיק באמצעים (כלכליים, אנושיים, מקורות מידע, מנגנוני אכיפה)המעניקים לו עוצמה רבה 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קיימת סכנה בניצול לרעה של כוחו של השלטון/ בפגיעה בזכויות האדם והאזרח או בזכויות קבוצה 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ולכן באמצעות הפרדת הרשויות ובאמצעות </a:t>
            </a: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פיקוח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וביקורת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על השלטון </a:t>
            </a:r>
            <a:r>
              <a:rPr lang="he-IL" dirty="0"/>
              <a:t>על ידי מנגנונים מוסדיים ולא מוסדיים ניתן להגביל את השלטון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,למנוע עריצות ושרירותיות השלטון ולהגן על הדמוקרטיה וערכיה.</a:t>
            </a:r>
            <a:endParaRPr lang="he-IL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latin typeface="Arial" pitchFamily="34" charset="0"/>
                <a:ea typeface="Arial" pitchFamily="34" charset="0"/>
                <a:cs typeface="Arial" pitchFamily="34" charset="0"/>
              </a:rPr>
              <a:t>מנגנון פיקוח וביקורת מוסדי : 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בתי  המשפט, מבקר המדינה ופרלמנט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latin typeface="Arial" pitchFamily="34" charset="0"/>
                <a:ea typeface="Arial" pitchFamily="34" charset="0"/>
                <a:cs typeface="Arial" pitchFamily="34" charset="0"/>
              </a:rPr>
              <a:t>מנגנוני פיקוח וביקורת לא מוסדי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דעת הקהל, אומנות ותקשורת.</a:t>
            </a:r>
            <a:br>
              <a:rPr lang="en-US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920280" y="548680"/>
            <a:ext cx="792088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לסיכום:</a:t>
            </a:r>
            <a:r>
              <a:rPr lang="he-IL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897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2211704" cy="1261872"/>
          </a:xfrm>
        </p:spPr>
        <p:txBody>
          <a:bodyPr/>
          <a:lstStyle/>
          <a:p>
            <a:pPr algn="ctr"/>
            <a:r>
              <a:rPr lang="he-IL" dirty="0"/>
              <a:t>ציין</a:t>
            </a:r>
            <a:br>
              <a:rPr lang="he-IL" dirty="0"/>
            </a:br>
            <a:r>
              <a:rPr lang="he-IL" dirty="0"/>
              <a:t>מהו </a:t>
            </a:r>
            <a:br>
              <a:rPr lang="he-IL" dirty="0"/>
            </a:br>
            <a:r>
              <a:rPr lang="he-IL" dirty="0"/>
              <a:t>מנגנון הפיקוח והביקורת</a:t>
            </a:r>
            <a:br>
              <a:rPr lang="he-IL" dirty="0"/>
            </a:br>
            <a:r>
              <a:rPr lang="he-IL" dirty="0"/>
              <a:t>שבא לידי ביטוי</a:t>
            </a:r>
            <a:br>
              <a:rPr lang="he-IL" dirty="0"/>
            </a:br>
            <a:r>
              <a:rPr lang="he-IL" dirty="0"/>
              <a:t>הסבר מדוע</a:t>
            </a:r>
          </a:p>
        </p:txBody>
      </p:sp>
      <p:pic>
        <p:nvPicPr>
          <p:cNvPr id="1026" name="Picture 2" descr="קריקטורה יומית">
            <a:extLst>
              <a:ext uri="{FF2B5EF4-FFF2-40B4-BE49-F238E27FC236}">
                <a16:creationId xmlns:a16="http://schemas.microsoft.com/office/drawing/2014/main" id="{C2E1B3EB-EB67-4B97-9FB5-B5D70B420B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30549"/>
            <a:ext cx="5715000" cy="41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0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2142680" cy="126492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>
                <a:solidFill>
                  <a:srgbClr val="D2533C"/>
                </a:solidFill>
              </a:rPr>
              <a:t>ציין והצג את 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מנגנון 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הפיקוח והביקורת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שבא לידי ביטוי  בתמונה.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הסבר מדוע. 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4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499736" cy="2664296"/>
          </a:xfrm>
        </p:spPr>
        <p:txBody>
          <a:bodyPr/>
          <a:lstStyle/>
          <a:p>
            <a:pPr algn="ctr"/>
            <a:r>
              <a:rPr lang="he-IL" sz="2800" dirty="0"/>
              <a:t>ציין את </a:t>
            </a:r>
            <a:br>
              <a:rPr lang="he-IL" sz="2800" dirty="0"/>
            </a:br>
            <a:r>
              <a:rPr lang="he-IL" sz="2800" dirty="0"/>
              <a:t>מנגנון </a:t>
            </a:r>
            <a:br>
              <a:rPr lang="he-IL" sz="2800" dirty="0"/>
            </a:br>
            <a:r>
              <a:rPr lang="he-IL" sz="2800" dirty="0"/>
              <a:t>הפיקוח והביקורת</a:t>
            </a:r>
            <a:br>
              <a:rPr lang="he-IL" sz="2800" dirty="0"/>
            </a:br>
            <a:r>
              <a:rPr lang="he-IL" sz="2800" dirty="0"/>
              <a:t>שבא לידי ביטוי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5"/>
            <a:ext cx="4368847" cy="58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6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בקטע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46" y="404664"/>
            <a:ext cx="498985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3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בעיתון </a:t>
            </a:r>
            <a:r>
              <a:rPr lang="he-IL" dirty="0" err="1">
                <a:solidFill>
                  <a:srgbClr val="D2533C"/>
                </a:solidFill>
              </a:rPr>
              <a:t>כלכליסט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A04CE53-1716-4BCA-82CD-4FD11DB3B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7" t="26200" r="16926" b="13600"/>
          <a:stretch/>
        </p:blipFill>
        <p:spPr>
          <a:xfrm>
            <a:off x="3059832" y="836712"/>
            <a:ext cx="580250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בקטע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sp>
        <p:nvSpPr>
          <p:cNvPr id="5" name="מציין מיקום תוכן 4"/>
          <p:cNvSpPr txBox="1">
            <a:spLocks noGrp="1"/>
          </p:cNvSpPr>
          <p:nvPr>
            <p:ph idx="1"/>
          </p:nvPr>
        </p:nvSpPr>
        <p:spPr>
          <a:xfrm>
            <a:off x="2971800" y="792080"/>
            <a:ext cx="5715000" cy="501675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יו"ר הוועדה לביקורת המדינה אמנון כהן: מפעל הפיס הוא נאמן הציבור, חובה לוודא שכל הכספים מנוצלים היטב לצרכי הציבור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 בנובמבר 2014, כ"ד בחשון תשע"ה, בשעה 14:00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הוועדה לביקורת המדינה בכנסת, דנה היום (שני) ) בדו"ח מבקר המדינה בקרת מפעל הפיס על שימוש במבני ציבור שמימן את הקמתם. ע"פ הדו"ח, הרשויות במקומות רבים, לא הקפידו כי השימוש במבנים שמפעל הפיס מימן את הקמתם – לא היה כפי הייעוד, למרות התחייבות הרשויות, מבנים רבים לא עומדים בתקני הבטיחות והתחזוקה, חלקם ננטשו ונבזזו, וכשליש – טרם הופעלו כלל, למרות שהושלמה בנייתם. הדו"ח גם מותח ביקורת על רשויות המשתהות ומתמהמהות בהשלמת מבנים, למרות שקיבלה עבורם מימון ממפעל הפיס </a:t>
            </a:r>
          </a:p>
        </p:txBody>
      </p:sp>
    </p:spTree>
    <p:extLst>
      <p:ext uri="{BB962C8B-B14F-4D97-AF65-F5344CB8AC3E}">
        <p14:creationId xmlns:p14="http://schemas.microsoft.com/office/powerpoint/2010/main" val="3395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626314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מטרות השיעור:</a:t>
            </a:r>
            <a:endParaRPr lang="en-US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5584" y="1144488"/>
            <a:ext cx="8229600" cy="4876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endParaRPr lang="he-IL" sz="28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הבנת המושג : " עקרון הגבלת שלטון "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24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פיתוח יכולת הבחנה בין "מנגנון פיקוח וביקורת מוסדי"</a:t>
            </a:r>
            <a:br>
              <a:rPr lang="en-US" sz="2400" dirty="0"/>
            </a:br>
            <a:r>
              <a:rPr lang="he-IL" sz="2400" dirty="0"/>
              <a:t> לבין "מנגנון פיקוח וביקורת לא מוסדי"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4766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בס"ד.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7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2283712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אלו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מנגנוני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שבאים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בסרטון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24C32F8-75DF-4C8B-B8EE-FC31959D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 algn="ctr">
              <a:buNone/>
            </a:pPr>
            <a:r>
              <a:rPr lang="he-IL"/>
              <a:t> </a:t>
            </a:r>
            <a:r>
              <a:rPr lang="he-IL">
                <a:hlinkClick r:id="rId2"/>
              </a:rPr>
              <a:t>כאן11 </a:t>
            </a:r>
            <a:r>
              <a:rPr lang="he-IL" dirty="0">
                <a:hlinkClick r:id="rId2"/>
              </a:rPr>
              <a:t>- מחייה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100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566192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latin typeface="Arial" pitchFamily="34" charset="0"/>
                <a:cs typeface="Arial" pitchFamily="34" charset="0"/>
              </a:rPr>
              <a:t>שאלת בגרות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534345"/>
            <a:ext cx="7848872" cy="4876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אזרחים הקימו ארגון שמטרתו לדווח לציבור על פעילותם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של חברי הכנסת. אנשי הארגון אוספים מידע על התנהלותם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של חברי הכנסת ועל הדרך שבה הם מקבלים החלטות. </a:t>
            </a:r>
            <a:br>
              <a:rPr lang="en-US" dirty="0"/>
            </a:br>
            <a:r>
              <a:rPr lang="he-IL" dirty="0"/>
              <a:t>למשל הארגון מציג מדד המדרג את חברי הכנסת לפי מספר</a:t>
            </a:r>
            <a:br>
              <a:rPr lang="en-US" dirty="0"/>
            </a:br>
            <a:r>
              <a:rPr lang="he-IL" dirty="0"/>
              <a:t>החוקים החברתיים שיזמו. המידע שנאסף על ידי אנשי הארגון מתפרסם באמצעי התקשורת באופן שוטף.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b="1" dirty="0"/>
              <a:t>ציין והצג את סוג מנגנון הפיקוח והביקורת שבא לידי ביטוי </a:t>
            </a:r>
            <a:br>
              <a:rPr lang="en-US" b="1" dirty="0"/>
            </a:br>
            <a:r>
              <a:rPr lang="he-IL" b="1" dirty="0"/>
              <a:t>בפעילות הארגון. הסבר את תשובתך על פי הקטע.</a:t>
            </a:r>
            <a:endParaRPr lang="en-US" b="1" dirty="0"/>
          </a:p>
          <a:p>
            <a:pPr marL="0" lvl="0" indent="0" algn="r" rtl="1">
              <a:lnSpc>
                <a:spcPct val="150000"/>
              </a:lnSpc>
              <a:buNone/>
            </a:pPr>
            <a:endParaRPr lang="en-US" b="1" dirty="0"/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1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תשובה</a:t>
            </a:r>
            <a:endParaRPr lang="en-US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148478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b="1" dirty="0"/>
              <a:t>ציון: </a:t>
            </a:r>
            <a:r>
              <a:rPr lang="he-IL" dirty="0"/>
              <a:t>מנגנון הפיקוח והביקורת לא מוסדי</a:t>
            </a:r>
            <a:br>
              <a:rPr lang="en-US" dirty="0"/>
            </a:br>
            <a:r>
              <a:rPr lang="he-IL" b="1" dirty="0"/>
              <a:t>הצג: </a:t>
            </a:r>
            <a:r>
              <a:rPr lang="he-IL" dirty="0"/>
              <a:t>ביקורת הנעשית על ידי גופים, אזרחים או קבוצות </a:t>
            </a:r>
          </a:p>
          <a:p>
            <a:pPr marL="0" indent="0" algn="r" rtl="1">
              <a:buNone/>
            </a:pPr>
            <a:r>
              <a:rPr lang="he-IL" dirty="0"/>
              <a:t>הפועלים מתוך יוזמה אישית על מנת להגביר את המודעות</a:t>
            </a:r>
            <a:br>
              <a:rPr lang="en-US" dirty="0"/>
            </a:br>
            <a:r>
              <a:rPr lang="he-IL" dirty="0"/>
              <a:t>של הציבור שהשלטון לא יחרוק מסמכויותיו ובכך להגביל</a:t>
            </a:r>
            <a:br>
              <a:rPr lang="en-US" dirty="0"/>
            </a:br>
            <a:r>
              <a:rPr lang="he-IL" dirty="0"/>
              <a:t>את כוחו.</a:t>
            </a:r>
            <a:br>
              <a:rPr lang="en-US" dirty="0"/>
            </a:br>
            <a:endParaRPr lang="he-IL" dirty="0"/>
          </a:p>
          <a:p>
            <a:pPr marL="0" indent="0" algn="r" rtl="1">
              <a:buNone/>
            </a:pPr>
            <a:r>
              <a:rPr lang="he-IL" b="1" dirty="0"/>
              <a:t>הסבר: </a:t>
            </a:r>
            <a:r>
              <a:rPr lang="he-IL" dirty="0"/>
              <a:t>" אזרחים הקימו ארגון שמטרתו לדווח לציבור על </a:t>
            </a:r>
          </a:p>
          <a:p>
            <a:pPr marL="0" indent="0" algn="r" rtl="1">
              <a:buNone/>
            </a:pPr>
            <a:r>
              <a:rPr lang="he-IL" dirty="0"/>
              <a:t>פעילותם  של חברי הכנסת. המידע מתפרסם באמצעי התקשורת "</a:t>
            </a:r>
          </a:p>
          <a:p>
            <a:pPr marL="0" indent="0" algn="r" rtl="1">
              <a:buNone/>
            </a:pPr>
            <a:r>
              <a:rPr lang="he-IL" dirty="0"/>
              <a:t>ארגון שאזרחים הקימו מיוזמתם האישית והם מפקחים על הנעשה בכנסת שהיא אחת מרשויות השלטון ומגבירים את מודעות הציבור </a:t>
            </a:r>
          </a:p>
          <a:p>
            <a:pPr marL="0" indent="0" algn="r" rtl="1">
              <a:buNone/>
            </a:pPr>
            <a:r>
              <a:rPr lang="he-IL" dirty="0"/>
              <a:t>באמצעות התקשורת.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2139696" cy="1261872"/>
          </a:xfrm>
        </p:spPr>
        <p:txBody>
          <a:bodyPr/>
          <a:lstStyle/>
          <a:p>
            <a:pPr algn="ctr"/>
            <a:r>
              <a:rPr lang="he-IL"/>
              <a:t>ציין והצג</a:t>
            </a:r>
            <a:br>
              <a:rPr lang="he-IL" dirty="0"/>
            </a:br>
            <a:r>
              <a:rPr lang="he-IL" dirty="0"/>
              <a:t>את </a:t>
            </a:r>
            <a:br>
              <a:rPr lang="he-IL" dirty="0"/>
            </a:br>
            <a:r>
              <a:rPr lang="he-IL" dirty="0"/>
              <a:t>מנגנון הפיקוח והביקורת</a:t>
            </a:r>
            <a:br>
              <a:rPr lang="he-IL" dirty="0"/>
            </a:br>
            <a:r>
              <a:rPr lang="he-IL" dirty="0"/>
              <a:t>שבא לידי ביטוי בסרטון</a:t>
            </a:r>
            <a:br>
              <a:rPr lang="he-IL" dirty="0"/>
            </a:br>
            <a:r>
              <a:rPr lang="he-IL" dirty="0"/>
              <a:t>הסבר מדוע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99792" y="792080"/>
            <a:ext cx="5987008" cy="5577840"/>
          </a:xfrm>
        </p:spPr>
        <p:txBody>
          <a:bodyPr/>
          <a:lstStyle/>
          <a:p>
            <a:endParaRPr lang="he-IL" b="1" u="sng" dirty="0">
              <a:hlinkClick r:id="rId2"/>
            </a:endParaRPr>
          </a:p>
          <a:p>
            <a:endParaRPr lang="he-IL" b="1" u="sng" dirty="0">
              <a:hlinkClick r:id="rId2"/>
            </a:endParaRPr>
          </a:p>
          <a:p>
            <a:endParaRPr lang="he-IL" b="1" u="sng" dirty="0">
              <a:hlinkClick r:id="rId2"/>
            </a:endParaRPr>
          </a:p>
          <a:p>
            <a:pPr marL="0" indent="0">
              <a:buNone/>
            </a:pPr>
            <a:endParaRPr lang="he-IL" b="1" u="sng" dirty="0">
              <a:hlinkClick r:id="rId2"/>
            </a:endParaRPr>
          </a:p>
          <a:p>
            <a:pPr marL="0" indent="0" algn="ctr">
              <a:buNone/>
            </a:pPr>
            <a:r>
              <a:rPr lang="he-IL" b="1" u="sng" dirty="0">
                <a:hlinkClick r:id="rId2"/>
              </a:rPr>
              <a:t>עובדים עלינו עבודה עברית – הגשש החיוור</a:t>
            </a:r>
            <a:endParaRPr lang="he-IL" b="1" u="sng" dirty="0"/>
          </a:p>
          <a:p>
            <a:endParaRPr lang="he-IL" b="1" u="sng" dirty="0"/>
          </a:p>
          <a:p>
            <a:endParaRPr lang="en-US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CA2C84-EBCB-4476-9EC9-7DF905A9296D}"/>
              </a:ext>
            </a:extLst>
          </p:cNvPr>
          <p:cNvSpPr txBox="1"/>
          <p:nvPr/>
        </p:nvSpPr>
        <p:spPr>
          <a:xfrm>
            <a:off x="4746904" y="792080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800" b="1" dirty="0"/>
              <a:t>נסיים בחיוך ...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6D5A1B1-F764-47AB-9211-5BC0C823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745" y="595226"/>
            <a:ext cx="1224703" cy="12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83568" y="787834"/>
            <a:ext cx="763284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</a:rPr>
              <a:t>אז... בואו נסכם ...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1. מה למדנו היום?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בשיעור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FF0000"/>
                </a:solidFill>
              </a:rPr>
              <a:t> 2. דבר אחד שמצא חן בעינך</a:t>
            </a:r>
          </a:p>
        </p:txBody>
      </p:sp>
      <p:pic>
        <p:nvPicPr>
          <p:cNvPr id="15362" name="Picture 2" descr="http://blog.tapuz.co.il/processimg.asp?foldername=davidyalin&amp;imgname=1511201247885.jpg&amp;fla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0" y="4221088"/>
            <a:ext cx="28575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4320"/>
            <a:ext cx="4511449" cy="29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0637"/>
            <a:ext cx="1733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699792" y="1412776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hlinkClick r:id="rId2"/>
              </a:rPr>
              <a:t>https://www.youtube.com/watch?v=iUN8cMo0S5c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עברי לידר ומוקי - מזל טוב ישראל קליפ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1979712" y="3429000"/>
            <a:ext cx="6516216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/>
                <a:ea typeface="Calibri"/>
              </a:rPr>
              <a:t>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3"/>
              </a:rPr>
              <a:t>https://www.youtube.com/watch?v=Kl2x3wfVEH8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kern="1800">
                <a:solidFill>
                  <a:srgbClr val="222222"/>
                </a:solidFill>
                <a:latin typeface="Calibri"/>
                <a:ea typeface="Calibri"/>
              </a:rPr>
              <a:t>ועדת הכנסת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32" y="1628800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הקשב למילים</a:t>
            </a:r>
          </a:p>
          <a:p>
            <a:pPr algn="r"/>
            <a:r>
              <a:rPr lang="he-IL" dirty="0"/>
              <a:t>צפה בתמונות שבקליפ</a:t>
            </a:r>
          </a:p>
          <a:p>
            <a:pPr algn="r"/>
            <a:r>
              <a:rPr lang="en-US" b="1" dirty="0"/>
              <a:t> ? </a:t>
            </a:r>
            <a:r>
              <a:rPr lang="he-IL" b="1" dirty="0"/>
              <a:t>מה המסר של השיר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על מה דנה וועדת הכנסת ?</a:t>
            </a:r>
          </a:p>
          <a:p>
            <a:pPr algn="r"/>
            <a:r>
              <a:rPr lang="he-IL" b="1" dirty="0"/>
              <a:t>מה מטרת הוועדה?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BF3813-DA60-BD8F-AC9D-63547944DC72}"/>
              </a:ext>
            </a:extLst>
          </p:cNvPr>
          <p:cNvSpPr txBox="1"/>
          <p:nvPr/>
        </p:nvSpPr>
        <p:spPr>
          <a:xfrm>
            <a:off x="3707904" y="2420888"/>
            <a:ext cx="5292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https://www.youtube.com/watch?v=gruk-VpJO5o</a:t>
            </a:r>
            <a:endParaRPr lang="en-US" dirty="0"/>
          </a:p>
          <a:p>
            <a:pPr algn="r"/>
            <a:r>
              <a:rPr lang="he-IL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אופק </a:t>
            </a:r>
            <a:r>
              <a:rPr lang="he-IL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אדנק</a:t>
            </a:r>
            <a:r>
              <a:rPr lang="he-IL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- המצב של היום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89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he-IL" b="1" dirty="0"/>
              <a:t>בואו נברר מה משותף בין הקטעים!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388296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/>
              <a:t>ועדת הכנסת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4038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/>
              <a:t>שיר</a:t>
            </a:r>
          </a:p>
          <a:p>
            <a:pPr marL="0" indent="0">
              <a:buNone/>
            </a:pPr>
            <a:r>
              <a:rPr lang="he-IL" sz="3200" b="1" dirty="0"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5" name="AutoShape 2" descr="data:image/jpeg;base64,/9j/4AAQSkZJRgABAQAAAQABAAD/2wCEAAkGBxQTEhUUEhQWFhUXFBUXFBcYGBoYHBYXFxcXFxUWGBUYHiggGBolHBcXIjIhJiktLi4uGB8zODMsNygtLisBCgoKDQwMGgwMDisZExkrKysrKysrKysrKysrKysrKysrKysrKysrKysrKysrKysrKysrKysrKysrKysrKysrK//AABEIAM0A9gMBIgACEQEDEQH/xAAcAAEAAQUBAQAAAAAAAAAAAAAAAgEDBAUGBwj/xABIEAACAQMDAQUEBwUFBgQHAAABAgMABBEFEiExBhNBUWEiMnGBBxQjQpGhsVJigtHwFSQzQ3JTc5KTssE0Y+HxJTVkg6LS0//EABQBAQAAAAAAAAAAAAAAAAAAAAD/xAAUEQEAAAAAAAAAAAAAAAAAAAAA/9oADAMBAAIRAxEAPwD3GlKUClKUClKUClKUClKUClKUClKUClKUClKUClKUClKUClKUClKUClKUClKUClKUClKUGj7b6ybOwubhcbo4iUyMje2FjyPEbmFcF9EWpajH3a6juaG93SWsjvuYSbe8KEZyqugZwP3TjrXV/S1ZmXSLxR4RiT5ROsjfkhrVdu9VVL7R7SL3jdLLgfdiVGiHHkQ7/wDAaD0OlKUCue7YdolsvqskjBYpLpYZmPRVeKXa2fABwhJ8s10NaPtPp8U5top40kja4bKOoYHFtcEcHxHXPhQbsGq1z3ZW2Nu0tnuLRQ921uWOSkMgYLEWPLbGjcAnnbsHhmuhoFWWuVDrGT7bK7KPNUKBjn0Lr+NL247uN5CMhEZiB47QTj8q8i0TUtTuY4r2FTNPIVJVpAkVvBJPMCqx5AZStvHknLe2D16B7HSlKBSlKBSlWJJyJEU9GDDP7wwQvzXef4aC6XGcZGSCQPHAxk4+Y/EVKsO94eJ/3ijH91xwPm6x1mUCrMk+HVMe8GOfILj/APYVa0+UlCWPPeTDnyErgfkBWl0TtHHd3cyRRzAWu+J3dNqO7MnEZzlsd2c5A6jzoOlpUQ4zjIyACR44OcHHyP4GrPfEylBjCxhm+LMQmD/A+fiKDIpUY3DAEHIIBB8wehqVByf0l6lLaWq3kOT9WnjkkjBIEsTZikRseGJNwJBwVB8KyeyHbez1FM28g3gZeJvZkTzyviOfeXI9a2XaPTRc2s8B/wA2GRB6FlIB+RwflXjnZO703VBGsv8AcNVjwFmixEZJBgbxjCuxxyjDdyccZoPdKVoOyWpTOskF2B9Zt2CSMowsqsN0U6DwDjII8GRx4Vv6BSsPU9Uht1D3EqRKW2hnYKC2CcZPjgH8KUGZShrnNS7REHEW0A8K7AsX/wB1EvLj944Wgye2Otw2dnLNcjMYUrs8ZC3siMD97OPQZPQV4z9CmnT32oHULhmdLZBGjMc+3s2Ig89sZJJ8yCckk1g/SReS3+ow2O8hY8GQyCOLazDczE5wMR7cBieSR41k3Pae00uYxwIzDuUBTCZWRCdrd9GUOWVzlhk+yvB8A+haV452d+kY3asYmaNlAZ1cM+xehbvkDEjJAy8bAZGa6GLtTLnDynBBbh4chfDAMY7weqnI8hQd1f3iQxvLKwWNFLux6BVGSa880L6S7fUr+3t4I5RskkkDuFAZVgmQ8AkjlxjP5Vn3k4u4XiaRpY5F2uodTuVh0zGjEfEVqey/ZiHTneW3R4mYbS0hY4XrtDT20YAJxnD84HlQej2drtaV2OWkfPwVQFRR8gT8XapXV2FhaVcMBGzrzwwClhz5GuYHaWYRvJ7EiqrH2Y93QE8vbyzY+airb6+FtHhZAWS2ZW7uVHKhYyMtHJsl8PBKDsyK5fQOyiwGRA0iwC43ww5UqFVUKjON+wSb2C7sDjiq9nO39hes6wTjKsAN4Me/IJGwPgt06DkcZ6iuooFKUoFKx47g94yNxxuT95eA3zDdfRl86X12sSM7HhVZj8FGTQTuiwRigBYAlQfEjkD0z0+dc32o7Rd0bNYYJJ2nmjIZBgRR5XfI7EYX2HIwcZG7kYrT9lu00stogmDLcWyJ9YTdkyoUIWcNn2kZcPuyACpG41seyN3O9qJLmIQOXkbZu4RS5KhnPCnk8KM9OnQBk65oMdzc2txI8g+rMzRIGARnOMMwxkkY425rLvtRYrOkBUzonsiTKpvZSYwxOCRx4LVwy4GegP3ie7U/xHMjn8jXnUGr3Ftq9xNJGwsbl4bcTKAqrNGqqm4tlkUuzqWOMkg54xQd32WhuEt0F2ytcEu0hjVgmWcsAvCjgEDPpW2eUqCWGABkk7RgeJyXqyLNz1CD/UXl/UisPVtCjuEa2n2skiZZVTZkKy/eDZBzg9aCMl3KY7ia2RZX27YRuULJsXKjeGxje7jPp1Fa3S9Xcx9xevBHfzAd5BG/KIcL7IJJOEDP1IznmtzpnZ9LeJIYViWNBhVMecDr727JJJJJJySa1OtaG6GS5soLX68yhVmfcvHsg5Azn2Rgc+A8KDpUuMybFxtVMt8WOEAI46K+f4aq8xMoQdAu5/mcIPnhz/CPOuZ7m9+psO9iivpFBaUoe7WT2V9k5IICqAM555welG0e9ay7o3vd3jlTJcLEuGIwNqJkLjaAOMHIJwM4oOkE5MpAPsovtertggem1ef41rgbXsJp90bqG4tlMkV3KRIuY3KTgXCEsmN4HfFBuz/h+ld3pNl3USo7mRwPtJGABkf7zlRwMnwHAGB4VqY5lTVCFYEXFrggEHbJayeIHRilx+EfpQaXs/pc2nXqpJLJcW9xEsMEsmDJC0PeSpDKQPbUh5Sr+BG3Hu11HaHtBDZQma5cIo4A8XbwVQep/TqcCud+kHtXHFstoAbi9M0Dx28fLYjlR27xgCI1KgjJ8D5ZI5PUGaG5Sa+xf6u4/ullHzDaA8hmHQY4JY+XXjeAtdoZIZmW710uiSAizskbDRpwWmfkHJwBz5jgYACoS3P1OdzLD/auqyqGuVALR2sXGIkAVsclfDp5ZG5Qeo9qLwogQDJc7Qv7Wein93qW9BjxzXJWqmUsVYlCcNJ0aYjggH7sY4AUYHT5S7bXxlmCJkDasS/GZmDH4FUx863NjpxKhY19kAKD4ADjr4npQeeaJo0ces3e9VIa3ikh3Dd9mSquSp6jcu0+VaXSuyUTW93PIga7S5lbZllwI2VzEnJRt656r0dcevr+pdkDLskWXuriIloZFXcFLDDo4ON8TDqvHoRWOli0b720x3lIAZ4J4zFIBkL3iyyRlgNxIBjbbk486DyrV+zC2t3Y3dpvKTSqqhF2Eq65DRtGdp9jPTGfLrXWRTMQcb8A5bAuQqsD1uYwRsb99P8AtW17D9nczsLpUVrF3S3gVQQqTjvI5XkwO+IjbulOAB3b9ScjrtX7OQTYYoiSL7sgRcj4gjDL6H1oPOpJdpy7EffJdjluMAjvJz3iY43qhPTcpFbGzugg9sCNtqnfhIgd3QB1W3GT4YlIPh4gYup6nbWoDTJJGm734VlSJsn/ABreRAAh55BBRsjzqSw25eNIZ17y4DSxFF5nRfadkaEo4YYy0RfnGV5FBqO0c9813HGIk+p92N886qykN75SediUkAyqqJTk85x06e8I2bZj7DYJWQ+w5Puoq3vewN4cJOtVt4JVbJXJZs95Eckr1TLxd1K2eccS5wQRkEVCJsFinDdZNmVIZv8AamBAwwP9vbY82oLMNqkAMaKsAkbmNQLcSsR7iW91vtpSQOTHICceHhdjYwsEQtC59lEjY2bEjkLFaXW+1mOOrIw6fhpe0pl+rGO0ZImnyiPuWGNgclzviLWkrvjaDiNwXBwOa5v6Ouz95BI4nkYKVeI2m6N2cqygt3E+Ip4lwc92xbwHkQ9Ut+000biOTZIxJCxyA2c7YGdsaykxXDeqOq/hW5g7TwFgkpa3kJwEnUxFj1wjN7Ev8DNXExkbHjT3FX7WOOMyxquP87SLn7WFOOFhJzWOt3lGWEt3Odknc5vIM/sSWEn29v0/w4+nUkDkh1/a/Vpo3tVtYDMzXAEj/dhiA+1ZjkD3SRzwDjxwKxe2bObK4VB3kkkRjjXnLmU92oHTAy3vnAH3QOtcjBcLFG0sbGKJCveTWUyyQx7csRJYz8I3J9iMHbnrxUbDtc11JFDbzW14e87xkIktXYKrMhl7wMshzt4UgAgDA8AwLC1mkQJYyCNDbOIZZ8nuonlj76ykG0tNLEwIXIICsRxwa9WsLKQqm4nKqo7yQAuSAAWWP3Y8/jXLaXqEVveTT3FrdRSNFGJWMPfKr5bLKbXvFTKBAScEhEz69PB2xsHztu4MgElTIqsAOTmNiG/Kg2kFiindjLftMdzfienyrSWljHNYTJPgxzNds+f2JJpXU58MKVwfQGvMtR+n7EpEFoGhB4LyFXceeApCfDmvUrbTS1jBbucDuoVnHi6hB3iem4+yf3S3jg0GX2VkkaytWmz3ptoDJnrvMal8+uc1ekk+3X/dP/1JV19xB24zg7c9M+GceFcp9H+k6lG00uqTJIzkCJEwRGMktggAAH2eOfdoOuCk/wBf9qmsYFUmnVBl2VR5sQPzNc/qHb3ToeGu4i2cbYz3rZ8tkW45+VBvbe6SQuFOdjbG9DgEj8/yPlUWtAPc9n0xlT8U6fhivNuz2rXSXF41jp0skU8qyRtIptgWbLSSSSzne/LcKq4AUAVka7Nchd2q6pDYxnP2NpxIw8hM+ZCcfsLQaL6c+2k1sEsrdjG8iF5mVuQmSFRG95d2Gz04AA4Jz5Z9HFpI94pS4NqiI5nuQQO6iKlW9okAFshR45YEdK9D1Hshb6goTTdOnHJJvrmR4Q5bBLkPueYfIYOat2XZnTNPcRSFtUvOotYF3KrDPLoMggbsHeTjOdtBu9BJZXi0KLuYTu+s6rcjLSYyXaPfzIc5OThQc8DrVrR+stvomXY/+O1eY7sHgt3bn32xzxx0PjvGRrys8ay67Ottbcdzp1s2TL02q7JzJzgYX2RwcrUNQRp7cPfY0vSEA7u1XCzXI6gOF5UH9gDPX0ags6K83t2/Z5QwRt13qE2D9Zl/YVmB3e8W4HrxnL1qsltJeQo0sw0fTEwtnHuEUkrEEh39oYBXcQM85J594qDrdf04RTQysN43xZ8ANpbPPlyOtdjbTq65Xw4I6FSOqkeBqN/ZJMhSQZU/iPEEHwNad9GeMEpLI5wo2khdyr93euDnyPyoN8HGcZ5HX0rxztX9MU1rqjWyQI1vFIscmQxlc8byhBwMZwBg5x68esaXdxuuEG3HvL0IPjnz+Nc3rP0eW814L5CYrgYJOyORGIxtcxyqQHGBhlweKDOum2arBt/zrOcS4/8AIkhMTH4d9KP46ze1lhLcWdxDAwWWSJlQnpkjoeDweh48apo2grA7yvJJPPIFV5pSu7auSqIqAJGgJJwoGScnJrb0HnWhaRfNp94uuOkgZXZB7OY1CNubcgAHhgDpg+eK4L6LGuFtrfbbd6r3My72ZUKwhUJaAnkSiQMeDzgDHiPUO28sl4G020PtSALeTdVtoWwSp85XXgJ1wcnAIJ3lp2dgjtUtEXbFGoCY4ZSOd4b9vJJJ8ST50GoVgRnOQQWDAY3DPtSBRggggd5GMEEb1wRWyjijuAFnUF19x84ccdUkTBVsEcqRkEEdSBq3DRsyyZ3D23Kj3gOFuoh4OOjp4jz6HIQ8jGARtxtPA3ZKFCeO7Y5Kk+6xKnIYig1Gq6MY55Zkk9mKHMkjusLYkJLhpdpjl2JEpxMjZ38sOtc7plwDERs2rIZJVgMQOY8kpI2nSEKU27WL20gO58EA1trTQknu57y7LSEyjubdiRDGIwI0leM+87bCwXBIz0JHHQahaJOCsyB+Q2DgFSOjgn/AI8GJ3jw20HE3FxvAaQqY429ku7yRRNkg4vABc2D8f5oIGdqjxrU6Z2jguptsb95Io2r3rfV5sZO5YdQiOGj8QsgDP4tW77T2BgVZFd5A7LGrg7Z1U5LiORiBcoE3c3GcE53ZwK1vZ+ISxyShVSN8GRI4hKpAZ9kl/p4JYhwc74TgjB4AoKavpX11e5kKGVlQKblEtrrCnJSCVQYblRgZAxnn2uhGPoHY22sWJlZBI6bHj1O22xNlgQIrhHaJWyBzlz8K6Xeqw+8i2zDjd/ftOcejn7S048CRGucDdiryu0KAhp7aNhkMp/tKxcH4jvYk+HdqKCsVm0ILLBfWob2jJYzi8hOBgEQyAt7oHSLwAzxVJNUE32bXun3BIx3N9bG3lPHQ5Yc9ekdUsrBSO8igXaefrGk3JQMT1ZrUkJn0PeVffVhxE99A7eEWowCF28ANwCAnwyEPz8Q0WnfRxAjF20uOX9nur53Uf6RIqH8Sa3Mlsq5DWGrJnIzFcbx8RtuSfyqsuiHGX0qNh1D2F53ZPqB9j+prXX1/b25VXbXLZ3D93HvaYvsGWEe5pVOByfAeNBfaGEdY+0A/+5cn9JDUWt7Y9bTXZfRpLgf9Uy1Cy7Q27xq41jUYwwBHe26Hr+8LYqfiCRU21+28dfuflFFn8regpHosB5i7PTSN53MsX5mWZz+Vbm1g1JF/u9lptiniWdpCo9FiRFPzNaJr+yfrqurTekSygH5w26/rUPqNg7ArpeqXjDo1x3234/3iQL+VBkarexgkX+vMxz/gWQWM/wCn7LfKfxFR0eFFbdpeiyM5P/ir093/ABhpS0rDPkBW106C/UYstLsbAftSuGOPMpbr1+LVpNV1OHeyalrrEqfags17oAjgxl4w7uc+GQaC/wBoAQP/AI3qqoDj+5WeU3H9kkZmkU5A5A+NXNIW6aMx6TYx6ZbEe1dXKjvWAHvLDySRwd0hIIq3oY2f/JtHKk5/vd7mPrzu9smaQE+WKsdoIIFYf23qLXMmRtsLUFUJPRTFGd78jhmK0GLYyW8Vw39nRyavqP8AmXUhzFCefaEvup1OFTryN1SvhHBOkl+51TVW/wAC0iGYoCSCMJjCAce0wzwDt4LVsx9dlgIjSPRNOQZZiFFwyeJCjAhyPE+0D51rez9wCrRdnoCAw/vGpXKnrn2mXeN0j9TjGAfu85oLWuR20TiftFL31xIMRWkJOy2jPOcKwOTgDJPP72MhU7C9htJZI9Nt31a9PN7dOcgZPuiTkD2gPZH7PJJXhQey0IpSg1OpaYSe8jO1x4+Dejfz/wDcW7PWSDslUhh1Hj8QPvD4c+h61uqw77T0kGGHw8CPgfCgyIJ1cZRgw8wauVzNxpsiHK5b1B2Sfj0f8z8KgupOvBfB8nBjb9Cn5UHQ2NlHCmyNQq5J48WY5ZmJ5ZiSSWPJJyayK5walIfvN8u5f9CKjLdufeZ/mIU/Mk0Gw1kI4wGIlQ7oyg3MjeoH3T0IPBFc93x5AAXBI29QjNjcmTgdy7EYB4B+WMhpgeCVPoWaU/JEASpNp0j+0sZyB9/agYDJCd2o45OeT1oMeN8HIJ44znoBuyDJ4HAHC9RgjpWbaRNKAEUEA+IxGh9F6yt6msa0gU7c5fPCg+zkqMPEQfcmXkjJIb8SNtazbeR0wfQEA8nHhg9R1Q58DQa3Uex3fzpJLKdsa8eyjOzk5ZgzgiIYCgFAGHOGFbi/7PwSqgK7GjULDJGSkkQGOEkHIHAypyDjkGs9bgEZ/LxHoaiZSegoOJv9FngkMntsSebq1CpMceN1aEd1ddMb1G7yUdawrKELuliHPJkm04FCW8TPprE5fz4ZvhXoiw+daLtd2bWeKR4FCXgiYQTKxjcNjKKZEIJTOPZOR6UHJtKkzFlWC6Y+yXtJvqV4reIaFmU7h5Fwf3as6vrXdwyK18wAVibfUbbbIwUZKRTKE3sQMAjeeRg9K8euPo91QGR5LWQbNzu7FeSOThi3tsT0xkkmvZLO/eKNIJL0rJtRXg1WAbZGwAwjuRtDZOfvSdaDzu20a5hQMLS5iDGBDJavJy80n1iQhQQWKw/YheVDZyScVsIlim1KV5LzUrWO3QJFJKZpJEmYAyxtJhhGo5BBIzxyRXXat2aUxkNp01vkq3faZMJEyrBgxt8pnkA/4ZI4wapo91Da7kt9XNuXkaWRL+1VS8j8u7M6wsxPHO49AKDPt+0JIHd6/YMPASwxKf8A8Zk/Stgmo3p93U9LYefdt/2uKoDezDIGkXi+YLoT8sSj86xJ9FmPLaBpsh8xNGP+q3oMqW8vfvarpsfqIen/ABT1q7jVV/z+0kWPEQJbKfxG9qvf2O493s5Y59Zrf/8AjWdbw6gv+DpWnwfGbOP+XCKDl5W0qZWBl1XUyc8L9ZkBP7oUJH8ulcZof0e31vMlyLZgEuLc27XDLFhzPGsZkijZ3IyQCAR1JzxivXrn+1sEz3mn2g80jeQgfGZ1H5Vx/aS5s9qi51ue8fvoAYYWCow76PvPs7ZTyF3Ec9QMc4oNvr4KAnWNaES9TbWmIc+YyN0zr8q1VrPsaNdF0zYkm+IT3QaLvpGAdHV2bvZFVEmJGceP3RWy0bZGR/ZOhOD0FxdbYcD9oNIWlcfDFT7Q2UrKH1vVIraMHcLe19jkZ6SNmVzjIwo8TQcnNsEyDVriW8uIJQn1EZm3ERkhUijOGyGRu9dstyGUkMKzINCuWhjfU3XTrKGIQuocJNcx4B2uUzu5RFCYBwWAHnutAuSFKaBpgRWGDe3QMasPBhuzLKP08q6HSfo9Qyi41KZr64Hu94MRR+OI4B7I+flnAoOc0mS9uIgmixLp9inMc0qe3cHpkKysSpHO4gk8c9RSvWQKrQKUpQKUJqzLLj0/X5CgusB49KxpQpGMgjyPtCrZYnn8zz/XyFU3H9r8qC01nCesSfLj8qklhAP8ofMZ/WrglP7rfHipptPTKnyoJxsi+6APgMfpU+/HrUd7L7wyPMVdRgelBp9RsCSXRD7QHep07wD3WB+7Ivgw+HljFgl3YIOdx4b3d7DjB/2dwBxg4DdP9PSVrNQ0zcWePaGYYdW9yUDoHHg3k45HqOKCzA2OR546Y5/ZKn3W590+eVPUVs4ZwfQ/1x/6HmtHDKclSG3AYKtgyqvkQeLiL168+JNZkMuRkcgcZGSB6H78fqrAgUG2pWJBPxkcjzHI/Fcj8hV9ZgfEfiKDU699pLbW/g0nfSD/AMu3KuD/AM4wDHiCa2txbpIpWRVdT1VgGB+IPBrVaV9pc3Mx91ClvH5ERjfKw8sySFD/ALkVuqDmX7D2ynNs01o3/wBNI0a/8g5iP/BVmbSdSUYW6t7lP2bq32kjyMkJC/Pu66ylB5peaAScz6DayHxe1mjBJ88OsTfnWi7Qz2dnA8radqkBGAv94lSMseADIk7BR8q9meQDqQPjWl7RpHIIUlRXjM4DLIo2MO7k4ZXHI+VB4l2E14XLSm7/ALQWIf4b2017IA2eY3wz84IOeOnrx1rpprDmLWZvQi+OfzFd1pM0K3MkFqqARQxd5GgCJGXaQxDaBwSA54HTbnwred0T7zfJePz6/pQeU29jYBvsez93Kx8Z0Xn4meUkfMVtXtdSljEdtptnYqJInBklDH7KRJFylumOqDIz0r0VEA4AA+FSoOHPZTUJ8/W9UdFI5js41h+P2zbnNbHRewFhbN3iwCSXOTLMTM5Pnukzg/DFdPSgUpSgUpSgVQmq1QigxuSfHPhU0h59rk1KHxq4RQAtVq3K+KkrUEXiB/rNY7xY+H5fzWsyqCgxo5SOvI/MfzFXDH4qcfoapJF5dP0+HlUI2x8PL+XkfSgvRy54PBq5VmYgj9MdatZ5w3J8B4fOgpdxxyDDDdg5GM5U+asOVPqDWBLaODkZkxwC2UkA8hKg9oejD4mtp6Z+Sj/vVdv+r8f/AFoNN9Z59oOD5vGSf+dBwo+NXo79TwHT4LMrH8JBmtmy+f5j/uOlQZB4gEeTcj5N/Og1OjwCGJUyzEZLv9iN8jsXkfGTjc7McZPWstr8Dq6D/VKi/wDSDWUtrEf8tAf9Iq+kYHQAfAYoMAXYPTn/AErJKP8AixgVMNIeiN/EyoPl3eT+NZ9KDDS1bxYL/oUAn4s2SfjxXNfSNEUtUaOYW79/EDcORmJGyJG3P47C2B54xziuxrA1jSI7lUSYbkWVJNp5DFDlQwPUZwceOKDn/o9s0CPLCjpA+1YO8z3kyqXZ7qTd7W+VnJ9rnaiHjOB19KUClKUClKUClKUClKUClKUFsDmpg1RhSgpImaAYAqooaCVR6H4/rUjVsnIoLlWJlxV3fxmoY/H9BQWF4Pr4+lXSgI9PzPrUStVQ/wBf14UBTjg/Lyq6F9PyoUzUUbHB+VBPbUWXrirlKCzjj+v6FSV8df6+P86kg/KhWglSrY4/l/L+VTBoK0pSgUpSgUpSgUpSgUpSgUpSgUpSgVTFVpQUxVMVKlAqBOKlimKC2oquP686limKCDD+v68KoRV3FRxQURvOpOuagRUlagI3ganVt6b+PWgl41KrCyedXQ486CpFRxj+v65qdKCmeKjE+R+tVxVqHjHw/wDb+VBfpSlApSlApSlApSlApSlApSlApSlApSlApSlApSlBSqEVKlBAiqVcqmKCP41Qj41PFKC0UHnU/wADSjD0oI4HqKqCfjTPrQj0+YoJB/lUQOnpVfzFW8YPFBfFKiG/HyqVApSlApSlApSlApSlApSlApSlApSlApSlApSlApSlApSlApSlAqmKrSgjtoBUqYoIEfKh9fxqVMUET68+tM4+FVxTFBKlQHp+FSBoK0pSgUpSgUpSgUpSgUpSgUpSgUpSgUpSgUpSgUpSgUpSgUpSgUpSgUpSgVSq0oKEVTFSpQUFVqlVoFKUoFKUo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7938" y="-1790700"/>
            <a:ext cx="4505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2" y="3162589"/>
            <a:ext cx="3446293" cy="287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7822"/>
            <a:ext cx="3556608" cy="210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7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3347864" y="2060848"/>
            <a:ext cx="2448272" cy="2664296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מחבר ישר 5"/>
          <p:cNvCxnSpPr>
            <a:stCxn id="4" idx="6"/>
          </p:cNvCxnSpPr>
          <p:nvPr/>
        </p:nvCxnSpPr>
        <p:spPr>
          <a:xfrm>
            <a:off x="5796136" y="3392996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2411760" y="3429000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4" idx="0"/>
          </p:cNvCxnSpPr>
          <p:nvPr/>
        </p:nvCxnSpPr>
        <p:spPr>
          <a:xfrm flipH="1" flipV="1">
            <a:off x="4556171" y="1463129"/>
            <a:ext cx="15829" cy="597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572000" y="4725144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3081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/>
              <a:t>להגביל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70489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את מי 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0390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איך 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5445224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מדוע?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30390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מי 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he-IL" b="1" dirty="0"/>
              <a:t>למי הכוונה במונח "שלטון"?</a:t>
            </a:r>
            <a:endParaRPr lang="en-US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7E6F257-46E9-4283-9544-3D884E91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3300053" cy="387103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996008"/>
          </a:xfrm>
        </p:spPr>
        <p:txBody>
          <a:bodyPr>
            <a:normAutofit/>
          </a:bodyPr>
          <a:lstStyle/>
          <a:p>
            <a:pPr marL="0" indent="0" rtl="1">
              <a:lnSpc>
                <a:spcPct val="90000"/>
              </a:lnSpc>
              <a:buNone/>
            </a:pPr>
            <a:r>
              <a:rPr lang="he-IL" sz="1600" b="1" dirty="0"/>
              <a:t>גוּף העומד בּראש של מדינה או של חֶברה מאוּרגֶנת ויש לו סמכוּת להַשפּיעַ </a:t>
            </a:r>
            <a:r>
              <a:rPr lang="he-IL" sz="1200" dirty="0"/>
              <a:t>(מילון </a:t>
            </a:r>
            <a:r>
              <a:rPr lang="he-IL" sz="1200" dirty="0" err="1"/>
              <a:t>אבניאון</a:t>
            </a:r>
            <a:r>
              <a:rPr lang="he-IL" sz="1200" dirty="0"/>
              <a:t>)</a:t>
            </a:r>
          </a:p>
          <a:p>
            <a:pPr marL="0" indent="0" rtl="1">
              <a:lnSpc>
                <a:spcPct val="90000"/>
              </a:lnSpc>
              <a:buNone/>
            </a:pPr>
            <a:endParaRPr lang="he-IL" sz="1500" dirty="0"/>
          </a:p>
          <a:p>
            <a:pPr marL="0" indent="0" rtl="1">
              <a:lnSpc>
                <a:spcPct val="90000"/>
              </a:lnSpc>
              <a:buNone/>
            </a:pPr>
            <a:r>
              <a:rPr lang="he-IL" sz="1600" b="1" i="0" dirty="0">
                <a:effectLst/>
              </a:rPr>
              <a:t>כוח ההנהגה וסמכות השליטה במדינה </a:t>
            </a:r>
            <a:r>
              <a:rPr lang="he-IL" sz="1200" b="0" i="0" dirty="0">
                <a:effectLst/>
              </a:rPr>
              <a:t>(מורפיקס)</a:t>
            </a:r>
          </a:p>
          <a:p>
            <a:pPr marL="0" indent="0" rtl="1">
              <a:lnSpc>
                <a:spcPct val="90000"/>
              </a:lnSpc>
              <a:buNone/>
            </a:pPr>
            <a:endParaRPr lang="he-IL" sz="1500" dirty="0"/>
          </a:p>
          <a:p>
            <a:pPr rtl="1">
              <a:lnSpc>
                <a:spcPct val="90000"/>
              </a:lnSpc>
            </a:pPr>
            <a:r>
              <a:rPr lang="he-IL" sz="1600" dirty="0"/>
              <a:t>הרשות המבצעת – הממשלה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משרדי ממשלה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שרים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עירייה/מועצה מקומית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ראשי רשויות מקומיות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 הדרג המנהלי הפקידותי - עובדי הציבור, </a:t>
            </a:r>
            <a:br>
              <a:rPr lang="en-US" sz="1600" dirty="0"/>
            </a:br>
            <a:r>
              <a:rPr lang="he-IL" sz="1600" dirty="0"/>
              <a:t> הפועלים במשרדי הממשלה, בחברות הממשלתיות </a:t>
            </a:r>
            <a:br>
              <a:rPr lang="en-US" sz="1600" dirty="0"/>
            </a:br>
            <a:r>
              <a:rPr lang="he-IL" sz="1600" dirty="0"/>
              <a:t> ובגופים הביצועיים השייכים לממשלה ולרשויות המקומיות .</a:t>
            </a:r>
            <a:endParaRPr lang="en-US" sz="1600" dirty="0"/>
          </a:p>
          <a:p>
            <a:pPr rtl="1">
              <a:lnSpc>
                <a:spcPct val="90000"/>
              </a:lnSpc>
            </a:pPr>
            <a:r>
              <a:rPr lang="he-IL" sz="1600" dirty="0"/>
              <a:t>מוסדות נוספים, כגון: צבא, משטרה - </a:t>
            </a:r>
            <a:r>
              <a:rPr lang="he-IL" sz="1600" u="sng" dirty="0"/>
              <a:t>זרועות השלטון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926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6632" y="47667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3600" b="1" dirty="0">
                <a:cs typeface="+mn-cs"/>
              </a:rPr>
              <a:t>איך?</a:t>
            </a:r>
            <a:endParaRPr lang="en-US" sz="3600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28554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dirty="0"/>
              <a:t>  פיקוח  וביקורת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408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854224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cs typeface="+mn-cs"/>
              </a:rPr>
              <a:t>מדוע?</a:t>
            </a:r>
            <a:br>
              <a:rPr lang="he-IL" sz="3600" dirty="0"/>
            </a:br>
            <a:r>
              <a:rPr lang="he-IL" sz="3600" dirty="0">
                <a:cs typeface="+mn-cs"/>
              </a:rPr>
              <a:t>מדוע צריך להגביל את השלטון?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1739949"/>
            <a:ext cx="8229600" cy="428133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השלטון מרכז בידו עוצמה רבה</a:t>
            </a:r>
          </a:p>
          <a:p>
            <a:pPr algn="r" rtl="1"/>
            <a:r>
              <a:rPr lang="he-IL" b="1" dirty="0"/>
              <a:t>שליטה על משאבים כלכליים</a:t>
            </a:r>
          </a:p>
          <a:p>
            <a:pPr marL="0" indent="0" algn="r">
              <a:buNone/>
            </a:pPr>
            <a:r>
              <a:rPr lang="he-IL" dirty="0"/>
              <a:t>   קרקעות, אוצרות טבע, מפעלים ממשלתיים, מיסים.</a:t>
            </a:r>
          </a:p>
          <a:p>
            <a:pPr algn="just" rtl="1"/>
            <a:r>
              <a:rPr lang="he-IL" b="1" dirty="0"/>
              <a:t>שליטה על משאבים אנושיים</a:t>
            </a:r>
          </a:p>
          <a:p>
            <a:pPr marL="0" indent="0" algn="r">
              <a:buNone/>
            </a:pPr>
            <a:r>
              <a:rPr lang="he-IL" dirty="0"/>
              <a:t>  מומחים המסייעים לממשלה בעיצוב וביצוע מדיניותה.</a:t>
            </a:r>
          </a:p>
          <a:p>
            <a:pPr algn="r" rtl="1"/>
            <a:r>
              <a:rPr lang="he-IL" b="1" dirty="0"/>
              <a:t>שליטה על מקורות מידע</a:t>
            </a:r>
          </a:p>
          <a:p>
            <a:pPr marL="0" indent="0" algn="r" rtl="1">
              <a:buNone/>
            </a:pPr>
            <a:r>
              <a:rPr lang="he-IL" b="1" dirty="0"/>
              <a:t>   </a:t>
            </a:r>
            <a:r>
              <a:rPr lang="he-IL" dirty="0"/>
              <a:t>בתחומי הפנים , החוץ והביטחון.</a:t>
            </a:r>
          </a:p>
          <a:p>
            <a:pPr algn="r" rtl="1"/>
            <a:r>
              <a:rPr lang="he-IL" b="1" dirty="0"/>
              <a:t>שליטה על מנגנוני אכיפה</a:t>
            </a:r>
          </a:p>
          <a:p>
            <a:pPr marL="0" indent="0" algn="r" rtl="1">
              <a:buNone/>
            </a:pPr>
            <a:r>
              <a:rPr lang="he-IL" dirty="0"/>
              <a:t>   משטרה , צבא.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C00000"/>
                </a:solidFill>
              </a:rPr>
              <a:t>השלטון עלול לנצל לרעה, לנהוג בעריצות ולפגוע בזכויות האדם</a:t>
            </a:r>
            <a:r>
              <a:rPr lang="he-IL" dirty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  <a:p>
            <a:pPr algn="l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854224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sz="3600" b="1" dirty="0">
                <a:cs typeface="+mn-cs"/>
              </a:rPr>
              <a:t>מי?</a:t>
            </a:r>
            <a:br>
              <a:rPr lang="he-IL" sz="3600" dirty="0"/>
            </a:br>
            <a:r>
              <a:rPr lang="he-IL" sz="3600" dirty="0">
                <a:cs typeface="+mn-cs"/>
              </a:rPr>
              <a:t>מי מגביל את השלטון?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24056" y="2060848"/>
            <a:ext cx="3931920" cy="639762"/>
          </a:xfrm>
        </p:spPr>
        <p:txBody>
          <a:bodyPr>
            <a:noAutofit/>
          </a:bodyPr>
          <a:lstStyle/>
          <a:p>
            <a:pPr algn="r"/>
            <a:endParaRPr lang="he-IL" sz="2400" dirty="0"/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מנגנוני פיקוח וביקורת </a:t>
            </a:r>
          </a:p>
          <a:p>
            <a:pPr algn="r"/>
            <a:r>
              <a:rPr lang="he-IL" sz="2400" dirty="0"/>
              <a:t>לא </a:t>
            </a:r>
            <a:r>
              <a:rPr lang="he-IL" sz="2400" dirty="0" err="1"/>
              <a:t>מוסדים</a:t>
            </a:r>
            <a:r>
              <a:rPr lang="he-IL" sz="2400" dirty="0"/>
              <a:t>:                       </a:t>
            </a:r>
          </a:p>
          <a:p>
            <a:pPr algn="r"/>
            <a:endParaRPr lang="he-IL" sz="2400" dirty="0"/>
          </a:p>
          <a:p>
            <a:pPr algn="r"/>
            <a:endParaRPr lang="he-IL" sz="2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3528" y="3006104"/>
            <a:ext cx="3931920" cy="39512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ביקורת על ידי אזרחים או קבוצות הפועלים מתוך </a:t>
            </a:r>
            <a:br>
              <a:rPr lang="en-US" dirty="0"/>
            </a:br>
            <a:r>
              <a:rPr lang="he-IL" u="sng" dirty="0"/>
              <a:t>יוזמה אישית 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א</a:t>
            </a:r>
            <a:r>
              <a:rPr lang="he-IL" dirty="0">
                <a:solidFill>
                  <a:srgbClr val="292934"/>
                </a:solidFill>
              </a:rPr>
              <a:t>ומנות</a:t>
            </a:r>
            <a:endParaRPr lang="en-US" dirty="0">
              <a:solidFill>
                <a:srgbClr val="292934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ת</a:t>
            </a:r>
            <a:r>
              <a:rPr lang="he-IL" dirty="0"/>
              <a:t>קשורת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ד</a:t>
            </a:r>
            <a:r>
              <a:rPr lang="he-IL" dirty="0"/>
              <a:t>עת קהל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240480" y="2060848"/>
            <a:ext cx="3931920" cy="639762"/>
          </a:xfrm>
        </p:spPr>
        <p:txBody>
          <a:bodyPr>
            <a:noAutofit/>
          </a:bodyPr>
          <a:lstStyle/>
          <a:p>
            <a:pPr algn="r"/>
            <a:r>
              <a:rPr lang="he-IL" sz="2400" dirty="0"/>
              <a:t>מנגנוני פיקוח וביקורת </a:t>
            </a:r>
          </a:p>
          <a:p>
            <a:pPr algn="r"/>
            <a:r>
              <a:rPr lang="he-IL" sz="2400" dirty="0" err="1"/>
              <a:t>מוסדים</a:t>
            </a:r>
            <a:r>
              <a:rPr lang="he-IL" sz="2400" dirty="0"/>
              <a:t>:</a:t>
            </a:r>
            <a:endParaRPr lang="en-US" sz="24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211960" y="3078112"/>
            <a:ext cx="3931920" cy="39512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ביקורת  על ידי מוסדות , </a:t>
            </a:r>
          </a:p>
          <a:p>
            <a:pPr marL="0" indent="0" algn="r" rtl="1">
              <a:buNone/>
            </a:pPr>
            <a:r>
              <a:rPr lang="he-IL" dirty="0"/>
              <a:t>שסמכותם לפעול </a:t>
            </a:r>
            <a:r>
              <a:rPr lang="he-IL" u="sng" dirty="0"/>
              <a:t>מכוח החוק</a:t>
            </a:r>
          </a:p>
          <a:p>
            <a:pPr marL="0" indent="0" algn="r" rtl="1">
              <a:buNone/>
            </a:pPr>
            <a:endParaRPr lang="he-IL" u="sng" dirty="0"/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dirty="0">
                <a:solidFill>
                  <a:srgbClr val="292934"/>
                </a:solidFill>
              </a:rPr>
              <a:t>מערכת (</a:t>
            </a:r>
            <a:r>
              <a:rPr lang="he-IL" sz="2800" b="1" dirty="0">
                <a:solidFill>
                  <a:srgbClr val="292934"/>
                </a:solidFill>
              </a:rPr>
              <a:t>ב</a:t>
            </a:r>
            <a:r>
              <a:rPr lang="he-IL" dirty="0">
                <a:solidFill>
                  <a:srgbClr val="292934"/>
                </a:solidFill>
              </a:rPr>
              <a:t>ית)המשפט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כ</a:t>
            </a:r>
            <a:r>
              <a:rPr lang="he-IL" dirty="0">
                <a:solidFill>
                  <a:srgbClr val="292934"/>
                </a:solidFill>
              </a:rPr>
              <a:t>נסת (הפרלמנט) </a:t>
            </a:r>
          </a:p>
          <a:p>
            <a:r>
              <a:rPr lang="he-IL" sz="2800" b="1" dirty="0"/>
              <a:t>מ</a:t>
            </a:r>
            <a:r>
              <a:rPr lang="he-IL" dirty="0"/>
              <a:t>וסד מבקר המדינה</a:t>
            </a:r>
          </a:p>
        </p:txBody>
      </p:sp>
    </p:spTree>
    <p:extLst>
      <p:ext uri="{BB962C8B-B14F-4D97-AF65-F5344CB8AC3E}">
        <p14:creationId xmlns:p14="http://schemas.microsoft.com/office/powerpoint/2010/main" val="3208771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בהירות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789</TotalTime>
  <Words>1050</Words>
  <Application>Microsoft Office PowerPoint</Application>
  <PresentationFormat>‫הצגה על המסך (4:3)</PresentationFormat>
  <Paragraphs>155</Paragraphs>
  <Slides>24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Californian FB</vt:lpstr>
      <vt:lpstr>Roboto</vt:lpstr>
      <vt:lpstr>בהירות</vt:lpstr>
      <vt:lpstr>עקרון הגבלת השלטון</vt:lpstr>
      <vt:lpstr>מטרות השיעור:</vt:lpstr>
      <vt:lpstr>מצגת של PowerPoint‏</vt:lpstr>
      <vt:lpstr>בואו נברר מה משותף בין הקטעים! </vt:lpstr>
      <vt:lpstr>מצגת של PowerPoint‏</vt:lpstr>
      <vt:lpstr>למי הכוונה במונח "שלטון"?</vt:lpstr>
      <vt:lpstr>איך?</vt:lpstr>
      <vt:lpstr>מדוע? מדוע צריך להגביל את השלטון?</vt:lpstr>
      <vt:lpstr>מי? מי מגביל את השלטון?</vt:lpstr>
      <vt:lpstr>מנגנוני פיקוח וביקורת לא מוסדים:                       </vt:lpstr>
      <vt:lpstr>מנגנוני פיקוח וביקורת מוסדים: </vt:lpstr>
      <vt:lpstr>מנגנוני פיקוח וביקורת פורמאליים: </vt:lpstr>
      <vt:lpstr>לסיכום: </vt:lpstr>
      <vt:lpstr>ציין מהו  מנגנון הפיקוח והביקורת שבא לידי ביטוי הסבר מדוע</vt:lpstr>
      <vt:lpstr>ציין והצג את  מנגנון  הפיקוח והביקורת שבא לידי ביטוי  בתמונה. הסבר מדוע. </vt:lpstr>
      <vt:lpstr>ציין את  מנגנון  הפיקוח והביקורת שבא לידי ביטוי  </vt:lpstr>
      <vt:lpstr>ציין והצג את  מנגנון  הפיקוח והביקורת שבא לידי ביטוי בקטע הסבר את תשובתך.</vt:lpstr>
      <vt:lpstr>ציין והצג את  מנגנון  הפיקוח והביקורת שבא לידי ביטוי בעיתון כלכליסט הסבר את תשובתך.</vt:lpstr>
      <vt:lpstr>ציין והצג  את  מנגנון  הפיקוח והביקורת שבא לידי ביטוי בקטע הסבר את תשובתך.</vt:lpstr>
      <vt:lpstr>ציין והצג  אלו  מנגנוני  פיקוח והביקורת שבאים לידי ביטוי בסרטון הסבר את תשובתך.</vt:lpstr>
      <vt:lpstr>שאלת בגרות</vt:lpstr>
      <vt:lpstr>תשובה</vt:lpstr>
      <vt:lpstr>ציין והצג את  מנגנון הפיקוח והביקורת שבא לידי ביטוי בסרטון הסבר מדוע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עקרון הגבלת השלטון</dc:title>
  <dc:creator>n</dc:creator>
  <cp:lastModifiedBy>Najib Talhami</cp:lastModifiedBy>
  <cp:revision>96</cp:revision>
  <dcterms:created xsi:type="dcterms:W3CDTF">2013-04-13T19:35:07Z</dcterms:created>
  <dcterms:modified xsi:type="dcterms:W3CDTF">2025-11-23T06:45:37Z</dcterms:modified>
</cp:coreProperties>
</file>