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7" r:id="rId1"/>
    <p:sldMasterId id="2147483709" r:id="rId2"/>
    <p:sldMasterId id="2147483721" r:id="rId3"/>
    <p:sldMasterId id="2147483733" r:id="rId4"/>
    <p:sldMasterId id="2147483745" r:id="rId5"/>
    <p:sldMasterId id="2147483781" r:id="rId6"/>
    <p:sldMasterId id="2147483793" r:id="rId7"/>
    <p:sldMasterId id="2147483817" r:id="rId8"/>
    <p:sldMasterId id="2147483829" r:id="rId9"/>
    <p:sldMasterId id="2147483877" r:id="rId10"/>
    <p:sldMasterId id="2147483889" r:id="rId11"/>
    <p:sldMasterId id="2147483901" r:id="rId12"/>
  </p:sldMasterIdLst>
  <p:notesMasterIdLst>
    <p:notesMasterId r:id="rId44"/>
  </p:notesMasterIdLst>
  <p:sldIdLst>
    <p:sldId id="311" r:id="rId13"/>
    <p:sldId id="308" r:id="rId14"/>
    <p:sldId id="287" r:id="rId15"/>
    <p:sldId id="322" r:id="rId16"/>
    <p:sldId id="312" r:id="rId17"/>
    <p:sldId id="301" r:id="rId18"/>
    <p:sldId id="272" r:id="rId19"/>
    <p:sldId id="273" r:id="rId20"/>
    <p:sldId id="274" r:id="rId21"/>
    <p:sldId id="275" r:id="rId22"/>
    <p:sldId id="276" r:id="rId23"/>
    <p:sldId id="289" r:id="rId24"/>
    <p:sldId id="291" r:id="rId25"/>
    <p:sldId id="292" r:id="rId26"/>
    <p:sldId id="290" r:id="rId27"/>
    <p:sldId id="313" r:id="rId28"/>
    <p:sldId id="293" r:id="rId29"/>
    <p:sldId id="954" r:id="rId30"/>
    <p:sldId id="955" r:id="rId31"/>
    <p:sldId id="283" r:id="rId32"/>
    <p:sldId id="315" r:id="rId33"/>
    <p:sldId id="316" r:id="rId34"/>
    <p:sldId id="279" r:id="rId35"/>
    <p:sldId id="281" r:id="rId36"/>
    <p:sldId id="280" r:id="rId37"/>
    <p:sldId id="317" r:id="rId38"/>
    <p:sldId id="282" r:id="rId39"/>
    <p:sldId id="309" r:id="rId40"/>
    <p:sldId id="320" r:id="rId41"/>
    <p:sldId id="321" r:id="rId42"/>
    <p:sldId id="294" r:id="rId4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24" autoAdjust="0"/>
    <p:restoredTop sz="87868" autoAdjust="0"/>
  </p:normalViewPr>
  <p:slideViewPr>
    <p:cSldViewPr>
      <p:cViewPr varScale="1">
        <p:scale>
          <a:sx n="98" d="100"/>
          <a:sy n="98" d="100"/>
        </p:scale>
        <p:origin x="1842" y="84"/>
      </p:cViewPr>
      <p:guideLst>
        <p:guide orient="horz" pos="2160"/>
        <p:guide pos="2880"/>
      </p:guideLst>
    </p:cSldViewPr>
  </p:slideViewPr>
  <p:outlineViewPr>
    <p:cViewPr>
      <p:scale>
        <a:sx n="33" d="100"/>
        <a:sy n="33" d="100"/>
      </p:scale>
      <p:origin x="0" y="64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FC6892-9CD4-4015-8DD9-D6500AD30CA2}" type="datetimeFigureOut">
              <a:rPr lang="he-IL" smtClean="0"/>
              <a:t>ג'/כסלו/תשפ"ו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353EC26-681C-4DDD-BE71-C15868647E32}" type="slidenum">
              <a:rPr lang="he-IL" smtClean="0"/>
              <a:t>‹#›</a:t>
            </a:fld>
            <a:endParaRPr lang="he-IL"/>
          </a:p>
        </p:txBody>
      </p:sp>
    </p:spTree>
    <p:extLst>
      <p:ext uri="{BB962C8B-B14F-4D97-AF65-F5344CB8AC3E}">
        <p14:creationId xmlns:p14="http://schemas.microsoft.com/office/powerpoint/2010/main" val="27176422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353EC26-681C-4DDD-BE71-C15868647E32}" type="slidenum">
              <a:rPr lang="he-IL" smtClean="0">
                <a:solidFill>
                  <a:prstClr val="black"/>
                </a:solidFill>
              </a:rPr>
              <a:pPr/>
              <a:t>2</a:t>
            </a:fld>
            <a:endParaRPr lang="he-IL">
              <a:solidFill>
                <a:prstClr val="black"/>
              </a:solidFill>
            </a:endParaRPr>
          </a:p>
        </p:txBody>
      </p:sp>
    </p:spTree>
    <p:extLst>
      <p:ext uri="{BB962C8B-B14F-4D97-AF65-F5344CB8AC3E}">
        <p14:creationId xmlns:p14="http://schemas.microsoft.com/office/powerpoint/2010/main" val="284714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4B71F28D-A374-4340-B583-082433E723C4}" type="slidenum">
              <a:rPr lang="he-IL" smtClean="0">
                <a:solidFill>
                  <a:prstClr val="black"/>
                </a:solidFill>
              </a:rPr>
              <a:pPr/>
              <a:t>3</a:t>
            </a:fld>
            <a:endParaRPr lang="he-IL">
              <a:solidFill>
                <a:prstClr val="black"/>
              </a:solidFill>
            </a:endParaRPr>
          </a:p>
        </p:txBody>
      </p:sp>
    </p:spTree>
    <p:extLst>
      <p:ext uri="{BB962C8B-B14F-4D97-AF65-F5344CB8AC3E}">
        <p14:creationId xmlns:p14="http://schemas.microsoft.com/office/powerpoint/2010/main" val="392855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353EC26-681C-4DDD-BE71-C15868647E32}" type="slidenum">
              <a:rPr lang="he-IL" smtClean="0">
                <a:solidFill>
                  <a:prstClr val="black"/>
                </a:solidFill>
              </a:rPr>
              <a:pPr/>
              <a:t>6</a:t>
            </a:fld>
            <a:endParaRPr lang="he-IL">
              <a:solidFill>
                <a:prstClr val="black"/>
              </a:solidFill>
            </a:endParaRPr>
          </a:p>
        </p:txBody>
      </p:sp>
    </p:spTree>
    <p:extLst>
      <p:ext uri="{BB962C8B-B14F-4D97-AF65-F5344CB8AC3E}">
        <p14:creationId xmlns:p14="http://schemas.microsoft.com/office/powerpoint/2010/main" val="364335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11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77"/>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ג'/כסלו/תשפ"ו</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084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1023486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115"/>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75"/>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ג'/כסלו/תשפ"ו</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61994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97541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67"/>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60"/>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ג'/כסלו/תשפ"ו</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14"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89"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5640842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988883437"/>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79"/>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812"/>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812"/>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384095873"/>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9167609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1371172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78"/>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594244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8960304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85750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65" y="382566"/>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0673862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64" y="382564"/>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8501285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123"/>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he-IL"/>
          </a:p>
        </p:txBody>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83"/>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ג'/כסלו/תשפ"ו</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28909286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8097449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75"/>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68"/>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ג'/כסלו/תשפ"ו</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18"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93"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47625470"/>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667039122"/>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87"/>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82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82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533072409"/>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729411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5502727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86"/>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124579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3433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111"/>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71"/>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ג'/כסלו/תשפ"ו</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51835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40881811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68" y="382572"/>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40337492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05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17"/>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ג'/כסלו/תשפ"ו</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1603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8244244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09"/>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02"/>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ג'/כסלו/תשפ"ו</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885"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6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80173276"/>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4031073180"/>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21"/>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75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75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758562194"/>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6581512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1340242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20"/>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926925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7200003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5583745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2512709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35" y="382506"/>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3590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63"/>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56"/>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ג'/כסלו/תשפ"ו</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12"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87"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302001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08567125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75"/>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80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80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4480577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43471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574371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74"/>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824527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643118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52565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49983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62" y="382560"/>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955794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103"/>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63"/>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ג'/כסלו/תשפ"ו</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4736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70573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55"/>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48"/>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ג'/כסלו/תשפ"ו</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08"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83"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83056402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09779918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67"/>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80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80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5023092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989558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16919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69"/>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62"/>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ג'/כסלו/תשפ"ו</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15"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9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7398420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66"/>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760362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735346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372192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58" y="382552"/>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175923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093"/>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53"/>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ג'/כסלו/תשפ"ו</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8563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931791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45"/>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38"/>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ג'/כסלו/תשפ"ו</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03"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78"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8958961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77856567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57"/>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79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79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05435887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4440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4270217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081759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56"/>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587519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716717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796438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53" y="382542"/>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846111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05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17"/>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ג'/כסלו/תשפ"ו</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37515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7658681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09"/>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02"/>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ג'/כסלו/תשפ"ו</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885"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6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9937474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26755969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21"/>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75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75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6599262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81"/>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81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81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92734502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011818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806349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20"/>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69958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901716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3774436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35" y="382506"/>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7986641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011"/>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271"/>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92D050">
                    <a:lumMod val="50000"/>
                  </a:srgbClr>
                </a:solidFill>
              </a:rPr>
              <a:pPr/>
              <a:t>ג'/כסלו/תשפ"ו</a:t>
            </a:fld>
            <a:endParaRPr lang="he-IL">
              <a:solidFill>
                <a:srgbClr val="92D050">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92D050">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92D050">
                    <a:lumMod val="50000"/>
                  </a:srgbClr>
                </a:solidFill>
              </a:rPr>
              <a:pPr/>
              <a:t>‹#›</a:t>
            </a:fld>
            <a:endParaRPr lang="he-IL">
              <a:solidFill>
                <a:srgbClr val="92D050">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4155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9461910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3963"/>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856"/>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7F0DF"/>
                </a:solidFill>
              </a:rPr>
              <a:pPr/>
              <a:t>ג'/כסלו/תשפ"ו</a:t>
            </a:fld>
            <a:endParaRPr lang="he-IL">
              <a:solidFill>
                <a:srgbClr val="F7F0DF"/>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7F0DF"/>
              </a:solidFill>
            </a:endParaRPr>
          </a:p>
        </p:txBody>
      </p:sp>
      <p:sp>
        <p:nvSpPr>
          <p:cNvPr id="6" name="Slide Number Placeholder 5"/>
          <p:cNvSpPr>
            <a:spLocks noGrp="1"/>
          </p:cNvSpPr>
          <p:nvPr>
            <p:ph type="sldNum" sz="quarter" idx="12"/>
          </p:nvPr>
        </p:nvSpPr>
        <p:spPr>
          <a:xfrm>
            <a:off x="7456862" y="6375679"/>
            <a:ext cx="1115675" cy="345796"/>
          </a:xfrm>
        </p:spPr>
        <p:txBody>
          <a:bodyPr/>
          <a:lstStyle>
            <a:lvl1pPr>
              <a:defRPr baseline="0">
                <a:solidFill>
                  <a:schemeClr val="tx2"/>
                </a:solidFill>
              </a:defRPr>
            </a:lvl1pPr>
          </a:lstStyle>
          <a:p>
            <a:fld id="{BC7938EB-6227-43D5-B522-A54398E2AAC9}" type="slidenum">
              <a:rPr lang="he-IL" smtClean="0">
                <a:solidFill>
                  <a:srgbClr val="F7F0DF"/>
                </a:solidFill>
              </a:rPr>
              <a:pPr/>
              <a:t>‹#›</a:t>
            </a:fld>
            <a:endParaRPr lang="he-IL">
              <a:solidFill>
                <a:srgbClr val="F7F0DF"/>
              </a:solidFill>
            </a:endParaRPr>
          </a:p>
        </p:txBody>
      </p:sp>
      <p:grpSp>
        <p:nvGrpSpPr>
          <p:cNvPr id="7" name="Group 6" title="left scallop shape"/>
          <p:cNvGrpSpPr/>
          <p:nvPr/>
        </p:nvGrpSpPr>
        <p:grpSpPr>
          <a:xfrm>
            <a:off x="37"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16453293"/>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6" name="Footer Placeholder 5"/>
          <p:cNvSpPr>
            <a:spLocks noGrp="1"/>
          </p:cNvSpPr>
          <p:nvPr>
            <p:ph type="ftr" sz="quarter" idx="11"/>
          </p:nvPr>
        </p:nvSpPr>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35124862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900232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075"/>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70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70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8" name="Footer Placeholder 7"/>
          <p:cNvSpPr>
            <a:spLocks noGrp="1"/>
          </p:cNvSpPr>
          <p:nvPr>
            <p:ph type="ftr" sz="quarter" idx="11"/>
          </p:nvPr>
        </p:nvSpPr>
        <p:spPr/>
        <p:txBody>
          <a:bodyPr/>
          <a:lstStyle/>
          <a:p>
            <a:endParaRPr lang="he-IL">
              <a:solidFill>
                <a:srgbClr val="009900">
                  <a:lumMod val="65000"/>
                  <a:lumOff val="35000"/>
                </a:srgb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78985512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4" name="Footer Placeholder 3"/>
          <p:cNvSpPr>
            <a:spLocks noGrp="1"/>
          </p:cNvSpPr>
          <p:nvPr>
            <p:ph type="ftr" sz="quarter" idx="11"/>
          </p:nvPr>
        </p:nvSpPr>
        <p:spPr/>
        <p:txBody>
          <a:bodyPr/>
          <a:lstStyle/>
          <a:p>
            <a:endParaRPr lang="he-IL">
              <a:solidFill>
                <a:srgbClr val="009900">
                  <a:lumMod val="65000"/>
                  <a:lumOff val="35000"/>
                </a:srgb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27669164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3" name="Footer Placeholder 2"/>
          <p:cNvSpPr>
            <a:spLocks noGrp="1"/>
          </p:cNvSpPr>
          <p:nvPr>
            <p:ph type="ftr" sz="quarter" idx="11"/>
          </p:nvPr>
        </p:nvSpPr>
        <p:spPr/>
        <p:txBody>
          <a:bodyPr/>
          <a:lstStyle/>
          <a:p>
            <a:endParaRPr lang="he-IL">
              <a:solidFill>
                <a:srgbClr val="009900">
                  <a:lumMod val="65000"/>
                  <a:lumOff val="35000"/>
                </a:srgb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597439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74"/>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578575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8966791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752367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12" y="382460"/>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378123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0991"/>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251"/>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92D050">
                    <a:lumMod val="50000"/>
                  </a:srgbClr>
                </a:solidFill>
              </a:rPr>
              <a:pPr/>
              <a:t>ג'/כסלו/תשפ"ו</a:t>
            </a:fld>
            <a:endParaRPr lang="he-IL">
              <a:solidFill>
                <a:srgbClr val="92D050">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92D050">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92D050">
                    <a:lumMod val="50000"/>
                  </a:srgbClr>
                </a:solidFill>
              </a:rPr>
              <a:pPr/>
              <a:t>‹#›</a:t>
            </a:fld>
            <a:endParaRPr lang="he-IL">
              <a:solidFill>
                <a:srgbClr val="92D050">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17840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2894512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3943"/>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836"/>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7F0DF"/>
                </a:solidFill>
              </a:rPr>
              <a:pPr/>
              <a:t>ג'/כסלו/תשפ"ו</a:t>
            </a:fld>
            <a:endParaRPr lang="he-IL">
              <a:solidFill>
                <a:srgbClr val="F7F0DF"/>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7F0DF"/>
              </a:solidFill>
            </a:endParaRPr>
          </a:p>
        </p:txBody>
      </p:sp>
      <p:sp>
        <p:nvSpPr>
          <p:cNvPr id="6" name="Slide Number Placeholder 5"/>
          <p:cNvSpPr>
            <a:spLocks noGrp="1"/>
          </p:cNvSpPr>
          <p:nvPr>
            <p:ph type="sldNum" sz="quarter" idx="12"/>
          </p:nvPr>
        </p:nvSpPr>
        <p:spPr>
          <a:xfrm>
            <a:off x="7456852" y="6375679"/>
            <a:ext cx="1115675" cy="345796"/>
          </a:xfrm>
        </p:spPr>
        <p:txBody>
          <a:bodyPr/>
          <a:lstStyle>
            <a:lvl1pPr>
              <a:defRPr baseline="0">
                <a:solidFill>
                  <a:schemeClr val="tx2"/>
                </a:solidFill>
              </a:defRPr>
            </a:lvl1pPr>
          </a:lstStyle>
          <a:p>
            <a:fld id="{BC7938EB-6227-43D5-B522-A54398E2AAC9}" type="slidenum">
              <a:rPr lang="he-IL" smtClean="0">
                <a:solidFill>
                  <a:srgbClr val="F7F0DF"/>
                </a:solidFill>
              </a:rPr>
              <a:pPr/>
              <a:t>‹#›</a:t>
            </a:fld>
            <a:endParaRPr lang="he-IL">
              <a:solidFill>
                <a:srgbClr val="F7F0DF"/>
              </a:solidFill>
            </a:endParaRPr>
          </a:p>
        </p:txBody>
      </p:sp>
      <p:grpSp>
        <p:nvGrpSpPr>
          <p:cNvPr id="7" name="Group 6" title="left scallop shape"/>
          <p:cNvGrpSpPr/>
          <p:nvPr/>
        </p:nvGrpSpPr>
        <p:grpSpPr>
          <a:xfrm>
            <a:off x="27"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1033076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442263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6" name="Footer Placeholder 5"/>
          <p:cNvSpPr>
            <a:spLocks noGrp="1"/>
          </p:cNvSpPr>
          <p:nvPr>
            <p:ph type="ftr" sz="quarter" idx="11"/>
          </p:nvPr>
        </p:nvSpPr>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34352089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055"/>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68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68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8" name="Footer Placeholder 7"/>
          <p:cNvSpPr>
            <a:spLocks noGrp="1"/>
          </p:cNvSpPr>
          <p:nvPr>
            <p:ph type="ftr" sz="quarter" idx="11"/>
          </p:nvPr>
        </p:nvSpPr>
        <p:spPr/>
        <p:txBody>
          <a:bodyPr/>
          <a:lstStyle/>
          <a:p>
            <a:endParaRPr lang="he-IL">
              <a:solidFill>
                <a:srgbClr val="009900">
                  <a:lumMod val="65000"/>
                  <a:lumOff val="35000"/>
                </a:srgb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292887140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4" name="Footer Placeholder 3"/>
          <p:cNvSpPr>
            <a:spLocks noGrp="1"/>
          </p:cNvSpPr>
          <p:nvPr>
            <p:ph type="ftr" sz="quarter" idx="11"/>
          </p:nvPr>
        </p:nvSpPr>
        <p:spPr/>
        <p:txBody>
          <a:bodyPr/>
          <a:lstStyle/>
          <a:p>
            <a:endParaRPr lang="he-IL">
              <a:solidFill>
                <a:srgbClr val="009900">
                  <a:lumMod val="65000"/>
                  <a:lumOff val="35000"/>
                </a:srgb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685608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3" name="Footer Placeholder 2"/>
          <p:cNvSpPr>
            <a:spLocks noGrp="1"/>
          </p:cNvSpPr>
          <p:nvPr>
            <p:ph type="ftr" sz="quarter" idx="11"/>
          </p:nvPr>
        </p:nvSpPr>
        <p:spPr/>
        <p:txBody>
          <a:bodyPr/>
          <a:lstStyle/>
          <a:p>
            <a:endParaRPr lang="he-IL">
              <a:solidFill>
                <a:srgbClr val="009900">
                  <a:lumMod val="65000"/>
                  <a:lumOff val="35000"/>
                </a:srgb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55733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54"/>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225159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25"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7177210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4996219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02" y="382440"/>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4232867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7" y="630945"/>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205"/>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92D050">
                    <a:lumMod val="50000"/>
                  </a:srgbClr>
                </a:solidFill>
              </a:rPr>
              <a:pPr/>
              <a:t>ג'/כסלו/תשפ"ו</a:t>
            </a:fld>
            <a:endParaRPr lang="he-IL">
              <a:solidFill>
                <a:srgbClr val="92D050">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92D050">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92D050">
                    <a:lumMod val="50000"/>
                  </a:srgbClr>
                </a:solidFill>
              </a:rPr>
              <a:pPr/>
              <a:t>‹#›</a:t>
            </a:fld>
            <a:endParaRPr lang="he-IL">
              <a:solidFill>
                <a:srgbClr val="92D050">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357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364738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80"/>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000393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01" y="1073897"/>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790"/>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7F0DF"/>
                </a:solidFill>
              </a:rPr>
              <a:pPr/>
              <a:t>ג'/כסלו/תשפ"ו</a:t>
            </a:fld>
            <a:endParaRPr lang="he-IL">
              <a:solidFill>
                <a:srgbClr val="F7F0DF"/>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7F0DF"/>
              </a:solidFill>
            </a:endParaRPr>
          </a:p>
        </p:txBody>
      </p:sp>
      <p:sp>
        <p:nvSpPr>
          <p:cNvPr id="6" name="Slide Number Placeholder 5"/>
          <p:cNvSpPr>
            <a:spLocks noGrp="1"/>
          </p:cNvSpPr>
          <p:nvPr>
            <p:ph type="sldNum" sz="quarter" idx="12"/>
          </p:nvPr>
        </p:nvSpPr>
        <p:spPr>
          <a:xfrm>
            <a:off x="7456829" y="6375679"/>
            <a:ext cx="1115675" cy="345796"/>
          </a:xfrm>
        </p:spPr>
        <p:txBody>
          <a:bodyPr/>
          <a:lstStyle>
            <a:lvl1pPr>
              <a:defRPr baseline="0">
                <a:solidFill>
                  <a:schemeClr val="tx2"/>
                </a:solidFill>
              </a:defRPr>
            </a:lvl1pPr>
          </a:lstStyle>
          <a:p>
            <a:fld id="{BC7938EB-6227-43D5-B522-A54398E2AAC9}" type="slidenum">
              <a:rPr lang="he-IL" smtClean="0">
                <a:solidFill>
                  <a:srgbClr val="F7F0DF"/>
                </a:solidFill>
              </a:rPr>
              <a:pPr/>
              <a:t>‹#›</a:t>
            </a:fld>
            <a:endParaRPr lang="he-IL">
              <a:solidFill>
                <a:srgbClr val="F7F0DF"/>
              </a:solidFill>
            </a:endParaRPr>
          </a:p>
        </p:txBody>
      </p:sp>
      <p:grpSp>
        <p:nvGrpSpPr>
          <p:cNvPr id="7" name="Group 6" title="left scallop shape"/>
          <p:cNvGrpSpPr/>
          <p:nvPr/>
        </p:nvGrpSpPr>
        <p:grpSpPr>
          <a:xfrm>
            <a:off x="4"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6350963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6" name="Footer Placeholder 5"/>
          <p:cNvSpPr>
            <a:spLocks noGrp="1"/>
          </p:cNvSpPr>
          <p:nvPr>
            <p:ph type="ftr" sz="quarter" idx="11"/>
          </p:nvPr>
        </p:nvSpPr>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233082959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009"/>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642"/>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642"/>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8" name="Footer Placeholder 7"/>
          <p:cNvSpPr>
            <a:spLocks noGrp="1"/>
          </p:cNvSpPr>
          <p:nvPr>
            <p:ph type="ftr" sz="quarter" idx="11"/>
          </p:nvPr>
        </p:nvSpPr>
        <p:spPr/>
        <p:txBody>
          <a:bodyPr/>
          <a:lstStyle/>
          <a:p>
            <a:endParaRPr lang="he-IL">
              <a:solidFill>
                <a:srgbClr val="009900">
                  <a:lumMod val="65000"/>
                  <a:lumOff val="35000"/>
                </a:srgb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74279628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4" name="Footer Placeholder 3"/>
          <p:cNvSpPr>
            <a:spLocks noGrp="1"/>
          </p:cNvSpPr>
          <p:nvPr>
            <p:ph type="ftr" sz="quarter" idx="11"/>
          </p:nvPr>
        </p:nvSpPr>
        <p:spPr/>
        <p:txBody>
          <a:bodyPr/>
          <a:lstStyle/>
          <a:p>
            <a:endParaRPr lang="he-IL">
              <a:solidFill>
                <a:srgbClr val="009900">
                  <a:lumMod val="65000"/>
                  <a:lumOff val="35000"/>
                </a:srgb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4463508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3" name="Footer Placeholder 2"/>
          <p:cNvSpPr>
            <a:spLocks noGrp="1"/>
          </p:cNvSpPr>
          <p:nvPr>
            <p:ph type="ftr" sz="quarter" idx="11"/>
          </p:nvPr>
        </p:nvSpPr>
        <p:spPr/>
        <p:txBody>
          <a:bodyPr/>
          <a:lstStyle/>
          <a:p>
            <a:endParaRPr lang="he-IL">
              <a:solidFill>
                <a:srgbClr val="009900">
                  <a:lumMod val="65000"/>
                  <a:lumOff val="35000"/>
                </a:srgb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4388789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8"/>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279509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02"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9851538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7602097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2979" y="382394"/>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ג'/כסלו/תשפ"ו</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27195067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36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ג'/כסלו/תשפ"ו</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9480170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83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45"/>
            <a:ext cx="78867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6709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6286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46291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554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9"/>
            <a:ext cx="7886700" cy="1325563"/>
          </a:xfrm>
        </p:spPr>
        <p:txBody>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4629152" y="2505075"/>
            <a:ext cx="3887391"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en-US">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6799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en-US">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2154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en-US">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423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442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6561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1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6" y="365125"/>
            <a:ext cx="1971675" cy="5811838"/>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628652" y="365125"/>
            <a:ext cx="5800725"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9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ג'/כסלו/תשפ"ו</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41"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15762261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ג'/כסלו/תשפ"ו</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40"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429133054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ג'/כסלו/תשפ"ו</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44"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654559776"/>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ג'/כסלו/תשפ"ו</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11"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46426970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ג'/כסלו/תשפ"ו</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38"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13803526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ג'/כסלו/תשפ"ו</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34"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28581215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ג'/כסלו/תשפ"ו</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29"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145832170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ג'/כסלו/תשפ"ו</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11"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267284194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srgbClr val="009900">
                    <a:lumMod val="65000"/>
                    <a:lumOff val="35000"/>
                  </a:srgbClr>
                </a:solidFill>
              </a:rPr>
              <a:pPr defTabSz="457200" rtl="0"/>
              <a:t>ג'/כסלו/תשפ"ו</a:t>
            </a:fld>
            <a:endParaRPr lang="he-IL">
              <a:solidFill>
                <a:srgbClr val="009900">
                  <a:lumMod val="65000"/>
                  <a:lumOff val="35000"/>
                </a:srgb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srgbClr val="009900">
                  <a:lumMod val="65000"/>
                  <a:lumOff val="35000"/>
                </a:srgbClr>
              </a:solidFill>
            </a:endParaRPr>
          </a:p>
        </p:txBody>
      </p:sp>
      <p:sp>
        <p:nvSpPr>
          <p:cNvPr id="6" name="Slide Number Placeholder 5"/>
          <p:cNvSpPr>
            <a:spLocks noGrp="1"/>
          </p:cNvSpPr>
          <p:nvPr>
            <p:ph type="sldNum" sz="quarter" idx="4"/>
          </p:nvPr>
        </p:nvSpPr>
        <p:spPr>
          <a:xfrm>
            <a:off x="6457988"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srgbClr val="009900">
                    <a:lumMod val="65000"/>
                    <a:lumOff val="35000"/>
                  </a:srgbClr>
                </a:solidFill>
              </a:rPr>
              <a:pPr defTabSz="457200" rtl="0"/>
              <a:t>‹#›</a:t>
            </a:fld>
            <a:endParaRPr lang="he-IL">
              <a:solidFill>
                <a:srgbClr val="009900">
                  <a:lumMod val="65000"/>
                  <a:lumOff val="35000"/>
                </a:srgb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270328072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srgbClr val="009900">
                    <a:lumMod val="65000"/>
                    <a:lumOff val="35000"/>
                  </a:srgbClr>
                </a:solidFill>
              </a:rPr>
              <a:pPr defTabSz="457200" rtl="0"/>
              <a:t>ג'/כסלו/תשפ"ו</a:t>
            </a:fld>
            <a:endParaRPr lang="he-IL">
              <a:solidFill>
                <a:srgbClr val="009900">
                  <a:lumMod val="65000"/>
                  <a:lumOff val="35000"/>
                </a:srgb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srgbClr val="009900">
                  <a:lumMod val="65000"/>
                  <a:lumOff val="35000"/>
                </a:srgbClr>
              </a:solidFill>
            </a:endParaRPr>
          </a:p>
        </p:txBody>
      </p:sp>
      <p:sp>
        <p:nvSpPr>
          <p:cNvPr id="6" name="Slide Number Placeholder 5"/>
          <p:cNvSpPr>
            <a:spLocks noGrp="1"/>
          </p:cNvSpPr>
          <p:nvPr>
            <p:ph type="sldNum" sz="quarter" idx="4"/>
          </p:nvPr>
        </p:nvSpPr>
        <p:spPr>
          <a:xfrm>
            <a:off x="6457978"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srgbClr val="009900">
                    <a:lumMod val="65000"/>
                    <a:lumOff val="35000"/>
                  </a:srgbClr>
                </a:solidFill>
              </a:rPr>
              <a:pPr defTabSz="457200" rtl="0"/>
              <a:t>‹#›</a:t>
            </a:fld>
            <a:endParaRPr lang="he-IL">
              <a:solidFill>
                <a:srgbClr val="009900">
                  <a:lumMod val="65000"/>
                  <a:lumOff val="35000"/>
                </a:srgb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27575802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srgbClr val="009900">
                    <a:lumMod val="65000"/>
                    <a:lumOff val="35000"/>
                  </a:srgbClr>
                </a:solidFill>
              </a:rPr>
              <a:pPr defTabSz="457200" rtl="0"/>
              <a:t>ג'/כסלו/תשפ"ו</a:t>
            </a:fld>
            <a:endParaRPr lang="he-IL">
              <a:solidFill>
                <a:srgbClr val="009900">
                  <a:lumMod val="65000"/>
                  <a:lumOff val="35000"/>
                </a:srgb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srgbClr val="009900">
                  <a:lumMod val="65000"/>
                  <a:lumOff val="35000"/>
                </a:srgbClr>
              </a:solidFill>
            </a:endParaRPr>
          </a:p>
        </p:txBody>
      </p:sp>
      <p:sp>
        <p:nvSpPr>
          <p:cNvPr id="6" name="Slide Number Placeholder 5"/>
          <p:cNvSpPr>
            <a:spLocks noGrp="1"/>
          </p:cNvSpPr>
          <p:nvPr>
            <p:ph type="sldNum" sz="quarter" idx="4"/>
          </p:nvPr>
        </p:nvSpPr>
        <p:spPr>
          <a:xfrm>
            <a:off x="6457955"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srgbClr val="009900">
                    <a:lumMod val="65000"/>
                    <a:lumOff val="35000"/>
                  </a:srgbClr>
                </a:solidFill>
              </a:rPr>
              <a:pPr defTabSz="457200" rtl="0"/>
              <a:t>‹#›</a:t>
            </a:fld>
            <a:endParaRPr lang="he-IL">
              <a:solidFill>
                <a:srgbClr val="009900">
                  <a:lumMod val="65000"/>
                  <a:lumOff val="35000"/>
                </a:srgbClr>
              </a:solidFill>
            </a:endParaRPr>
          </a:p>
        </p:txBody>
      </p:sp>
      <p:sp>
        <p:nvSpPr>
          <p:cNvPr id="11" name="Freeform 6" title="Left scallop edge"/>
          <p:cNvSpPr/>
          <p:nvPr/>
        </p:nvSpPr>
        <p:spPr bwMode="auto">
          <a:xfrm>
            <a:off x="4"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he-IL"/>
          </a:p>
        </p:txBody>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235406265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2"/>
          </p:nvPr>
        </p:nvSpPr>
        <p:spPr>
          <a:xfrm>
            <a:off x="6457950" y="635635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7F786DB-8143-4622-AAF8-9D95190401DA}" type="datetimeFigureOut">
              <a:rPr lang="en-US" smtClean="0">
                <a:solidFill>
                  <a:prstClr val="black">
                    <a:tint val="75000"/>
                  </a:prstClr>
                </a:solidFill>
              </a:rPr>
              <a:pPr/>
              <a:t>11/23/2025</a:t>
            </a:fld>
            <a:endParaRPr lang="en-US">
              <a:solidFill>
                <a:prstClr val="black">
                  <a:tint val="75000"/>
                </a:prstClr>
              </a:solidFill>
            </a:endParaRPr>
          </a:p>
        </p:txBody>
      </p:sp>
      <p:sp>
        <p:nvSpPr>
          <p:cNvPr id="5" name="מציין מיקום של כותרת תחתונה 4"/>
          <p:cNvSpPr>
            <a:spLocks noGrp="1"/>
          </p:cNvSpPr>
          <p:nvPr>
            <p:ph type="ftr" sz="quarter" idx="3"/>
          </p:nvPr>
        </p:nvSpPr>
        <p:spPr>
          <a:xfrm>
            <a:off x="3028950" y="635635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מציין מיקום של מספר שקופית 5"/>
          <p:cNvSpPr>
            <a:spLocks noGrp="1"/>
          </p:cNvSpPr>
          <p:nvPr>
            <p:ph type="sldNum" sz="quarter" idx="4"/>
          </p:nvPr>
        </p:nvSpPr>
        <p:spPr>
          <a:xfrm>
            <a:off x="628650" y="635635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17652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t5lUSMXRFw" TargetMode="Externa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net.co.il/articles/0,7340,L-4888725,00.html" TargetMode="Externa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8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0.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35D7A2-59B6-40B7-8202-AE3152D93B49}"/>
              </a:ext>
            </a:extLst>
          </p:cNvPr>
          <p:cNvSpPr>
            <a:spLocks noGrp="1"/>
          </p:cNvSpPr>
          <p:nvPr>
            <p:ph type="ctrTitle"/>
          </p:nvPr>
        </p:nvSpPr>
        <p:spPr/>
        <p:txBody>
          <a:bodyPr/>
          <a:lstStyle/>
          <a:p>
            <a:r>
              <a:rPr lang="he-IL" sz="6600" dirty="0"/>
              <a:t>עמדות לגבי דמותה הרצויה של ישראל</a:t>
            </a:r>
          </a:p>
        </p:txBody>
      </p:sp>
      <p:sp>
        <p:nvSpPr>
          <p:cNvPr id="4" name="משולש שווה-שוקיים 3">
            <a:extLst>
              <a:ext uri="{FF2B5EF4-FFF2-40B4-BE49-F238E27FC236}">
                <a16:creationId xmlns:a16="http://schemas.microsoft.com/office/drawing/2014/main" id="{5E02AECE-3BE7-4103-8C3B-C55F9B2A2F1D}"/>
              </a:ext>
            </a:extLst>
          </p:cNvPr>
          <p:cNvSpPr/>
          <p:nvPr/>
        </p:nvSpPr>
        <p:spPr>
          <a:xfrm>
            <a:off x="6162998" y="4538461"/>
            <a:ext cx="1746883" cy="150803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5" name="משולש שווה-שוקיים 4">
            <a:extLst>
              <a:ext uri="{FF2B5EF4-FFF2-40B4-BE49-F238E27FC236}">
                <a16:creationId xmlns:a16="http://schemas.microsoft.com/office/drawing/2014/main" id="{8130E3DC-E100-4008-ADB6-41A59B65C09F}"/>
              </a:ext>
            </a:extLst>
          </p:cNvPr>
          <p:cNvSpPr/>
          <p:nvPr/>
        </p:nvSpPr>
        <p:spPr>
          <a:xfrm rot="10800000">
            <a:off x="6187338" y="4844805"/>
            <a:ext cx="1746882" cy="1364021"/>
          </a:xfrm>
          <a:prstGeom prst="triangl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A72A6C4F-180D-48EC-9FFC-EA889BC647F1}"/>
              </a:ext>
            </a:extLst>
          </p:cNvPr>
          <p:cNvSpPr/>
          <p:nvPr/>
        </p:nvSpPr>
        <p:spPr>
          <a:xfrm>
            <a:off x="6461567" y="3823010"/>
            <a:ext cx="1198421" cy="58513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a:solidFill>
                  <a:schemeClr val="tx1"/>
                </a:solidFill>
              </a:rPr>
              <a:t>היבט דתי </a:t>
            </a:r>
          </a:p>
          <a:p>
            <a:pPr algn="ctr"/>
            <a:r>
              <a:rPr lang="he-IL" sz="1000" dirty="0">
                <a:solidFill>
                  <a:schemeClr val="tx1"/>
                </a:solidFill>
              </a:rPr>
              <a:t>מדינת הלכה או הפרדת דת ממדינה</a:t>
            </a:r>
          </a:p>
        </p:txBody>
      </p:sp>
      <p:sp>
        <p:nvSpPr>
          <p:cNvPr id="7" name="מלבן: פינות מעוגלות 6">
            <a:extLst>
              <a:ext uri="{FF2B5EF4-FFF2-40B4-BE49-F238E27FC236}">
                <a16:creationId xmlns:a16="http://schemas.microsoft.com/office/drawing/2014/main" id="{99F647C1-E885-4438-8348-76F59FB440C4}"/>
              </a:ext>
            </a:extLst>
          </p:cNvPr>
          <p:cNvSpPr/>
          <p:nvPr/>
        </p:nvSpPr>
        <p:spPr>
          <a:xfrm>
            <a:off x="4427984" y="5954733"/>
            <a:ext cx="1588638" cy="5081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a:solidFill>
                  <a:schemeClr val="tx1"/>
                </a:solidFill>
              </a:rPr>
              <a:t>היבט אזרחי</a:t>
            </a:r>
          </a:p>
          <a:p>
            <a:pPr algn="ctr"/>
            <a:r>
              <a:rPr lang="he-IL" sz="1200" b="1" dirty="0">
                <a:solidFill>
                  <a:schemeClr val="tx1"/>
                </a:solidFill>
              </a:rPr>
              <a:t>(תפיסות דמוקרטיות)</a:t>
            </a:r>
          </a:p>
        </p:txBody>
      </p:sp>
      <p:sp>
        <p:nvSpPr>
          <p:cNvPr id="9" name="מלבן: פינות מעוגלות 8">
            <a:extLst>
              <a:ext uri="{FF2B5EF4-FFF2-40B4-BE49-F238E27FC236}">
                <a16:creationId xmlns:a16="http://schemas.microsoft.com/office/drawing/2014/main" id="{FA971877-0F79-4100-9F65-D5BD6E8C1AE5}"/>
              </a:ext>
            </a:extLst>
          </p:cNvPr>
          <p:cNvSpPr/>
          <p:nvPr/>
        </p:nvSpPr>
        <p:spPr>
          <a:xfrm>
            <a:off x="7961167" y="5661249"/>
            <a:ext cx="1111074" cy="63107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a:solidFill>
                  <a:schemeClr val="tx1"/>
                </a:solidFill>
              </a:rPr>
              <a:t>היבט לאומי</a:t>
            </a:r>
            <a:r>
              <a:rPr lang="he-IL" sz="1000" dirty="0">
                <a:solidFill>
                  <a:schemeClr val="tx1"/>
                </a:solidFill>
              </a:rPr>
              <a:t> מדינת לאום אתנית  או מדינת לאום אזרחית</a:t>
            </a:r>
          </a:p>
        </p:txBody>
      </p:sp>
      <p:sp>
        <p:nvSpPr>
          <p:cNvPr id="8" name="TextBox 2">
            <a:extLst>
              <a:ext uri="{FF2B5EF4-FFF2-40B4-BE49-F238E27FC236}">
                <a16:creationId xmlns:a16="http://schemas.microsoft.com/office/drawing/2014/main" id="{06643C11-EC4F-466E-B4FC-811C9E84803D}"/>
              </a:ext>
            </a:extLst>
          </p:cNvPr>
          <p:cNvSpPr txBox="1"/>
          <p:nvPr/>
        </p:nvSpPr>
        <p:spPr>
          <a:xfrm>
            <a:off x="8176111" y="53630"/>
            <a:ext cx="792088" cy="369332"/>
          </a:xfrm>
          <a:prstGeom prst="rect">
            <a:avLst/>
          </a:prstGeom>
          <a:noFill/>
        </p:spPr>
        <p:txBody>
          <a:bodyPr wrap="square" rtlCol="1">
            <a:spAutoFit/>
          </a:bodyPr>
          <a:lstStyle/>
          <a:p>
            <a:r>
              <a:rPr lang="he-IL" dirty="0">
                <a:solidFill>
                  <a:prstClr val="white"/>
                </a:solidFill>
              </a:rPr>
              <a:t>בס"ד.</a:t>
            </a:r>
          </a:p>
        </p:txBody>
      </p:sp>
      <p:sp>
        <p:nvSpPr>
          <p:cNvPr id="10" name="תיבת טקסט 9">
            <a:extLst>
              <a:ext uri="{FF2B5EF4-FFF2-40B4-BE49-F238E27FC236}">
                <a16:creationId xmlns:a16="http://schemas.microsoft.com/office/drawing/2014/main" id="{4E6DFDA3-9DD6-400A-BBF8-241E1C387D98}"/>
              </a:ext>
            </a:extLst>
          </p:cNvPr>
          <p:cNvSpPr txBox="1"/>
          <p:nvPr/>
        </p:nvSpPr>
        <p:spPr>
          <a:xfrm>
            <a:off x="130628" y="5684355"/>
            <a:ext cx="2220686" cy="923330"/>
          </a:xfrm>
          <a:prstGeom prst="rect">
            <a:avLst/>
          </a:prstGeom>
          <a:noFill/>
        </p:spPr>
        <p:txBody>
          <a:bodyPr wrap="square" rtlCol="1">
            <a:spAutoFit/>
          </a:bodyPr>
          <a:lstStyle/>
          <a:p>
            <a:pPr algn="ctr"/>
            <a:r>
              <a:rPr lang="he-IL" dirty="0"/>
              <a:t>ארגון, איסוף ועריכה אילנית כהן</a:t>
            </a:r>
          </a:p>
          <a:p>
            <a:pPr algn="ctr"/>
            <a:r>
              <a:rPr lang="he-IL" dirty="0"/>
              <a:t>רכזת מקצוע אזרחות</a:t>
            </a:r>
          </a:p>
        </p:txBody>
      </p:sp>
    </p:spTree>
    <p:extLst>
      <p:ext uri="{BB962C8B-B14F-4D97-AF65-F5344CB8AC3E}">
        <p14:creationId xmlns:p14="http://schemas.microsoft.com/office/powerpoint/2010/main" val="110050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חץ שמאלה-ימינה 10"/>
          <p:cNvSpPr/>
          <p:nvPr/>
        </p:nvSpPr>
        <p:spPr>
          <a:xfrm>
            <a:off x="1156727" y="-511228"/>
            <a:ext cx="7277669" cy="1022456"/>
          </a:xfrm>
          <a:prstGeom prst="leftRightArrow">
            <a:avLst/>
          </a:prstGeom>
          <a:gradFill flip="none" rotWithShape="1">
            <a:gsLst>
              <a:gs pos="0">
                <a:schemeClr val="bg2">
                  <a:lumMod val="25000"/>
                </a:schemeClr>
              </a:gs>
              <a:gs pos="73000">
                <a:srgbClr val="453E95"/>
              </a:gs>
              <a:gs pos="100000">
                <a:schemeClr val="tx2">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12" name="הסבר חץ למעלה 11"/>
          <p:cNvSpPr/>
          <p:nvPr/>
        </p:nvSpPr>
        <p:spPr>
          <a:xfrm>
            <a:off x="1074840" y="464009"/>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חילונית: הפרדת דת ומדינה</a:t>
            </a:r>
          </a:p>
        </p:txBody>
      </p:sp>
      <p:sp>
        <p:nvSpPr>
          <p:cNvPr id="13" name="הסבר חץ למעלה 12"/>
          <p:cNvSpPr/>
          <p:nvPr/>
        </p:nvSpPr>
        <p:spPr>
          <a:xfrm>
            <a:off x="7371593" y="466281"/>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הלכה</a:t>
            </a:r>
          </a:p>
        </p:txBody>
      </p:sp>
      <p:sp>
        <p:nvSpPr>
          <p:cNvPr id="14" name="הסבר חץ למעלה 13"/>
          <p:cNvSpPr/>
          <p:nvPr/>
        </p:nvSpPr>
        <p:spPr>
          <a:xfrm>
            <a:off x="2898227" y="445315"/>
            <a:ext cx="1136177" cy="1296538"/>
          </a:xfrm>
          <a:prstGeom prst="up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עמדה מסורתית תרבותית </a:t>
            </a:r>
          </a:p>
        </p:txBody>
      </p:sp>
      <p:sp>
        <p:nvSpPr>
          <p:cNvPr id="15" name="הסבר חץ למעלה 14"/>
          <p:cNvSpPr/>
          <p:nvPr/>
        </p:nvSpPr>
        <p:spPr>
          <a:xfrm>
            <a:off x="5207815" y="440349"/>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457200"/>
            <a:r>
              <a:rPr lang="he-IL" dirty="0">
                <a:solidFill>
                  <a:prstClr val="white">
                    <a:lumMod val="65000"/>
                  </a:prstClr>
                </a:solidFill>
              </a:rPr>
              <a:t>מדינה המשלבת חקיקה דתית-הלכתית </a:t>
            </a:r>
          </a:p>
        </p:txBody>
      </p:sp>
      <p:pic>
        <p:nvPicPr>
          <p:cNvPr id="10" name="תמונה 9">
            <a:hlinkClick r:id="rId2"/>
          </p:cNvPr>
          <p:cNvPicPr>
            <a:picLocks noChangeAspect="1"/>
          </p:cNvPicPr>
          <p:nvPr/>
        </p:nvPicPr>
        <p:blipFill>
          <a:blip r:embed="rId3"/>
          <a:stretch>
            <a:fillRect/>
          </a:stretch>
        </p:blipFill>
        <p:spPr>
          <a:xfrm>
            <a:off x="1135079" y="2798483"/>
            <a:ext cx="2914054" cy="2637924"/>
          </a:xfrm>
          <a:prstGeom prst="rect">
            <a:avLst/>
          </a:prstGeom>
        </p:spPr>
      </p:pic>
      <p:sp>
        <p:nvSpPr>
          <p:cNvPr id="2" name="מלבן 1">
            <a:extLst>
              <a:ext uri="{FF2B5EF4-FFF2-40B4-BE49-F238E27FC236}">
                <a16:creationId xmlns:a16="http://schemas.microsoft.com/office/drawing/2014/main" id="{32F4B115-B2AE-443B-8E2F-1B6E154FA8C8}"/>
              </a:ext>
            </a:extLst>
          </p:cNvPr>
          <p:cNvSpPr/>
          <p:nvPr/>
        </p:nvSpPr>
        <p:spPr>
          <a:xfrm>
            <a:off x="4616016" y="2924944"/>
            <a:ext cx="3818380" cy="2308324"/>
          </a:xfrm>
          <a:prstGeom prst="rect">
            <a:avLst/>
          </a:prstGeom>
        </p:spPr>
        <p:txBody>
          <a:bodyPr wrap="square">
            <a:spAutoFit/>
          </a:bodyPr>
          <a:lstStyle/>
          <a:p>
            <a:pPr>
              <a:buFont typeface="Wingdings" panose="05000000000000000000" pitchFamily="2" charset="2"/>
              <a:buChar char="q"/>
            </a:pPr>
            <a:r>
              <a:rPr lang="he-IL" b="1" dirty="0"/>
              <a:t>מקור הסמכות </a:t>
            </a:r>
            <a:r>
              <a:rPr lang="he-IL" dirty="0"/>
              <a:t>במדינה הוא ציבור </a:t>
            </a:r>
            <a:r>
              <a:rPr lang="he-IL" b="1" dirty="0"/>
              <a:t>האזרחים</a:t>
            </a:r>
            <a:r>
              <a:rPr lang="he-IL" dirty="0"/>
              <a:t>.</a:t>
            </a:r>
          </a:p>
          <a:p>
            <a:endParaRPr lang="he-IL" dirty="0"/>
          </a:p>
          <a:p>
            <a:pPr>
              <a:buFont typeface="Wingdings" panose="05000000000000000000" pitchFamily="2" charset="2"/>
              <a:buChar char="q"/>
            </a:pPr>
            <a:r>
              <a:rPr lang="he-IL" dirty="0"/>
              <a:t>מדינת ישראל, כמדינת העם היהודי, צריכה לתת ביטוי בחקיקה ובמרחב הציבורי ל</a:t>
            </a:r>
            <a:r>
              <a:rPr lang="he-IL" b="1" dirty="0"/>
              <a:t>מורשת</a:t>
            </a:r>
            <a:r>
              <a:rPr lang="he-IL" dirty="0"/>
              <a:t> היהודית </a:t>
            </a:r>
            <a:r>
              <a:rPr lang="he-IL" b="1" dirty="0"/>
              <a:t>במובן התרבותי והלאומי </a:t>
            </a:r>
            <a:r>
              <a:rPr lang="he-IL" dirty="0"/>
              <a:t>מתוך זיקה למסורת ולהלכה, אך </a:t>
            </a:r>
            <a:r>
              <a:rPr lang="he-IL" b="1" dirty="0"/>
              <a:t>לא </a:t>
            </a:r>
            <a:r>
              <a:rPr lang="he-IL" dirty="0"/>
              <a:t>מתוך מחויבות להלכה.</a:t>
            </a:r>
          </a:p>
        </p:txBody>
      </p:sp>
    </p:spTree>
    <p:extLst>
      <p:ext uri="{BB962C8B-B14F-4D97-AF65-F5344CB8AC3E}">
        <p14:creationId xmlns:p14="http://schemas.microsoft.com/office/powerpoint/2010/main" val="33036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hlinkClick r:id="rId2"/>
          </p:cNvPr>
          <p:cNvPicPr>
            <a:picLocks noChangeAspect="1"/>
          </p:cNvPicPr>
          <p:nvPr/>
        </p:nvPicPr>
        <p:blipFill>
          <a:blip r:embed="rId3"/>
          <a:stretch>
            <a:fillRect/>
          </a:stretch>
        </p:blipFill>
        <p:spPr>
          <a:xfrm>
            <a:off x="749113" y="2584592"/>
            <a:ext cx="3528259" cy="2644902"/>
          </a:xfrm>
          <a:prstGeom prst="rect">
            <a:avLst/>
          </a:prstGeom>
        </p:spPr>
      </p:pic>
      <p:sp>
        <p:nvSpPr>
          <p:cNvPr id="11" name="חץ שמאלה-ימינה 10"/>
          <p:cNvSpPr/>
          <p:nvPr/>
        </p:nvSpPr>
        <p:spPr>
          <a:xfrm>
            <a:off x="1156709" y="-511228"/>
            <a:ext cx="7277669" cy="1022456"/>
          </a:xfrm>
          <a:prstGeom prst="leftRightArrow">
            <a:avLst/>
          </a:prstGeom>
          <a:gradFill flip="none" rotWithShape="1">
            <a:gsLst>
              <a:gs pos="0">
                <a:schemeClr val="bg2">
                  <a:lumMod val="25000"/>
                </a:schemeClr>
              </a:gs>
              <a:gs pos="73000">
                <a:srgbClr val="453E95"/>
              </a:gs>
              <a:gs pos="100000">
                <a:schemeClr val="tx2">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12" name="הסבר חץ למעלה 11"/>
          <p:cNvSpPr/>
          <p:nvPr/>
        </p:nvSpPr>
        <p:spPr>
          <a:xfrm>
            <a:off x="1074822" y="464009"/>
            <a:ext cx="1136177" cy="1296538"/>
          </a:xfrm>
          <a:prstGeom prst="up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עמדה חילונית: הפרדת דת ומדינה</a:t>
            </a:r>
          </a:p>
        </p:txBody>
      </p:sp>
      <p:sp>
        <p:nvSpPr>
          <p:cNvPr id="13" name="הסבר חץ למעלה 12"/>
          <p:cNvSpPr/>
          <p:nvPr/>
        </p:nvSpPr>
        <p:spPr>
          <a:xfrm>
            <a:off x="7371575" y="466281"/>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הלכה</a:t>
            </a:r>
          </a:p>
        </p:txBody>
      </p:sp>
      <p:sp>
        <p:nvSpPr>
          <p:cNvPr id="14" name="הסבר חץ למעלה 13"/>
          <p:cNvSpPr/>
          <p:nvPr/>
        </p:nvSpPr>
        <p:spPr>
          <a:xfrm>
            <a:off x="2852449" y="388413"/>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מסורתית</a:t>
            </a:r>
          </a:p>
        </p:txBody>
      </p:sp>
      <p:sp>
        <p:nvSpPr>
          <p:cNvPr id="15" name="הסבר חץ למעלה 14"/>
          <p:cNvSpPr/>
          <p:nvPr/>
        </p:nvSpPr>
        <p:spPr>
          <a:xfrm>
            <a:off x="5116277" y="357571"/>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a:solidFill>
                  <a:prstClr val="white">
                    <a:lumMod val="65000"/>
                  </a:prstClr>
                </a:solidFill>
              </a:rPr>
              <a:t>מדינה המשלבת חקיקה דתית-הלכתית </a:t>
            </a:r>
            <a:endParaRPr lang="he-IL" dirty="0">
              <a:solidFill>
                <a:prstClr val="white">
                  <a:lumMod val="65000"/>
                </a:prstClr>
              </a:solidFill>
            </a:endParaRPr>
          </a:p>
        </p:txBody>
      </p:sp>
      <p:sp>
        <p:nvSpPr>
          <p:cNvPr id="3" name="מלבן 2">
            <a:extLst>
              <a:ext uri="{FF2B5EF4-FFF2-40B4-BE49-F238E27FC236}">
                <a16:creationId xmlns:a16="http://schemas.microsoft.com/office/drawing/2014/main" id="{F41C5BA8-4502-4672-A0B9-3CDB43A09560}"/>
              </a:ext>
            </a:extLst>
          </p:cNvPr>
          <p:cNvSpPr/>
          <p:nvPr/>
        </p:nvSpPr>
        <p:spPr>
          <a:xfrm>
            <a:off x="4355976" y="2509859"/>
            <a:ext cx="4572000" cy="3139321"/>
          </a:xfrm>
          <a:prstGeom prst="rect">
            <a:avLst/>
          </a:prstGeom>
        </p:spPr>
        <p:txBody>
          <a:bodyPr>
            <a:spAutoFit/>
          </a:bodyPr>
          <a:lstStyle/>
          <a:p>
            <a:pPr>
              <a:buFont typeface="Wingdings" panose="05000000000000000000" pitchFamily="2" charset="2"/>
              <a:buChar char="q"/>
            </a:pPr>
            <a:r>
              <a:rPr lang="he-IL" b="1" dirty="0"/>
              <a:t>מקור הסמכות </a:t>
            </a:r>
            <a:r>
              <a:rPr lang="he-IL" dirty="0"/>
              <a:t>במדינה הוא ציבור </a:t>
            </a:r>
            <a:r>
              <a:rPr lang="he-IL" b="1" dirty="0"/>
              <a:t>האזרחים</a:t>
            </a:r>
            <a:r>
              <a:rPr lang="he-IL" dirty="0"/>
              <a:t>.</a:t>
            </a:r>
          </a:p>
          <a:p>
            <a:endParaRPr lang="en-US" dirty="0"/>
          </a:p>
          <a:p>
            <a:pPr>
              <a:buFont typeface="Wingdings" panose="05000000000000000000" pitchFamily="2" charset="2"/>
              <a:buChar char="q"/>
            </a:pPr>
            <a:r>
              <a:rPr lang="he-IL" dirty="0"/>
              <a:t>המדינה יהודית מבחינה לאומית אך יש להפריד לחלוטין בין </a:t>
            </a:r>
            <a:r>
              <a:rPr lang="he-IL" b="1" dirty="0"/>
              <a:t>הדת </a:t>
            </a:r>
            <a:r>
              <a:rPr lang="he-IL" dirty="0"/>
              <a:t>והמורשת היהודית לבין </a:t>
            </a:r>
            <a:r>
              <a:rPr lang="he-IL" b="1" dirty="0"/>
              <a:t>המדינה/המוסדות</a:t>
            </a:r>
            <a:r>
              <a:rPr lang="he-IL" dirty="0"/>
              <a:t> הפוליטיים, למעט בתחום הסמלים.</a:t>
            </a:r>
          </a:p>
          <a:p>
            <a:endParaRPr lang="en-US" dirty="0"/>
          </a:p>
          <a:p>
            <a:pPr>
              <a:buFont typeface="Wingdings" panose="05000000000000000000" pitchFamily="2" charset="2"/>
              <a:buChar char="q"/>
            </a:pPr>
            <a:r>
              <a:rPr lang="he-IL" b="1" dirty="0"/>
              <a:t>אין </a:t>
            </a:r>
            <a:r>
              <a:rPr lang="he-IL" dirty="0"/>
              <a:t>זה מתפקידה של המדינה לחוקק </a:t>
            </a:r>
            <a:r>
              <a:rPr lang="he-IL" b="1" dirty="0"/>
              <a:t>חוקים בעלי אופי דתי, </a:t>
            </a:r>
            <a:r>
              <a:rPr lang="he-IL" dirty="0"/>
              <a:t>להעניק </a:t>
            </a:r>
            <a:r>
              <a:rPr lang="he-IL" b="1" dirty="0"/>
              <a:t>שירותים דתיים </a:t>
            </a:r>
            <a:r>
              <a:rPr lang="he-IL" dirty="0"/>
              <a:t>או להתערב בענייני דת, אך עליה לאפשר קיום פולחן דתי פרטי.</a:t>
            </a:r>
          </a:p>
        </p:txBody>
      </p:sp>
    </p:spTree>
    <p:extLst>
      <p:ext uri="{BB962C8B-B14F-4D97-AF65-F5344CB8AC3E}">
        <p14:creationId xmlns:p14="http://schemas.microsoft.com/office/powerpoint/2010/main" val="15644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a:extLst>
              <a:ext uri="{FF2B5EF4-FFF2-40B4-BE49-F238E27FC236}">
                <a16:creationId xmlns:a16="http://schemas.microsoft.com/office/drawing/2014/main" id="{A436F8D1-BEFC-4BE8-BC9E-05C6098172AB}"/>
              </a:ext>
            </a:extLst>
          </p:cNvPr>
          <p:cNvGraphicFramePr>
            <a:graphicFrameLocks noGrp="1"/>
          </p:cNvGraphicFramePr>
          <p:nvPr>
            <p:extLst>
              <p:ext uri="{D42A27DB-BD31-4B8C-83A1-F6EECF244321}">
                <p14:modId xmlns:p14="http://schemas.microsoft.com/office/powerpoint/2010/main" val="3013800537"/>
              </p:ext>
            </p:extLst>
          </p:nvPr>
        </p:nvGraphicFramePr>
        <p:xfrm>
          <a:off x="827584" y="105803"/>
          <a:ext cx="7848872" cy="6701608"/>
        </p:xfrm>
        <a:graphic>
          <a:graphicData uri="http://schemas.openxmlformats.org/drawingml/2006/table">
            <a:tbl>
              <a:tblPr rtl="1" firstRow="1" firstCol="1" bandRow="1"/>
              <a:tblGrid>
                <a:gridCol w="1997478">
                  <a:extLst>
                    <a:ext uri="{9D8B030D-6E8A-4147-A177-3AD203B41FA5}">
                      <a16:colId xmlns:a16="http://schemas.microsoft.com/office/drawing/2014/main" val="1369260749"/>
                    </a:ext>
                  </a:extLst>
                </a:gridCol>
                <a:gridCol w="1988617">
                  <a:extLst>
                    <a:ext uri="{9D8B030D-6E8A-4147-A177-3AD203B41FA5}">
                      <a16:colId xmlns:a16="http://schemas.microsoft.com/office/drawing/2014/main" val="2405828667"/>
                    </a:ext>
                  </a:extLst>
                </a:gridCol>
                <a:gridCol w="1739763">
                  <a:extLst>
                    <a:ext uri="{9D8B030D-6E8A-4147-A177-3AD203B41FA5}">
                      <a16:colId xmlns:a16="http://schemas.microsoft.com/office/drawing/2014/main" val="4170193658"/>
                    </a:ext>
                  </a:extLst>
                </a:gridCol>
                <a:gridCol w="2123014">
                  <a:extLst>
                    <a:ext uri="{9D8B030D-6E8A-4147-A177-3AD203B41FA5}">
                      <a16:colId xmlns:a16="http://schemas.microsoft.com/office/drawing/2014/main" val="3857717578"/>
                    </a:ext>
                  </a:extLst>
                </a:gridCol>
              </a:tblGrid>
              <a:tr h="340870">
                <a:tc>
                  <a:txBody>
                    <a:bodyPr/>
                    <a:lstStyle/>
                    <a:p>
                      <a:pPr algn="r" rtl="1">
                        <a:lnSpc>
                          <a:spcPct val="115000"/>
                        </a:lnSpc>
                        <a:spcAft>
                          <a:spcPts val="0"/>
                        </a:spcAft>
                      </a:pPr>
                      <a:r>
                        <a:rPr lang="he-IL" sz="1200" b="1" u="sng"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מדינת הלכה</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b="1"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B4C6"/>
                    </a:solidFill>
                  </a:tcPr>
                </a:tc>
                <a:tc>
                  <a:txBody>
                    <a:bodyPr/>
                    <a:lstStyle/>
                    <a:p>
                      <a:pPr algn="r" rtl="1">
                        <a:lnSpc>
                          <a:spcPct val="115000"/>
                        </a:lnSpc>
                        <a:spcAft>
                          <a:spcPts val="0"/>
                        </a:spcAft>
                      </a:pPr>
                      <a:r>
                        <a:rPr lang="he-IL" sz="1200" b="1" u="sng"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המשלבת חקיקה דתית-הלכתית בהיקף חלקי</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B4C6"/>
                    </a:solidFill>
                  </a:tcPr>
                </a:tc>
                <a:tc>
                  <a:txBody>
                    <a:bodyPr/>
                    <a:lstStyle/>
                    <a:p>
                      <a:pPr algn="r" rtl="1">
                        <a:lnSpc>
                          <a:spcPct val="115000"/>
                        </a:lnSpc>
                        <a:spcAft>
                          <a:spcPts val="0"/>
                        </a:spcAft>
                      </a:pPr>
                      <a:r>
                        <a:rPr lang="he-IL" sz="1200" b="1" u="sng"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מסורתית (מורשתית)-תרבותית: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B4C6"/>
                    </a:solidFill>
                  </a:tcPr>
                </a:tc>
                <a:tc>
                  <a:txBody>
                    <a:bodyPr/>
                    <a:lstStyle/>
                    <a:p>
                      <a:pPr algn="r" rtl="1">
                        <a:lnSpc>
                          <a:spcPct val="115000"/>
                        </a:lnSpc>
                        <a:spcAft>
                          <a:spcPts val="0"/>
                        </a:spcAft>
                      </a:pPr>
                      <a:r>
                        <a:rPr lang="he-IL" sz="1200" b="1" u="sng"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עמדה חילונית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b="1" u="sng"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הפרדת דת ומדינה</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b="1"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B4C6"/>
                    </a:solidFill>
                  </a:tcPr>
                </a:tc>
                <a:extLst>
                  <a:ext uri="{0D108BD9-81ED-4DB2-BD59-A6C34878D82A}">
                    <a16:rowId xmlns:a16="http://schemas.microsoft.com/office/drawing/2014/main" val="3361964042"/>
                  </a:ext>
                </a:extLst>
              </a:tr>
              <a:tr h="172651">
                <a:tc>
                  <a:txBody>
                    <a:bodyPr/>
                    <a:lstStyle/>
                    <a:p>
                      <a:pPr algn="r" rtl="1">
                        <a:lnSpc>
                          <a:spcPct val="115000"/>
                        </a:lnSpc>
                        <a:spcAft>
                          <a:spcPts val="0"/>
                        </a:spcAft>
                      </a:pPr>
                      <a:r>
                        <a:rPr lang="he-IL" sz="1200" b="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יהודית</a:t>
                      </a:r>
                      <a:endPar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1E8"/>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יהודית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יהודית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יהודית</a:t>
                      </a:r>
                      <a:r>
                        <a:rPr lang="he-IL"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מבחינה לאומית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extLst>
                  <a:ext uri="{0D108BD9-81ED-4DB2-BD59-A6C34878D82A}">
                    <a16:rowId xmlns:a16="http://schemas.microsoft.com/office/drawing/2014/main" val="3762695905"/>
                  </a:ext>
                </a:extLst>
              </a:tr>
              <a:tr h="912367">
                <a:tc>
                  <a:txBody>
                    <a:bodyPr/>
                    <a:lstStyle/>
                    <a:p>
                      <a:pPr algn="r" rtl="1">
                        <a:lnSpc>
                          <a:spcPct val="115000"/>
                        </a:lnSpc>
                        <a:spcAft>
                          <a:spcPts val="0"/>
                        </a:spcAft>
                      </a:pPr>
                      <a:r>
                        <a:rPr lang="he-IL" sz="1200" b="0" u="sng"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לא</a:t>
                      </a:r>
                      <a:r>
                        <a:rPr lang="he-IL" sz="1200" b="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דמוקרטית</a:t>
                      </a:r>
                      <a:endPar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יחד עם זאת, יתקיימו בה מאפיינים דתיים הלכתיים העולים בקנה אחד עם מאפיינים דמוקרטיים, כגון "אחרי רבים להטות" (הכרעת רוב), "כל אדם נברא בצלם" (שוויון וכבוד האדם</a:t>
                      </a:r>
                      <a:r>
                        <a:rPr lang="en-US" sz="12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1E8"/>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דמוקרטית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דמוקרטית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דמוקרטית</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extLst>
                  <a:ext uri="{0D108BD9-81ED-4DB2-BD59-A6C34878D82A}">
                    <a16:rowId xmlns:a16="http://schemas.microsoft.com/office/drawing/2014/main" val="1878380901"/>
                  </a:ext>
                </a:extLst>
              </a:tr>
              <a:tr h="1902148">
                <a:tc>
                  <a:txBody>
                    <a:bodyPr/>
                    <a:lstStyle/>
                    <a:p>
                      <a:pPr marL="457200" algn="r" rtl="0">
                        <a:lnSpc>
                          <a:spcPct val="115000"/>
                        </a:lnSpc>
                        <a:spcAft>
                          <a:spcPts val="0"/>
                        </a:spcAft>
                      </a:pPr>
                      <a:r>
                        <a:rPr lang="he-IL" sz="1200" b="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מקור הסמכות </a:t>
                      </a:r>
                      <a:r>
                        <a:rPr lang="he-IL"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במדינה היא ההלכה</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F0F4"/>
                    </a:solidFill>
                  </a:tcPr>
                </a:tc>
                <a:tc>
                  <a:txBody>
                    <a:bodyPr/>
                    <a:lstStyle/>
                    <a:p>
                      <a:pPr marL="457200" algn="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מקור הסמכות:</a:t>
                      </a:r>
                      <a:r>
                        <a:rPr lang="he-IL"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במדינה הוא  ציבור האזרחים.</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ct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רואה בהקמת מדינת ישראל מעשה דתי כחלק מתהליך ראשית הגאולה של העם היהודי "אתחלתא דגאולה".</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2F5"/>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מקור הסמכות במדינה הוא ציבור האזרחים.</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2F5"/>
                    </a:solidFill>
                  </a:tcPr>
                </a:tc>
                <a:tc>
                  <a:txBody>
                    <a:bodyPr/>
                    <a:lstStyle/>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מקור הסמכות במדינה הוא ציבור האזרחים.</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יש להפריד לחלוטין בין הדת והמורשת היהודית לבין המדינה/המוסדות</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הפוליטיים, חוץ מהסמלים.</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2F5"/>
                    </a:solidFill>
                  </a:tcPr>
                </a:tc>
                <a:extLst>
                  <a:ext uri="{0D108BD9-81ED-4DB2-BD59-A6C34878D82A}">
                    <a16:rowId xmlns:a16="http://schemas.microsoft.com/office/drawing/2014/main" val="1102705697"/>
                  </a:ext>
                </a:extLst>
              </a:tr>
              <a:tr h="2283959">
                <a:tc>
                  <a:txBody>
                    <a:bodyPr/>
                    <a:lstStyle/>
                    <a:p>
                      <a:pPr marL="457200" algn="r" rtl="0">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חוקי הדת = חוקי המדינה.</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חוקי המדינה יקבעו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en-US"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על פי דיני התורה בכל תחומי החיים.</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1E8"/>
                    </a:solidFill>
                  </a:tcPr>
                </a:tc>
                <a:tc>
                  <a:txBody>
                    <a:bodyPr/>
                    <a:lstStyle/>
                    <a:p>
                      <a:pPr marL="457200" algn="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המדינה צריכה לשלב מרכיבים הלכתיים </a:t>
                      </a:r>
                      <a:r>
                        <a:rPr lang="he-IL"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(חלק מחוקי התורה)בחקיקה ובמרחב הציבורי.</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ולכן הם דואגים לשמור על מאפיינים של ההלכה היהודית בחיים הציבוריים (בפרהסיה) במדינת ישראל, כמו: שמירת שבת בפרהסיה, כשרות במוסדות ציבור ובצבא, נישואין וגירושין על פי חוקי ההלכה.</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המדינה צריכה לתת ביטוי בחקיקה ובמרחב הציבורי למורשת היהודית במובן התרבותי </a:t>
                      </a:r>
                      <a:r>
                        <a:rPr lang="he-IL"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מתוך זיקה למורשת/מסורת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אך ללא מחויבות להלכה</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אין זה מתפקידה של המדינה לחוקק חוקים בעלי אופי דתי, להעניק שירותים דתיים או להתערב בענייני דת, אך</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עליה לאפשר קיום פולחן דתי פרטי.</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חוקי המדינה ומוסדותיה צריכים להתנתק מדת/מסורת ולהישען על עקרונות דמוקרטים</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extLst>
                  <a:ext uri="{0D108BD9-81ED-4DB2-BD59-A6C34878D82A}">
                    <a16:rowId xmlns:a16="http://schemas.microsoft.com/office/drawing/2014/main" val="19534206"/>
                  </a:ext>
                </a:extLst>
              </a:tr>
            </a:tbl>
          </a:graphicData>
        </a:graphic>
      </p:graphicFrame>
    </p:spTree>
    <p:extLst>
      <p:ext uri="{BB962C8B-B14F-4D97-AF65-F5344CB8AC3E}">
        <p14:creationId xmlns:p14="http://schemas.microsoft.com/office/powerpoint/2010/main" val="401367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600" y="764704"/>
            <a:ext cx="7633742" cy="1492132"/>
          </a:xfrm>
        </p:spPr>
        <p:txBody>
          <a:bodyPr>
            <a:normAutofit fontScale="90000"/>
          </a:bodyPr>
          <a:lstStyle/>
          <a:p>
            <a:r>
              <a:rPr lang="he-IL" sz="5400" b="1" dirty="0">
                <a:solidFill>
                  <a:schemeClr val="tx1"/>
                </a:solidFill>
              </a:rPr>
              <a:t>בכל העמדות הרצון הוא ל...</a:t>
            </a:r>
            <a:br>
              <a:rPr lang="he-IL" sz="5400" b="1" dirty="0">
                <a:solidFill>
                  <a:schemeClr val="tx1"/>
                </a:solidFill>
              </a:rPr>
            </a:br>
            <a:r>
              <a:rPr lang="he-IL" sz="5400" b="1" dirty="0">
                <a:solidFill>
                  <a:schemeClr val="tx1"/>
                </a:solidFill>
              </a:rPr>
              <a:t>מדינה יהודית </a:t>
            </a:r>
            <a:br>
              <a:rPr lang="he-IL" sz="5400" b="1" dirty="0">
                <a:solidFill>
                  <a:schemeClr val="tx1"/>
                </a:solidFill>
              </a:rPr>
            </a:br>
            <a:br>
              <a:rPr lang="he-IL" sz="5400" b="1" dirty="0">
                <a:solidFill>
                  <a:schemeClr val="tx1"/>
                </a:solidFill>
              </a:rPr>
            </a:br>
            <a:r>
              <a:rPr lang="he-IL" sz="5400" b="1" dirty="0">
                <a:solidFill>
                  <a:schemeClr val="tx1"/>
                </a:solidFill>
                <a:latin typeface="David" pitchFamily="34" charset="-79"/>
                <a:cs typeface="David" pitchFamily="34" charset="-79"/>
              </a:rPr>
              <a:t>הכיצד? </a:t>
            </a:r>
            <a:br>
              <a:rPr lang="he-IL" sz="5400" b="1" dirty="0">
                <a:solidFill>
                  <a:schemeClr val="tx1"/>
                </a:solidFill>
                <a:latin typeface="David" pitchFamily="34" charset="-79"/>
                <a:cs typeface="David" pitchFamily="34" charset="-79"/>
              </a:rPr>
            </a:br>
            <a:endParaRPr lang="he-IL" dirty="0">
              <a:latin typeface="David" pitchFamily="34" charset="-79"/>
              <a:cs typeface="David" pitchFamily="34" charset="-79"/>
            </a:endParaRPr>
          </a:p>
        </p:txBody>
      </p:sp>
    </p:spTree>
    <p:extLst>
      <p:ext uri="{BB962C8B-B14F-4D97-AF65-F5344CB8AC3E}">
        <p14:creationId xmlns:p14="http://schemas.microsoft.com/office/powerpoint/2010/main" val="32316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153" y="260648"/>
            <a:ext cx="7633742" cy="1492132"/>
          </a:xfrm>
        </p:spPr>
        <p:txBody>
          <a:bodyPr>
            <a:normAutofit fontScale="90000"/>
          </a:bodyPr>
          <a:lstStyle/>
          <a:p>
            <a:r>
              <a:rPr lang="he-IL" sz="4800" b="1" dirty="0">
                <a:solidFill>
                  <a:schemeClr val="tx1"/>
                </a:solidFill>
                <a:latin typeface="David" pitchFamily="34" charset="-79"/>
                <a:cs typeface="David" pitchFamily="34" charset="-79"/>
              </a:rPr>
              <a:t>כיצד יש לפרש את המושג "יהדות"?</a:t>
            </a:r>
            <a:br>
              <a:rPr lang="he-IL" sz="4800" b="1" dirty="0">
                <a:solidFill>
                  <a:schemeClr val="tx1"/>
                </a:solidFill>
                <a:latin typeface="David" pitchFamily="34" charset="-79"/>
                <a:cs typeface="David" pitchFamily="34" charset="-79"/>
              </a:rPr>
            </a:br>
            <a:endParaRPr lang="he-IL" dirty="0"/>
          </a:p>
        </p:txBody>
      </p:sp>
      <p:sp>
        <p:nvSpPr>
          <p:cNvPr id="3" name="פיצוץ 1 2"/>
          <p:cNvSpPr/>
          <p:nvPr/>
        </p:nvSpPr>
        <p:spPr>
          <a:xfrm>
            <a:off x="1619672" y="692696"/>
            <a:ext cx="4154760" cy="333949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דת</a:t>
            </a:r>
            <a:r>
              <a:rPr lang="he-IL" sz="2400" dirty="0"/>
              <a:t> </a:t>
            </a:r>
          </a:p>
          <a:p>
            <a:pPr algn="ctr"/>
            <a:r>
              <a:rPr lang="he-IL" dirty="0"/>
              <a:t> אמונה שיש לה מערכת מנהגים, טקסים וכללי מוסר. דתיות היא קיום מצוות של דת.</a:t>
            </a:r>
            <a:endParaRPr lang="en-US" dirty="0"/>
          </a:p>
        </p:txBody>
      </p:sp>
      <p:sp>
        <p:nvSpPr>
          <p:cNvPr id="4" name="פיצוץ 2 3"/>
          <p:cNvSpPr/>
          <p:nvPr/>
        </p:nvSpPr>
        <p:spPr>
          <a:xfrm>
            <a:off x="4788024" y="2015963"/>
            <a:ext cx="4032448" cy="43204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לאום </a:t>
            </a:r>
          </a:p>
          <a:p>
            <a:pPr algn="ctr"/>
            <a:r>
              <a:rPr lang="he-IL" dirty="0"/>
              <a:t> עם, קבוצה בעלת מאפיינים משותפים השואפת לממש את הקשר הזה בעזרת מדינה.</a:t>
            </a:r>
          </a:p>
        </p:txBody>
      </p:sp>
      <p:sp>
        <p:nvSpPr>
          <p:cNvPr id="5" name="כוכב עם 7 פינות 4"/>
          <p:cNvSpPr/>
          <p:nvPr/>
        </p:nvSpPr>
        <p:spPr>
          <a:xfrm>
            <a:off x="539552" y="3861048"/>
            <a:ext cx="4154760" cy="276706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מסורת / תרבות </a:t>
            </a:r>
          </a:p>
          <a:p>
            <a:pPr algn="ctr"/>
            <a:r>
              <a:rPr lang="he-IL" dirty="0"/>
              <a:t>ביטוי התנהגותי למכלול הערכים, האמונות ותפיסות העולם של קבוצת בני אדם. </a:t>
            </a:r>
            <a:endParaRPr lang="en-US" dirty="0"/>
          </a:p>
        </p:txBody>
      </p:sp>
    </p:spTree>
    <p:extLst>
      <p:ext uri="{BB962C8B-B14F-4D97-AF65-F5344CB8AC3E}">
        <p14:creationId xmlns:p14="http://schemas.microsoft.com/office/powerpoint/2010/main" val="153582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הסבר מלבני מעוגל 1"/>
          <p:cNvSpPr/>
          <p:nvPr/>
        </p:nvSpPr>
        <p:spPr>
          <a:xfrm>
            <a:off x="899593" y="332655"/>
            <a:ext cx="3306161" cy="1224137"/>
          </a:xfrm>
          <a:prstGeom prst="wedgeRoundRectCallout">
            <a:avLst>
              <a:gd name="adj1" fmla="val 62936"/>
              <a:gd name="adj2" fmla="val 38604"/>
              <a:gd name="adj3" fmla="val 16667"/>
            </a:avLst>
          </a:prstGeom>
          <a:solidFill>
            <a:srgbClr val="BFECF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Guttman Yad-Brush" panose="02010401010101010101" pitchFamily="2" charset="-79"/>
                <a:cs typeface="Guttman Yad-Brush" panose="02010401010101010101" pitchFamily="2" charset="-79"/>
              </a:rPr>
              <a:t>בתחום החינוך, הייתי רוצה שבבתי הספר לא ילמדו נושאים שעומדים בסתירה לתורת ישראל.</a:t>
            </a:r>
          </a:p>
        </p:txBody>
      </p:sp>
      <p:sp>
        <p:nvSpPr>
          <p:cNvPr id="3" name="הסבר מלבני מעוגל 2"/>
          <p:cNvSpPr/>
          <p:nvPr/>
        </p:nvSpPr>
        <p:spPr>
          <a:xfrm>
            <a:off x="6228184" y="3861048"/>
            <a:ext cx="2248508" cy="2376264"/>
          </a:xfrm>
          <a:prstGeom prst="wedgeRoundRectCallout">
            <a:avLst>
              <a:gd name="adj1" fmla="val 62936"/>
              <a:gd name="adj2" fmla="val 38604"/>
              <a:gd name="adj3" fmla="val 16667"/>
            </a:avLst>
          </a:prstGeom>
          <a:solidFill>
            <a:srgbClr val="BFECF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Guttman Yad-Brush" panose="02010401010101010101" pitchFamily="2" charset="-79"/>
                <a:cs typeface="Guttman Yad-Brush" panose="02010401010101010101" pitchFamily="2" charset="-79"/>
              </a:rPr>
              <a:t>בתחום החינוך, הייתי רוצה שבתי הספר יקנו לתלמידים את הערכים שביסוד הדת היהודית, כמו "ואהבת לרעך כמוך".</a:t>
            </a:r>
          </a:p>
        </p:txBody>
      </p:sp>
      <p:sp>
        <p:nvSpPr>
          <p:cNvPr id="4" name="הסבר מלבני מעוגל 3"/>
          <p:cNvSpPr/>
          <p:nvPr/>
        </p:nvSpPr>
        <p:spPr>
          <a:xfrm>
            <a:off x="2915816" y="2102796"/>
            <a:ext cx="3936703" cy="1513055"/>
          </a:xfrm>
          <a:prstGeom prst="wedgeRoundRectCallout">
            <a:avLst>
              <a:gd name="adj1" fmla="val -64575"/>
              <a:gd name="adj2" fmla="val 41428"/>
              <a:gd name="adj3" fmla="val 16667"/>
            </a:avLst>
          </a:prstGeom>
          <a:solidFill>
            <a:srgbClr val="BFECF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Guttman Yad-Brush" panose="02010401010101010101" pitchFamily="2" charset="-79"/>
                <a:cs typeface="Guttman Yad-Brush" panose="02010401010101010101" pitchFamily="2" charset="-79"/>
              </a:rPr>
              <a:t>בתחום החינוך, הייתי רוצה שבתי הספר לא יעסקו כלל בסוגיות של דת ואמונה וישאירו זאת להחלטה של כל הורה בביתו.</a:t>
            </a:r>
          </a:p>
        </p:txBody>
      </p:sp>
      <p:sp>
        <p:nvSpPr>
          <p:cNvPr id="5" name="הסבר מלבני מעוגל 4"/>
          <p:cNvSpPr/>
          <p:nvPr/>
        </p:nvSpPr>
        <p:spPr>
          <a:xfrm>
            <a:off x="1259632" y="4726513"/>
            <a:ext cx="3976701" cy="1513055"/>
          </a:xfrm>
          <a:prstGeom prst="wedgeRoundRectCallout">
            <a:avLst>
              <a:gd name="adj1" fmla="val 62936"/>
              <a:gd name="adj2" fmla="val 38604"/>
              <a:gd name="adj3" fmla="val 16667"/>
            </a:avLst>
          </a:prstGeom>
          <a:solidFill>
            <a:srgbClr val="BFECF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Guttman Yad-Brush" panose="02010401010101010101" pitchFamily="2" charset="-79"/>
                <a:cs typeface="Guttman Yad-Brush" panose="02010401010101010101" pitchFamily="2" charset="-79"/>
              </a:rPr>
              <a:t>בתחום החינוך, הייתי רוצה שבתי הספר יציגו את הדת היהודית באור חיובי וידגישו את חשיבות שמירת שבת ומצוות.</a:t>
            </a:r>
          </a:p>
        </p:txBody>
      </p:sp>
      <p:sp>
        <p:nvSpPr>
          <p:cNvPr id="7" name="מלבן 6"/>
          <p:cNvSpPr/>
          <p:nvPr/>
        </p:nvSpPr>
        <p:spPr>
          <a:xfrm>
            <a:off x="4499992" y="332655"/>
            <a:ext cx="4277762" cy="923330"/>
          </a:xfrm>
          <a:prstGeom prst="rect">
            <a:avLst/>
          </a:prstGeom>
        </p:spPr>
        <p:txBody>
          <a:bodyPr wrap="square">
            <a:spAutoFit/>
          </a:bodyPr>
          <a:lstStyle/>
          <a:p>
            <a:r>
              <a:rPr lang="he-IL" b="1" dirty="0">
                <a:latin typeface="Calibri" panose="020F0502020204030204" pitchFamily="34" charset="0"/>
                <a:ea typeface="Calibri" panose="020F0502020204030204" pitchFamily="34" charset="0"/>
              </a:rPr>
              <a:t>ציין את העמדה ("החלום") בנושא זהותה הדתית-תרבותית הרצויה של המדינה </a:t>
            </a:r>
          </a:p>
          <a:p>
            <a:r>
              <a:rPr lang="he-IL" b="1" dirty="0">
                <a:latin typeface="Calibri" panose="020F0502020204030204" pitchFamily="34" charset="0"/>
                <a:ea typeface="Calibri" panose="020F0502020204030204" pitchFamily="34" charset="0"/>
              </a:rPr>
              <a:t>הבא לידי ביטוי בכל אחד מההיגדים הבאים:</a:t>
            </a:r>
            <a:endParaRPr lang="he-IL" dirty="0"/>
          </a:p>
        </p:txBody>
      </p:sp>
    </p:spTree>
    <p:extLst>
      <p:ext uri="{BB962C8B-B14F-4D97-AF65-F5344CB8AC3E}">
        <p14:creationId xmlns:p14="http://schemas.microsoft.com/office/powerpoint/2010/main" val="6050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ציין מיקום תוכן 4">
            <a:extLst>
              <a:ext uri="{FF2B5EF4-FFF2-40B4-BE49-F238E27FC236}">
                <a16:creationId xmlns:a16="http://schemas.microsoft.com/office/drawing/2014/main" id="{4ABE6726-F9E2-4F7C-AFBD-07A5C434ABFB}"/>
              </a:ext>
            </a:extLst>
          </p:cNvPr>
          <p:cNvPicPr>
            <a:picLocks noGrp="1" noChangeAspect="1"/>
          </p:cNvPicPr>
          <p:nvPr/>
        </p:nvPicPr>
        <p:blipFill>
          <a:blip r:embed="rId2"/>
          <a:stretch>
            <a:fillRect/>
          </a:stretch>
        </p:blipFill>
        <p:spPr>
          <a:xfrm>
            <a:off x="1259631" y="1340767"/>
            <a:ext cx="7026283" cy="3950685"/>
          </a:xfrm>
          <a:prstGeom prst="rect">
            <a:avLst/>
          </a:prstGeom>
        </p:spPr>
      </p:pic>
    </p:spTree>
    <p:extLst>
      <p:ext uri="{BB962C8B-B14F-4D97-AF65-F5344CB8AC3E}">
        <p14:creationId xmlns:p14="http://schemas.microsoft.com/office/powerpoint/2010/main" val="2067007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chemeClr val="tx1"/>
                </a:solidFill>
              </a:rPr>
              <a:t>שאלת בגרות</a:t>
            </a:r>
          </a:p>
        </p:txBody>
      </p:sp>
      <p:sp>
        <p:nvSpPr>
          <p:cNvPr id="3" name="מציין מיקום תוכן 2"/>
          <p:cNvSpPr>
            <a:spLocks noGrp="1"/>
          </p:cNvSpPr>
          <p:nvPr>
            <p:ph idx="1"/>
          </p:nvPr>
        </p:nvSpPr>
        <p:spPr>
          <a:xfrm>
            <a:off x="971600" y="1556792"/>
            <a:ext cx="7633742" cy="3593591"/>
          </a:xfrm>
        </p:spPr>
        <p:txBody>
          <a:bodyPr>
            <a:normAutofit fontScale="92500" lnSpcReduction="10000"/>
          </a:bodyPr>
          <a:lstStyle/>
          <a:p>
            <a:pPr marL="0" indent="0">
              <a:buNone/>
            </a:pPr>
            <a:r>
              <a:rPr lang="he-IL" dirty="0">
                <a:solidFill>
                  <a:schemeClr val="tx1"/>
                </a:solidFill>
              </a:rPr>
              <a:t>עמותה חדשה המבקשת לעסוק ביצירת תכנים ערכיים עבור מוסדות חינוך, הצהירה על נכונות להגיע עם תכניה לכל בתי הספר בארץ. ראשי העמותה הודיעו כי הם שואפים לשלב את המערכים שיצרו בשיעור חדש שייקרא "שעה ישראלית". יחידות הלימוד שהעמותה מפתחת עוסקות בערכים ובמורשת ישראל מזוויות שונות, תוך מתן דגש על גיוון והבאת תמונה רחבה של השקפות עולם ביחס לתרבות יהודית. התגובות להן זכתה העמותה מצד אנשי חינוך בארץ לא היו אחידות והנושא עורר הדים ויצר כותרות רבות בתקשורת.</a:t>
            </a:r>
          </a:p>
          <a:p>
            <a:pPr marL="0" indent="0">
              <a:buNone/>
            </a:pPr>
            <a:endParaRPr lang="he-IL" dirty="0">
              <a:solidFill>
                <a:schemeClr val="tx1"/>
              </a:solidFill>
            </a:endParaRPr>
          </a:p>
          <a:p>
            <a:pPr marL="0" indent="0">
              <a:buNone/>
            </a:pPr>
            <a:r>
              <a:rPr lang="he-IL" dirty="0">
                <a:solidFill>
                  <a:schemeClr val="tx1"/>
                </a:solidFill>
              </a:rPr>
              <a:t>ציין והצג את </a:t>
            </a:r>
            <a:r>
              <a:rPr lang="he-IL" b="1" dirty="0">
                <a:solidFill>
                  <a:schemeClr val="tx1"/>
                </a:solidFill>
              </a:rPr>
              <a:t>העמדה ("החלום") בנושא זהותה הדתית-תרבותית </a:t>
            </a:r>
            <a:r>
              <a:rPr lang="he-IL" dirty="0">
                <a:solidFill>
                  <a:schemeClr val="tx1"/>
                </a:solidFill>
              </a:rPr>
              <a:t>הרצויה של המדינה הבאה לידי ביטוי ביחידות הלימוד שהעמותה מפתחת.</a:t>
            </a:r>
          </a:p>
          <a:p>
            <a:pPr marL="0" indent="0">
              <a:buNone/>
            </a:pPr>
            <a:r>
              <a:rPr lang="he-IL" dirty="0">
                <a:solidFill>
                  <a:schemeClr val="tx1"/>
                </a:solidFill>
              </a:rPr>
              <a:t>הסבר כיצד עמדה זו באה לידי ביטוי בקטע</a:t>
            </a:r>
            <a:r>
              <a:rPr lang="he-IL" dirty="0"/>
              <a:t>.</a:t>
            </a:r>
          </a:p>
        </p:txBody>
      </p:sp>
    </p:spTree>
    <p:extLst>
      <p:ext uri="{BB962C8B-B14F-4D97-AF65-F5344CB8AC3E}">
        <p14:creationId xmlns:p14="http://schemas.microsoft.com/office/powerpoint/2010/main" val="368270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BB67156-C612-4782-8EF0-5B63B307DD95}"/>
              </a:ext>
            </a:extLst>
          </p:cNvPr>
          <p:cNvSpPr>
            <a:spLocks noGrp="1"/>
          </p:cNvSpPr>
          <p:nvPr>
            <p:ph sz="half" idx="1"/>
          </p:nvPr>
        </p:nvSpPr>
        <p:spPr>
          <a:xfrm>
            <a:off x="959037" y="2780928"/>
            <a:ext cx="3600450" cy="3619500"/>
          </a:xfrm>
        </p:spPr>
        <p:txBody>
          <a:bodyPr>
            <a:normAutofit fontScale="92500" lnSpcReduction="20000"/>
          </a:bodyPr>
          <a:lstStyle/>
          <a:p>
            <a:pPr marL="0" indent="0">
              <a:buNone/>
            </a:pPr>
            <a:r>
              <a:rPr lang="he-IL" sz="2800" b="1" dirty="0"/>
              <a:t>היבט לאומי</a:t>
            </a:r>
          </a:p>
          <a:p>
            <a:endParaRPr lang="he-IL" sz="2100" b="1" dirty="0">
              <a:solidFill>
                <a:prstClr val="black">
                  <a:lumMod val="65000"/>
                  <a:lumOff val="35000"/>
                </a:prstClr>
              </a:solidFill>
            </a:endParaRPr>
          </a:p>
          <a:p>
            <a:r>
              <a:rPr lang="he-IL" sz="2100" b="1" dirty="0">
                <a:solidFill>
                  <a:prstClr val="black">
                    <a:lumMod val="65000"/>
                    <a:lumOff val="35000"/>
                  </a:prstClr>
                </a:solidFill>
              </a:rPr>
              <a:t>מדינת כלל אזרחיה</a:t>
            </a:r>
          </a:p>
          <a:p>
            <a:endParaRPr lang="he-IL" sz="2100" b="1" dirty="0">
              <a:solidFill>
                <a:prstClr val="black">
                  <a:lumMod val="65000"/>
                  <a:lumOff val="35000"/>
                </a:prstClr>
              </a:solidFill>
            </a:endParaRPr>
          </a:p>
          <a:p>
            <a:r>
              <a:rPr lang="he-IL" sz="2100" b="1" dirty="0">
                <a:solidFill>
                  <a:prstClr val="black">
                    <a:lumMod val="65000"/>
                    <a:lumOff val="35000"/>
                  </a:prstClr>
                </a:solidFill>
              </a:rPr>
              <a:t>מדינה דו לאומית</a:t>
            </a:r>
          </a:p>
          <a:p>
            <a:endParaRPr lang="he-IL" sz="2100" b="1" dirty="0">
              <a:solidFill>
                <a:prstClr val="black">
                  <a:lumMod val="65000"/>
                  <a:lumOff val="35000"/>
                </a:prstClr>
              </a:solidFill>
            </a:endParaRPr>
          </a:p>
          <a:p>
            <a:r>
              <a:rPr lang="he-IL" sz="2100" b="1" dirty="0">
                <a:solidFill>
                  <a:prstClr val="black">
                    <a:lumMod val="65000"/>
                    <a:lumOff val="35000"/>
                  </a:prstClr>
                </a:solidFill>
              </a:rPr>
              <a:t>מדינת לאום יהודית אתנית תרבותית </a:t>
            </a:r>
          </a:p>
          <a:p>
            <a:r>
              <a:rPr lang="he-IL" sz="2100" b="1" dirty="0">
                <a:solidFill>
                  <a:prstClr val="black">
                    <a:lumMod val="65000"/>
                    <a:lumOff val="35000"/>
                  </a:prstClr>
                </a:solidFill>
              </a:rPr>
              <a:t>מדינה המבוססת על עקרונות  הדמוקרטיה או שאינה דמוקרטית</a:t>
            </a:r>
          </a:p>
          <a:p>
            <a:endParaRPr lang="he-IL" sz="2100" b="1" dirty="0">
              <a:solidFill>
                <a:prstClr val="black">
                  <a:lumMod val="65000"/>
                  <a:lumOff val="35000"/>
                </a:prstClr>
              </a:solidFill>
            </a:endParaRPr>
          </a:p>
          <a:p>
            <a:endParaRPr lang="he-IL" sz="2100" b="1" dirty="0">
              <a:solidFill>
                <a:prstClr val="black">
                  <a:lumMod val="65000"/>
                  <a:lumOff val="35000"/>
                </a:prstClr>
              </a:solidFill>
            </a:endParaRPr>
          </a:p>
          <a:p>
            <a:endParaRPr lang="he-IL" sz="2800" b="1" dirty="0"/>
          </a:p>
          <a:p>
            <a:pPr marL="0" indent="0">
              <a:buNone/>
            </a:pPr>
            <a:endParaRPr lang="he-IL" sz="2800" b="1" dirty="0"/>
          </a:p>
        </p:txBody>
      </p:sp>
      <p:sp>
        <p:nvSpPr>
          <p:cNvPr id="4" name="מציין מיקום תוכן 3">
            <a:extLst>
              <a:ext uri="{FF2B5EF4-FFF2-40B4-BE49-F238E27FC236}">
                <a16:creationId xmlns:a16="http://schemas.microsoft.com/office/drawing/2014/main" id="{A8FB4781-DD0A-4FCE-A8D1-B38EA1DE5797}"/>
              </a:ext>
            </a:extLst>
          </p:cNvPr>
          <p:cNvSpPr>
            <a:spLocks noGrp="1"/>
          </p:cNvSpPr>
          <p:nvPr>
            <p:ph sz="half" idx="2"/>
          </p:nvPr>
        </p:nvSpPr>
        <p:spPr>
          <a:xfrm>
            <a:off x="5109170" y="2780928"/>
            <a:ext cx="3600450" cy="3619500"/>
          </a:xfrm>
        </p:spPr>
        <p:txBody>
          <a:bodyPr>
            <a:normAutofit fontScale="92500" lnSpcReduction="20000"/>
          </a:bodyPr>
          <a:lstStyle/>
          <a:p>
            <a:pPr marL="0" indent="0">
              <a:buNone/>
            </a:pPr>
            <a:r>
              <a:rPr lang="he-IL" sz="2800" b="1" dirty="0"/>
              <a:t>היבט דתי</a:t>
            </a:r>
          </a:p>
          <a:p>
            <a:pPr marL="0" indent="0">
              <a:buNone/>
            </a:pPr>
            <a:endParaRPr lang="he-IL" sz="2800" b="1" dirty="0"/>
          </a:p>
          <a:p>
            <a:r>
              <a:rPr lang="he-IL" b="1" dirty="0">
                <a:solidFill>
                  <a:prstClr val="black">
                    <a:lumMod val="65000"/>
                    <a:lumOff val="35000"/>
                  </a:prstClr>
                </a:solidFill>
              </a:rPr>
              <a:t>ערכים מערביים או ערכים מהמקורות היהודיים</a:t>
            </a:r>
          </a:p>
          <a:p>
            <a:endParaRPr lang="he-IL" b="1" dirty="0">
              <a:solidFill>
                <a:prstClr val="black">
                  <a:lumMod val="65000"/>
                  <a:lumOff val="35000"/>
                </a:prstClr>
              </a:solidFill>
            </a:endParaRPr>
          </a:p>
          <a:p>
            <a:r>
              <a:rPr lang="he-IL" b="1" dirty="0">
                <a:solidFill>
                  <a:prstClr val="black">
                    <a:lumMod val="65000"/>
                    <a:lumOff val="35000"/>
                  </a:prstClr>
                </a:solidFill>
              </a:rPr>
              <a:t>האם הדת צריכה להשפיע על עיצוב אופייה של המדינה בחקיקה, בפסיקה ובמרחב הציבורי או  ההשפעה של הדת צריכה להיות מצומצמת או לא צריכה להיות לה השפעה כלל.</a:t>
            </a:r>
          </a:p>
          <a:p>
            <a:endParaRPr lang="he-IL" b="1" dirty="0">
              <a:solidFill>
                <a:prstClr val="black">
                  <a:lumMod val="65000"/>
                  <a:lumOff val="35000"/>
                </a:prstClr>
              </a:solidFill>
            </a:endParaRPr>
          </a:p>
          <a:p>
            <a:endParaRPr lang="he-IL" sz="2800" dirty="0"/>
          </a:p>
        </p:txBody>
      </p:sp>
      <p:sp>
        <p:nvSpPr>
          <p:cNvPr id="5" name="כותרת 4">
            <a:extLst>
              <a:ext uri="{FF2B5EF4-FFF2-40B4-BE49-F238E27FC236}">
                <a16:creationId xmlns:a16="http://schemas.microsoft.com/office/drawing/2014/main" id="{B04D3098-35B9-4577-9976-618DEC60927F}"/>
              </a:ext>
            </a:extLst>
          </p:cNvPr>
          <p:cNvSpPr>
            <a:spLocks noGrp="1"/>
          </p:cNvSpPr>
          <p:nvPr>
            <p:ph type="title"/>
          </p:nvPr>
        </p:nvSpPr>
        <p:spPr>
          <a:xfrm>
            <a:off x="755576" y="260648"/>
            <a:ext cx="7960940" cy="2363724"/>
          </a:xfrm>
          <a:prstGeom prst="rect">
            <a:avLst/>
          </a:prstGeom>
        </p:spPr>
        <p:txBody>
          <a:bodyPr wrap="square">
            <a:spAutoFit/>
          </a:bodyPr>
          <a:lstStyle/>
          <a:p>
            <a:pPr lvl="0" algn="ctr">
              <a:defRPr/>
            </a:pPr>
            <a:r>
              <a:rPr lang="he-IL" sz="3200" b="1" dirty="0">
                <a:solidFill>
                  <a:schemeClr val="tx1"/>
                </a:solidFill>
              </a:rPr>
              <a:t>המחלוקת נסובה  סביב  השאלה: </a:t>
            </a:r>
            <a:br>
              <a:rPr lang="he-IL" sz="3200" b="1" dirty="0">
                <a:solidFill>
                  <a:schemeClr val="tx1"/>
                </a:solidFill>
              </a:rPr>
            </a:br>
            <a:r>
              <a:rPr lang="he-IL" sz="3200" b="1" dirty="0">
                <a:solidFill>
                  <a:schemeClr val="tx1"/>
                </a:solidFill>
              </a:rPr>
              <a:t>אלו ערכים / אידאולוגיה / תפיסות והשקפת עולם ינחו את עיצובה של המדינה</a:t>
            </a:r>
            <a:br>
              <a:rPr lang="he-IL" sz="3600" b="1" dirty="0">
                <a:solidFill>
                  <a:prstClr val="black"/>
                </a:solidFill>
              </a:rPr>
            </a:br>
            <a:endParaRPr lang="he-IL" sz="3600" b="1" dirty="0">
              <a:solidFill>
                <a:prstClr val="black"/>
              </a:solidFill>
            </a:endParaRPr>
          </a:p>
        </p:txBody>
      </p:sp>
    </p:spTree>
    <p:extLst>
      <p:ext uri="{BB962C8B-B14F-4D97-AF65-F5344CB8AC3E}">
        <p14:creationId xmlns:p14="http://schemas.microsoft.com/office/powerpoint/2010/main" val="1242602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3183CFD1-1E55-489C-996C-162D6689CE8C}"/>
              </a:ext>
            </a:extLst>
          </p:cNvPr>
          <p:cNvPicPr>
            <a:picLocks noChangeAspect="1"/>
          </p:cNvPicPr>
          <p:nvPr/>
        </p:nvPicPr>
        <p:blipFill rotWithShape="1">
          <a:blip r:embed="rId2"/>
          <a:srcRect l="11413" t="37394" r="70076" b="10781"/>
          <a:stretch/>
        </p:blipFill>
        <p:spPr>
          <a:xfrm>
            <a:off x="5148064" y="1412776"/>
            <a:ext cx="3312368" cy="5213654"/>
          </a:xfrm>
          <a:prstGeom prst="rect">
            <a:avLst/>
          </a:prstGeom>
        </p:spPr>
      </p:pic>
      <p:pic>
        <p:nvPicPr>
          <p:cNvPr id="12" name="תמונה 11">
            <a:extLst>
              <a:ext uri="{FF2B5EF4-FFF2-40B4-BE49-F238E27FC236}">
                <a16:creationId xmlns:a16="http://schemas.microsoft.com/office/drawing/2014/main" id="{56A1067D-5A3C-447D-966A-0AE67767B6D2}"/>
              </a:ext>
            </a:extLst>
          </p:cNvPr>
          <p:cNvPicPr>
            <a:picLocks noChangeAspect="1"/>
          </p:cNvPicPr>
          <p:nvPr/>
        </p:nvPicPr>
        <p:blipFill>
          <a:blip r:embed="rId3"/>
          <a:stretch>
            <a:fillRect/>
          </a:stretch>
        </p:blipFill>
        <p:spPr>
          <a:xfrm>
            <a:off x="1167092" y="1407802"/>
            <a:ext cx="3468925" cy="5218628"/>
          </a:xfrm>
          <a:prstGeom prst="rect">
            <a:avLst/>
          </a:prstGeom>
        </p:spPr>
      </p:pic>
      <p:pic>
        <p:nvPicPr>
          <p:cNvPr id="13" name="תמונה 12">
            <a:extLst>
              <a:ext uri="{FF2B5EF4-FFF2-40B4-BE49-F238E27FC236}">
                <a16:creationId xmlns:a16="http://schemas.microsoft.com/office/drawing/2014/main" id="{0D57A3DC-B40F-43DB-81A0-25037D04C296}"/>
              </a:ext>
            </a:extLst>
          </p:cNvPr>
          <p:cNvPicPr>
            <a:picLocks noChangeAspect="1"/>
          </p:cNvPicPr>
          <p:nvPr/>
        </p:nvPicPr>
        <p:blipFill>
          <a:blip r:embed="rId4"/>
          <a:stretch>
            <a:fillRect/>
          </a:stretch>
        </p:blipFill>
        <p:spPr>
          <a:xfrm>
            <a:off x="3707904" y="116632"/>
            <a:ext cx="2164268" cy="969348"/>
          </a:xfrm>
          <a:prstGeom prst="rect">
            <a:avLst/>
          </a:prstGeom>
        </p:spPr>
      </p:pic>
    </p:spTree>
    <p:extLst>
      <p:ext uri="{BB962C8B-B14F-4D97-AF65-F5344CB8AC3E}">
        <p14:creationId xmlns:p14="http://schemas.microsoft.com/office/powerpoint/2010/main" val="320985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01829" y="1196752"/>
            <a:ext cx="6648166" cy="4064627"/>
          </a:xfrm>
        </p:spPr>
        <p:txBody>
          <a:bodyPr>
            <a:normAutofit fontScale="90000"/>
          </a:bodyPr>
          <a:lstStyle/>
          <a:p>
            <a:pPr marL="159385" algn="ctr"/>
            <a:r>
              <a:rPr lang="he-IL" sz="4400" b="1" dirty="0">
                <a:ea typeface="Calibri"/>
                <a:cs typeface="Times New Roman"/>
              </a:rPr>
              <a:t>עמדות שונות לגבי אופייה  הרצוי של מדינת ישראל                 אופי וזהות</a:t>
            </a:r>
            <a:br>
              <a:rPr lang="he-IL" sz="4400" b="1" dirty="0">
                <a:ea typeface="Calibri"/>
                <a:cs typeface="Times New Roman"/>
              </a:rPr>
            </a:br>
            <a:r>
              <a:rPr lang="he-IL" sz="4400" b="1" dirty="0">
                <a:ea typeface="Calibri"/>
                <a:cs typeface="Times New Roman"/>
              </a:rPr>
              <a:t> </a:t>
            </a:r>
            <a:r>
              <a:rPr lang="he-IL" sz="6700" b="1" dirty="0">
                <a:ea typeface="Calibri"/>
                <a:cs typeface="Times New Roman"/>
              </a:rPr>
              <a:t>דתי</a:t>
            </a:r>
            <a:r>
              <a:rPr lang="he-IL" sz="4400" b="1" dirty="0">
                <a:ea typeface="Calibri"/>
                <a:cs typeface="Times New Roman"/>
              </a:rPr>
              <a:t> </a:t>
            </a:r>
            <a:r>
              <a:rPr lang="he-IL" sz="6700" b="1" dirty="0">
                <a:ea typeface="Calibri"/>
                <a:cs typeface="Times New Roman"/>
              </a:rPr>
              <a:t>ולאומי </a:t>
            </a:r>
            <a:r>
              <a:rPr lang="he-IL" sz="4400" b="1" dirty="0">
                <a:ea typeface="Calibri"/>
                <a:cs typeface="Times New Roman"/>
              </a:rPr>
              <a:t> </a:t>
            </a:r>
            <a:br>
              <a:rPr lang="en-US" sz="4400" dirty="0"/>
            </a:br>
            <a:br>
              <a:rPr lang="he-IL" sz="4400" dirty="0"/>
            </a:br>
            <a:endParaRPr lang="he-IL" sz="2000" dirty="0">
              <a:cs typeface="+mn-cs"/>
            </a:endParaRPr>
          </a:p>
        </p:txBody>
      </p:sp>
    </p:spTree>
    <p:extLst>
      <p:ext uri="{BB962C8B-B14F-4D97-AF65-F5344CB8AC3E}">
        <p14:creationId xmlns:p14="http://schemas.microsoft.com/office/powerpoint/2010/main" val="317029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187624" y="1268760"/>
            <a:ext cx="6984776" cy="3970318"/>
          </a:xfrm>
          <a:prstGeom prst="rect">
            <a:avLst/>
          </a:prstGeom>
        </p:spPr>
        <p:txBody>
          <a:bodyPr wrap="square">
            <a:spAutoFit/>
          </a:bodyPr>
          <a:lstStyle/>
          <a:p>
            <a:pPr algn="ctr"/>
            <a:r>
              <a:rPr lang="he-IL" sz="6000" b="1" dirty="0">
                <a:solidFill>
                  <a:srgbClr val="009900"/>
                </a:solidFill>
              </a:rPr>
              <a:t>עמדות לגבי אופייה הרצוי של מדינת ישראל </a:t>
            </a:r>
          </a:p>
          <a:p>
            <a:pPr algn="ctr"/>
            <a:r>
              <a:rPr lang="he-IL" sz="6000" b="1" dirty="0">
                <a:solidFill>
                  <a:srgbClr val="009900"/>
                </a:solidFill>
              </a:rPr>
              <a:t> </a:t>
            </a:r>
            <a:r>
              <a:rPr lang="he-IL" sz="7200" b="1" dirty="0">
                <a:solidFill>
                  <a:srgbClr val="009900"/>
                </a:solidFill>
              </a:rPr>
              <a:t>ההיבט הלאומי</a:t>
            </a:r>
          </a:p>
        </p:txBody>
      </p:sp>
    </p:spTree>
    <p:extLst>
      <p:ext uri="{BB962C8B-B14F-4D97-AF65-F5344CB8AC3E}">
        <p14:creationId xmlns:p14="http://schemas.microsoft.com/office/powerpoint/2010/main" val="296385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9BF2B0-357B-485E-AB2D-212099FEB2F9}"/>
              </a:ext>
            </a:extLst>
          </p:cNvPr>
          <p:cNvSpPr>
            <a:spLocks noGrp="1"/>
          </p:cNvSpPr>
          <p:nvPr>
            <p:ph type="title"/>
          </p:nvPr>
        </p:nvSpPr>
        <p:spPr/>
        <p:txBody>
          <a:bodyPr/>
          <a:lstStyle/>
          <a:p>
            <a:pPr algn="ctr"/>
            <a:r>
              <a:rPr lang="he-IL" dirty="0"/>
              <a:t>למה זה מתחבר?</a:t>
            </a:r>
          </a:p>
        </p:txBody>
      </p:sp>
      <p:sp>
        <p:nvSpPr>
          <p:cNvPr id="3" name="מציין מיקום תוכן 2">
            <a:extLst>
              <a:ext uri="{FF2B5EF4-FFF2-40B4-BE49-F238E27FC236}">
                <a16:creationId xmlns:a16="http://schemas.microsoft.com/office/drawing/2014/main" id="{5D3E9B65-96F1-4D68-AF4D-23F5F99CCBD1}"/>
              </a:ext>
            </a:extLst>
          </p:cNvPr>
          <p:cNvSpPr>
            <a:spLocks noGrp="1"/>
          </p:cNvSpPr>
          <p:nvPr>
            <p:ph idx="1"/>
          </p:nvPr>
        </p:nvSpPr>
        <p:spPr/>
        <p:txBody>
          <a:bodyPr>
            <a:normAutofit fontScale="77500" lnSpcReduction="20000"/>
          </a:bodyPr>
          <a:lstStyle/>
          <a:p>
            <a:pPr>
              <a:lnSpc>
                <a:spcPct val="200000"/>
              </a:lnSpc>
            </a:pPr>
            <a:r>
              <a:rPr lang="he-IL" dirty="0">
                <a:solidFill>
                  <a:schemeClr val="bg2">
                    <a:lumMod val="10000"/>
                  </a:schemeClr>
                </a:solidFill>
              </a:rPr>
              <a:t>לצמיחתו של </a:t>
            </a:r>
            <a:r>
              <a:rPr lang="he-IL" b="1" dirty="0">
                <a:solidFill>
                  <a:schemeClr val="bg2">
                    <a:lumMod val="10000"/>
                  </a:schemeClr>
                </a:solidFill>
              </a:rPr>
              <a:t>הרעיון הלאומי </a:t>
            </a:r>
          </a:p>
          <a:p>
            <a:pPr>
              <a:lnSpc>
                <a:spcPct val="200000"/>
              </a:lnSpc>
            </a:pPr>
            <a:r>
              <a:rPr lang="he-IL" dirty="0">
                <a:solidFill>
                  <a:schemeClr val="bg2">
                    <a:lumMod val="10000"/>
                  </a:schemeClr>
                </a:solidFill>
              </a:rPr>
              <a:t>לסוגי </a:t>
            </a:r>
            <a:r>
              <a:rPr lang="he-IL" b="1" dirty="0">
                <a:solidFill>
                  <a:schemeClr val="bg2">
                    <a:lumMod val="10000"/>
                  </a:schemeClr>
                </a:solidFill>
              </a:rPr>
              <a:t>קבוצות אתניות - תרבותיות</a:t>
            </a:r>
            <a:r>
              <a:rPr lang="he-IL" dirty="0">
                <a:solidFill>
                  <a:schemeClr val="bg2">
                    <a:lumMod val="10000"/>
                  </a:schemeClr>
                </a:solidFill>
              </a:rPr>
              <a:t>, אלו המעוניינות במדינה ריבונית </a:t>
            </a:r>
            <a:br>
              <a:rPr lang="en-US" dirty="0">
                <a:solidFill>
                  <a:schemeClr val="bg2">
                    <a:lumMod val="10000"/>
                  </a:schemeClr>
                </a:solidFill>
              </a:rPr>
            </a:br>
            <a:r>
              <a:rPr lang="he-IL" dirty="0">
                <a:solidFill>
                  <a:schemeClr val="bg2">
                    <a:lumMod val="10000"/>
                  </a:schemeClr>
                </a:solidFill>
              </a:rPr>
              <a:t>וכאלו שלאו דווקא.</a:t>
            </a:r>
          </a:p>
          <a:p>
            <a:pPr>
              <a:lnSpc>
                <a:spcPct val="200000"/>
              </a:lnSpc>
            </a:pPr>
            <a:r>
              <a:rPr lang="he-IL" dirty="0">
                <a:solidFill>
                  <a:schemeClr val="bg2">
                    <a:lumMod val="10000"/>
                  </a:schemeClr>
                </a:solidFill>
              </a:rPr>
              <a:t>לסוגי </a:t>
            </a:r>
            <a:r>
              <a:rPr lang="he-IL" b="1" dirty="0">
                <a:solidFill>
                  <a:schemeClr val="bg2">
                    <a:lumMod val="10000"/>
                  </a:schemeClr>
                </a:solidFill>
              </a:rPr>
              <a:t>לאומיות </a:t>
            </a:r>
            <a:r>
              <a:rPr lang="he-IL" dirty="0">
                <a:solidFill>
                  <a:schemeClr val="bg2">
                    <a:lumMod val="10000"/>
                  </a:schemeClr>
                </a:solidFill>
              </a:rPr>
              <a:t>(לאומיות אתנית - תרבותית, לאומיות אזרחית)</a:t>
            </a:r>
          </a:p>
          <a:p>
            <a:pPr>
              <a:lnSpc>
                <a:spcPct val="200000"/>
              </a:lnSpc>
            </a:pPr>
            <a:r>
              <a:rPr lang="he-IL" dirty="0">
                <a:solidFill>
                  <a:schemeClr val="bg2">
                    <a:lumMod val="10000"/>
                  </a:schemeClr>
                </a:solidFill>
              </a:rPr>
              <a:t>לסוגי </a:t>
            </a:r>
            <a:r>
              <a:rPr lang="he-IL" b="1" dirty="0">
                <a:solidFill>
                  <a:schemeClr val="bg2">
                    <a:lumMod val="10000"/>
                  </a:schemeClr>
                </a:solidFill>
              </a:rPr>
              <a:t>מדינות לאום </a:t>
            </a:r>
            <a:r>
              <a:rPr lang="he-IL" dirty="0">
                <a:solidFill>
                  <a:schemeClr val="bg2">
                    <a:lumMod val="10000"/>
                  </a:schemeClr>
                </a:solidFill>
              </a:rPr>
              <a:t>(מדינת לאום אתנית - תרבותית, מדינה דו לאומית/רב לאומית, </a:t>
            </a:r>
            <a:br>
              <a:rPr lang="en-US" dirty="0">
                <a:solidFill>
                  <a:schemeClr val="bg2">
                    <a:lumMod val="10000"/>
                  </a:schemeClr>
                </a:solidFill>
              </a:rPr>
            </a:br>
            <a:r>
              <a:rPr lang="he-IL" dirty="0">
                <a:solidFill>
                  <a:schemeClr val="bg2">
                    <a:lumMod val="10000"/>
                  </a:schemeClr>
                </a:solidFill>
              </a:rPr>
              <a:t>מדינת לאום רב תרבותית, מדינת לאום אזרחית).</a:t>
            </a:r>
          </a:p>
          <a:p>
            <a:pPr>
              <a:lnSpc>
                <a:spcPct val="200000"/>
              </a:lnSpc>
            </a:pPr>
            <a:r>
              <a:rPr lang="he-IL" dirty="0">
                <a:solidFill>
                  <a:schemeClr val="bg2">
                    <a:lumMod val="10000"/>
                  </a:schemeClr>
                </a:solidFill>
              </a:rPr>
              <a:t>לאתגר החברה הישראלית - </a:t>
            </a:r>
            <a:r>
              <a:rPr lang="he-IL" b="1" dirty="0">
                <a:solidFill>
                  <a:schemeClr val="bg2">
                    <a:lumMod val="10000"/>
                  </a:schemeClr>
                </a:solidFill>
              </a:rPr>
              <a:t>השסע הלאומי</a:t>
            </a:r>
          </a:p>
          <a:p>
            <a:endParaRPr lang="he-IL" dirty="0"/>
          </a:p>
        </p:txBody>
      </p:sp>
    </p:spTree>
    <p:extLst>
      <p:ext uri="{BB962C8B-B14F-4D97-AF65-F5344CB8AC3E}">
        <p14:creationId xmlns:p14="http://schemas.microsoft.com/office/powerpoint/2010/main" val="203200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331641" y="476676"/>
            <a:ext cx="6984776" cy="3785652"/>
          </a:xfrm>
          <a:prstGeom prst="rect">
            <a:avLst/>
          </a:prstGeom>
        </p:spPr>
        <p:txBody>
          <a:bodyPr wrap="square">
            <a:spAutoFit/>
          </a:bodyPr>
          <a:lstStyle/>
          <a:p>
            <a:pPr algn="ctr"/>
            <a:r>
              <a:rPr lang="he-IL" sz="6000" b="1" dirty="0">
                <a:solidFill>
                  <a:srgbClr val="009900"/>
                </a:solidFill>
              </a:rPr>
              <a:t>עמדות לגבי אופייה הרצוי של מדינת ישראל </a:t>
            </a:r>
          </a:p>
          <a:p>
            <a:pPr algn="ctr"/>
            <a:r>
              <a:rPr lang="he-IL" sz="6000" b="1" dirty="0">
                <a:solidFill>
                  <a:srgbClr val="009900"/>
                </a:solidFill>
              </a:rPr>
              <a:t> ההיבט הלאומי</a:t>
            </a:r>
          </a:p>
        </p:txBody>
      </p:sp>
      <p:sp>
        <p:nvSpPr>
          <p:cNvPr id="5" name="מלבן 4"/>
          <p:cNvSpPr/>
          <p:nvPr/>
        </p:nvSpPr>
        <p:spPr>
          <a:xfrm>
            <a:off x="1637928" y="4941168"/>
            <a:ext cx="5868144" cy="1200329"/>
          </a:xfrm>
          <a:prstGeom prst="rect">
            <a:avLst/>
          </a:prstGeom>
        </p:spPr>
        <p:txBody>
          <a:bodyPr wrap="square">
            <a:spAutoFit/>
          </a:bodyPr>
          <a:lstStyle/>
          <a:p>
            <a:pPr marL="342900" indent="-342900">
              <a:buFont typeface="Arial" panose="020B0604020202020204" pitchFamily="34" charset="0"/>
              <a:buChar char="•"/>
            </a:pPr>
            <a:r>
              <a:rPr lang="he-IL" dirty="0">
                <a:solidFill>
                  <a:srgbClr val="000000"/>
                </a:solidFill>
              </a:rPr>
              <a:t>מהי הזהות הלאומית שישראל אמורה למממש ולבטא בסמליה, במוסדותיה ובחוקיה.</a:t>
            </a:r>
          </a:p>
          <a:p>
            <a:pPr marL="342900" indent="-342900">
              <a:buFont typeface="Arial" panose="020B0604020202020204" pitchFamily="34" charset="0"/>
              <a:buChar char="•"/>
            </a:pPr>
            <a:endParaRPr lang="he-IL" dirty="0">
              <a:solidFill>
                <a:srgbClr val="000000"/>
              </a:solidFill>
            </a:endParaRPr>
          </a:p>
          <a:p>
            <a:pPr marL="342900" indent="-342900">
              <a:buFont typeface="Arial" panose="020B0604020202020204" pitchFamily="34" charset="0"/>
              <a:buChar char="•"/>
            </a:pPr>
            <a:r>
              <a:rPr lang="he-IL" dirty="0">
                <a:solidFill>
                  <a:srgbClr val="000000"/>
                </a:solidFill>
              </a:rPr>
              <a:t>כמה המדינה צריכה להיות שוויונית (דמוקרטית)</a:t>
            </a:r>
          </a:p>
        </p:txBody>
      </p:sp>
    </p:spTree>
    <p:extLst>
      <p:ext uri="{BB962C8B-B14F-4D97-AF65-F5344CB8AC3E}">
        <p14:creationId xmlns:p14="http://schemas.microsoft.com/office/powerpoint/2010/main" val="3068150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a:xfrm>
            <a:off x="938758" y="382385"/>
            <a:ext cx="7633742" cy="1492132"/>
          </a:xfrm>
          <a:prstGeom prst="rect">
            <a:avLst/>
          </a:prstGeom>
        </p:spPr>
        <p:txBody>
          <a:bodyPr/>
          <a:lst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he-IL" sz="5400" b="1" dirty="0">
                <a:solidFill>
                  <a:srgbClr val="009900"/>
                </a:solidFill>
              </a:rPr>
              <a:t>הזהות הלאומית </a:t>
            </a:r>
            <a:br>
              <a:rPr lang="en-US" sz="4800" dirty="0">
                <a:solidFill>
                  <a:srgbClr val="009900"/>
                </a:solidFill>
              </a:rPr>
            </a:br>
            <a:r>
              <a:rPr lang="he-IL" sz="4800" dirty="0">
                <a:solidFill>
                  <a:srgbClr val="009900"/>
                </a:solidFill>
              </a:rPr>
              <a:t>של המדינה</a:t>
            </a:r>
            <a:endParaRPr lang="he-IL" dirty="0">
              <a:solidFill>
                <a:srgbClr val="009900"/>
              </a:solidFill>
            </a:endParaRPr>
          </a:p>
        </p:txBody>
      </p:sp>
      <p:sp>
        <p:nvSpPr>
          <p:cNvPr id="12" name="הסבר חץ למעלה 11"/>
          <p:cNvSpPr/>
          <p:nvPr/>
        </p:nvSpPr>
        <p:spPr>
          <a:xfrm>
            <a:off x="3229854" y="4157239"/>
            <a:ext cx="1493990" cy="1666507"/>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מדינה דו-לאומית דמוקרטית </a:t>
            </a:r>
          </a:p>
        </p:txBody>
      </p:sp>
      <p:sp>
        <p:nvSpPr>
          <p:cNvPr id="13" name="הסבר חץ למעלה 12"/>
          <p:cNvSpPr/>
          <p:nvPr/>
        </p:nvSpPr>
        <p:spPr>
          <a:xfrm>
            <a:off x="4882477" y="4163772"/>
            <a:ext cx="1776389" cy="166650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 .מדינת </a:t>
            </a:r>
            <a:r>
              <a:rPr lang="he-IL" dirty="0">
                <a:solidFill>
                  <a:srgbClr val="FFC000"/>
                </a:solidFill>
              </a:rPr>
              <a:t>לאום יהודית אתנית -תרבותית </a:t>
            </a:r>
            <a:r>
              <a:rPr lang="he-IL" dirty="0">
                <a:solidFill>
                  <a:srgbClr val="00B0F0"/>
                </a:solidFill>
              </a:rPr>
              <a:t>דמוקרטית</a:t>
            </a:r>
          </a:p>
        </p:txBody>
      </p:sp>
      <p:sp>
        <p:nvSpPr>
          <p:cNvPr id="14" name="הסבר חץ למעלה 13"/>
          <p:cNvSpPr/>
          <p:nvPr/>
        </p:nvSpPr>
        <p:spPr>
          <a:xfrm>
            <a:off x="6797011" y="4143221"/>
            <a:ext cx="1775489" cy="1680525"/>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מדינת </a:t>
            </a:r>
            <a:r>
              <a:rPr lang="he-IL" dirty="0">
                <a:solidFill>
                  <a:srgbClr val="FFC000"/>
                </a:solidFill>
              </a:rPr>
              <a:t>לאום יהודית אתנית – תרבותית </a:t>
            </a:r>
          </a:p>
          <a:p>
            <a:pPr algn="ctr" defTabSz="457200"/>
            <a:r>
              <a:rPr lang="he-IL" dirty="0">
                <a:solidFill>
                  <a:srgbClr val="FF0000"/>
                </a:solidFill>
              </a:rPr>
              <a:t>לא דמוקרטית</a:t>
            </a:r>
          </a:p>
        </p:txBody>
      </p:sp>
      <p:sp>
        <p:nvSpPr>
          <p:cNvPr id="17" name="חץ שמאלה-ימינה 16"/>
          <p:cNvSpPr/>
          <p:nvPr/>
        </p:nvSpPr>
        <p:spPr>
          <a:xfrm>
            <a:off x="1156686" y="3189028"/>
            <a:ext cx="7277669" cy="1022456"/>
          </a:xfrm>
          <a:prstGeom prst="leftRightArrow">
            <a:avLst/>
          </a:prstGeom>
          <a:gradFill flip="none" rotWithShape="1">
            <a:gsLst>
              <a:gs pos="0">
                <a:schemeClr val="tx1"/>
              </a:gs>
              <a:gs pos="73000">
                <a:srgbClr val="92D050"/>
              </a:gs>
              <a:gs pos="100000">
                <a:srgbClr val="C6E6A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7" name="הסבר חץ למעלה 11">
            <a:extLst>
              <a:ext uri="{FF2B5EF4-FFF2-40B4-BE49-F238E27FC236}">
                <a16:creationId xmlns:a16="http://schemas.microsoft.com/office/drawing/2014/main" id="{4E55B786-B525-4956-A6D9-EBA9F2E83567}"/>
              </a:ext>
            </a:extLst>
          </p:cNvPr>
          <p:cNvSpPr/>
          <p:nvPr/>
        </p:nvSpPr>
        <p:spPr>
          <a:xfrm>
            <a:off x="1597719" y="4120828"/>
            <a:ext cx="1493990" cy="1666507"/>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מדינת לאום אזרחית דמוקרטית </a:t>
            </a:r>
          </a:p>
        </p:txBody>
      </p:sp>
      <p:sp>
        <p:nvSpPr>
          <p:cNvPr id="2" name="חץ: סוגר זוויתי 1">
            <a:extLst>
              <a:ext uri="{FF2B5EF4-FFF2-40B4-BE49-F238E27FC236}">
                <a16:creationId xmlns:a16="http://schemas.microsoft.com/office/drawing/2014/main" id="{5F2FD08E-5561-4D1D-90EB-D3C490621D8B}"/>
              </a:ext>
            </a:extLst>
          </p:cNvPr>
          <p:cNvSpPr/>
          <p:nvPr/>
        </p:nvSpPr>
        <p:spPr>
          <a:xfrm rot="5400000">
            <a:off x="7540738" y="5992655"/>
            <a:ext cx="288032" cy="20128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 name="תיבת טקסט 4">
            <a:extLst>
              <a:ext uri="{FF2B5EF4-FFF2-40B4-BE49-F238E27FC236}">
                <a16:creationId xmlns:a16="http://schemas.microsoft.com/office/drawing/2014/main" id="{E3870DFE-0C73-4A9A-A47D-983A146CB4C5}"/>
              </a:ext>
            </a:extLst>
          </p:cNvPr>
          <p:cNvSpPr txBox="1"/>
          <p:nvPr/>
        </p:nvSpPr>
        <p:spPr>
          <a:xfrm>
            <a:off x="7049720" y="6294513"/>
            <a:ext cx="1270067" cy="461665"/>
          </a:xfrm>
          <a:prstGeom prst="rect">
            <a:avLst/>
          </a:prstGeom>
          <a:noFill/>
        </p:spPr>
        <p:txBody>
          <a:bodyPr wrap="square" rtlCol="1">
            <a:spAutoFit/>
          </a:bodyPr>
          <a:lstStyle/>
          <a:p>
            <a:pPr algn="ctr"/>
            <a:r>
              <a:rPr lang="he-IL" sz="1200" dirty="0"/>
              <a:t>מדינה יהודית</a:t>
            </a:r>
          </a:p>
          <a:p>
            <a:pPr algn="ctr"/>
            <a:r>
              <a:rPr lang="he-IL" sz="1200" dirty="0"/>
              <a:t>לא דמוקרטית</a:t>
            </a:r>
          </a:p>
        </p:txBody>
      </p:sp>
      <p:pic>
        <p:nvPicPr>
          <p:cNvPr id="6" name="תמונה 5">
            <a:extLst>
              <a:ext uri="{FF2B5EF4-FFF2-40B4-BE49-F238E27FC236}">
                <a16:creationId xmlns:a16="http://schemas.microsoft.com/office/drawing/2014/main" id="{61E71AF7-2BF2-436D-B8D1-B058B22D00E3}"/>
              </a:ext>
            </a:extLst>
          </p:cNvPr>
          <p:cNvPicPr>
            <a:picLocks noChangeAspect="1"/>
          </p:cNvPicPr>
          <p:nvPr/>
        </p:nvPicPr>
        <p:blipFill>
          <a:blip r:embed="rId2"/>
          <a:stretch>
            <a:fillRect/>
          </a:stretch>
        </p:blipFill>
        <p:spPr>
          <a:xfrm>
            <a:off x="2170525" y="5830995"/>
            <a:ext cx="213378" cy="317019"/>
          </a:xfrm>
          <a:prstGeom prst="rect">
            <a:avLst/>
          </a:prstGeom>
        </p:spPr>
      </p:pic>
      <p:sp>
        <p:nvSpPr>
          <p:cNvPr id="8" name="תיבת טקסט 7">
            <a:extLst>
              <a:ext uri="{FF2B5EF4-FFF2-40B4-BE49-F238E27FC236}">
                <a16:creationId xmlns:a16="http://schemas.microsoft.com/office/drawing/2014/main" id="{711F90BD-3157-4971-87F3-E14E68FCBF51}"/>
              </a:ext>
            </a:extLst>
          </p:cNvPr>
          <p:cNvSpPr txBox="1"/>
          <p:nvPr/>
        </p:nvSpPr>
        <p:spPr>
          <a:xfrm>
            <a:off x="1602136" y="6191674"/>
            <a:ext cx="1270067" cy="461665"/>
          </a:xfrm>
          <a:prstGeom prst="rect">
            <a:avLst/>
          </a:prstGeom>
          <a:noFill/>
        </p:spPr>
        <p:txBody>
          <a:bodyPr wrap="square" rtlCol="1">
            <a:spAutoFit/>
          </a:bodyPr>
          <a:lstStyle/>
          <a:p>
            <a:r>
              <a:rPr lang="he-IL" sz="1200" dirty="0"/>
              <a:t>מדינה דמוקרטית</a:t>
            </a:r>
          </a:p>
          <a:p>
            <a:pPr algn="ctr"/>
            <a:r>
              <a:rPr lang="he-IL" sz="1200" dirty="0"/>
              <a:t>לא יהודית</a:t>
            </a:r>
          </a:p>
        </p:txBody>
      </p:sp>
    </p:spTree>
    <p:extLst>
      <p:ext uri="{BB962C8B-B14F-4D97-AF65-F5344CB8AC3E}">
        <p14:creationId xmlns:p14="http://schemas.microsoft.com/office/powerpoint/2010/main" val="38461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1.04167E-6 -3.33333E-6 L -0.00052 -0.54166 " pathEditMode="relative" rAng="0" ptsTypes="AA">
                                      <p:cBhvr>
                                        <p:cTn id="9" dur="2000" fill="hold"/>
                                        <p:tgtEl>
                                          <p:spTgt spid="17"/>
                                        </p:tgtEl>
                                        <p:attrNameLst>
                                          <p:attrName>ppt_x</p:attrName>
                                          <p:attrName>ppt_y</p:attrName>
                                        </p:attrNameLst>
                                      </p:cBhvr>
                                      <p:rCtr x="-26" y="-27083"/>
                                    </p:animMotion>
                                  </p:childTnLst>
                                </p:cTn>
                              </p:par>
                              <p:par>
                                <p:cTn id="10" presetID="42" presetClass="path" presetSubtype="0" accel="50000" decel="50000" fill="hold" grpId="0" nodeType="withEffect">
                                  <p:stCondLst>
                                    <p:cond delay="0"/>
                                  </p:stCondLst>
                                  <p:childTnLst>
                                    <p:animMotion origin="layout" path="M 2.5E-6 1.48148E-6 L -0.00052 -0.57616 " pathEditMode="relative" rAng="0" ptsTypes="AA">
                                      <p:cBhvr>
                                        <p:cTn id="11" dur="2000" fill="hold"/>
                                        <p:tgtEl>
                                          <p:spTgt spid="12"/>
                                        </p:tgtEl>
                                        <p:attrNameLst>
                                          <p:attrName>ppt_x</p:attrName>
                                          <p:attrName>ppt_y</p:attrName>
                                        </p:attrNameLst>
                                      </p:cBhvr>
                                      <p:rCtr x="-26" y="-28819"/>
                                    </p:animMotion>
                                  </p:childTnLst>
                                </p:cTn>
                              </p:par>
                              <p:par>
                                <p:cTn id="12" presetID="42" presetClass="path" presetSubtype="0" accel="50000" decel="50000" fill="hold" grpId="0" nodeType="withEffect">
                                  <p:stCondLst>
                                    <p:cond delay="0"/>
                                  </p:stCondLst>
                                  <p:childTnLst>
                                    <p:animMotion origin="layout" path="M 8.33333E-7 0 L 0.00039 -0.57431 " pathEditMode="relative" rAng="0" ptsTypes="AA">
                                      <p:cBhvr>
                                        <p:cTn id="13" dur="2000" fill="hold"/>
                                        <p:tgtEl>
                                          <p:spTgt spid="13"/>
                                        </p:tgtEl>
                                        <p:attrNameLst>
                                          <p:attrName>ppt_x</p:attrName>
                                          <p:attrName>ppt_y</p:attrName>
                                        </p:attrNameLst>
                                      </p:cBhvr>
                                      <p:rCtr x="13" y="-28727"/>
                                    </p:animMotion>
                                  </p:childTnLst>
                                </p:cTn>
                              </p:par>
                              <p:par>
                                <p:cTn id="14" presetID="42" presetClass="path" presetSubtype="0" accel="50000" decel="50000" fill="hold" grpId="0" nodeType="withEffect">
                                  <p:stCondLst>
                                    <p:cond delay="0"/>
                                  </p:stCondLst>
                                  <p:childTnLst>
                                    <p:animMotion origin="layout" path="M 0 -2.96296E-6 L 0.00013 -0.57477 " pathEditMode="relative" rAng="0" ptsTypes="AA">
                                      <p:cBhvr>
                                        <p:cTn id="15" dur="2000" fill="hold"/>
                                        <p:tgtEl>
                                          <p:spTgt spid="14"/>
                                        </p:tgtEl>
                                        <p:attrNameLst>
                                          <p:attrName>ppt_x</p:attrName>
                                          <p:attrName>ppt_y</p:attrName>
                                        </p:attrNameLst>
                                      </p:cBhvr>
                                      <p:rCtr x="0" y="-28750"/>
                                    </p:animMotion>
                                  </p:childTnLst>
                                </p:cTn>
                              </p:par>
                              <p:par>
                                <p:cTn id="16" presetID="42" presetClass="path" presetSubtype="0" accel="50000" decel="50000" fill="hold" grpId="0" nodeType="withEffect">
                                  <p:stCondLst>
                                    <p:cond delay="0"/>
                                  </p:stCondLst>
                                  <p:childTnLst>
                                    <p:animMotion origin="layout" path="M 2.5E-6 1.48148E-6 L -0.00052 -0.57616 " pathEditMode="relative" rAng="0" ptsTypes="AA">
                                      <p:cBhvr>
                                        <p:cTn id="17" dur="2000" fill="hold"/>
                                        <p:tgtEl>
                                          <p:spTgt spid="7"/>
                                        </p:tgtEl>
                                        <p:attrNameLst>
                                          <p:attrName>ppt_x</p:attrName>
                                          <p:attrName>ppt_y</p:attrName>
                                        </p:attrNameLst>
                                      </p:cBhvr>
                                      <p:rCtr x="-26" y="-28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7"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חץ שמאלה-ימינה 23"/>
          <p:cNvSpPr/>
          <p:nvPr/>
        </p:nvSpPr>
        <p:spPr>
          <a:xfrm>
            <a:off x="1156665" y="-512113"/>
            <a:ext cx="7277669" cy="1022456"/>
          </a:xfrm>
          <a:prstGeom prst="leftRightArrow">
            <a:avLst/>
          </a:prstGeom>
          <a:gradFill flip="none" rotWithShape="1">
            <a:gsLst>
              <a:gs pos="0">
                <a:schemeClr val="tx1"/>
              </a:gs>
              <a:gs pos="73000">
                <a:srgbClr val="92D050"/>
              </a:gs>
              <a:gs pos="100000">
                <a:srgbClr val="C6E6A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9" name="הסבר חץ למעלה 22">
            <a:extLst>
              <a:ext uri="{FF2B5EF4-FFF2-40B4-BE49-F238E27FC236}">
                <a16:creationId xmlns:a16="http://schemas.microsoft.com/office/drawing/2014/main" id="{C295EA97-5E50-4E98-AA01-A8B457DB3BA1}"/>
              </a:ext>
            </a:extLst>
          </p:cNvPr>
          <p:cNvSpPr/>
          <p:nvPr/>
        </p:nvSpPr>
        <p:spPr>
          <a:xfrm>
            <a:off x="6788992" y="343988"/>
            <a:ext cx="1631463"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b="1" dirty="0">
                <a:solidFill>
                  <a:schemeClr val="accent6">
                    <a:lumMod val="50000"/>
                  </a:schemeClr>
                </a:solidFill>
              </a:rPr>
              <a:t>מדינת לאום יהודית אתנית – תרבותית </a:t>
            </a:r>
          </a:p>
          <a:p>
            <a:pPr algn="ctr" defTabSz="457200"/>
            <a:r>
              <a:rPr lang="he-IL" b="1" dirty="0">
                <a:solidFill>
                  <a:schemeClr val="accent6">
                    <a:lumMod val="50000"/>
                  </a:schemeClr>
                </a:solidFill>
              </a:rPr>
              <a:t>לא דמוקרטית</a:t>
            </a:r>
          </a:p>
        </p:txBody>
      </p:sp>
      <p:sp>
        <p:nvSpPr>
          <p:cNvPr id="10" name="הסבר חץ למעלה 11">
            <a:extLst>
              <a:ext uri="{FF2B5EF4-FFF2-40B4-BE49-F238E27FC236}">
                <a16:creationId xmlns:a16="http://schemas.microsoft.com/office/drawing/2014/main" id="{202B8883-6171-4296-91A0-CCB4C06C3E4C}"/>
              </a:ext>
            </a:extLst>
          </p:cNvPr>
          <p:cNvSpPr/>
          <p:nvPr/>
        </p:nvSpPr>
        <p:spPr>
          <a:xfrm>
            <a:off x="3078010" y="314158"/>
            <a:ext cx="1493990" cy="140799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bg1">
                    <a:lumMod val="65000"/>
                  </a:schemeClr>
                </a:solidFill>
              </a:rPr>
              <a:t>מדינה דו-לאומית דמוקרטית </a:t>
            </a:r>
          </a:p>
        </p:txBody>
      </p:sp>
      <p:sp>
        <p:nvSpPr>
          <p:cNvPr id="11" name="הסבר חץ למעלה 11">
            <a:extLst>
              <a:ext uri="{FF2B5EF4-FFF2-40B4-BE49-F238E27FC236}">
                <a16:creationId xmlns:a16="http://schemas.microsoft.com/office/drawing/2014/main" id="{316BA343-1B32-4C33-9506-BD893C1AEBB8}"/>
              </a:ext>
            </a:extLst>
          </p:cNvPr>
          <p:cNvSpPr/>
          <p:nvPr/>
        </p:nvSpPr>
        <p:spPr>
          <a:xfrm>
            <a:off x="1315513" y="334193"/>
            <a:ext cx="1493990" cy="1407999"/>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bg1">
                    <a:lumMod val="65000"/>
                  </a:schemeClr>
                </a:solidFill>
              </a:rPr>
              <a:t>מדינת לאום אזרחית דמוקרטית </a:t>
            </a:r>
          </a:p>
        </p:txBody>
      </p:sp>
      <p:sp>
        <p:nvSpPr>
          <p:cNvPr id="12" name="הסבר חץ למעלה 12">
            <a:extLst>
              <a:ext uri="{FF2B5EF4-FFF2-40B4-BE49-F238E27FC236}">
                <a16:creationId xmlns:a16="http://schemas.microsoft.com/office/drawing/2014/main" id="{D5EA993E-AEA0-4C8B-B6E7-200435B687C5}"/>
              </a:ext>
            </a:extLst>
          </p:cNvPr>
          <p:cNvSpPr/>
          <p:nvPr/>
        </p:nvSpPr>
        <p:spPr>
          <a:xfrm>
            <a:off x="4840507" y="383610"/>
            <a:ext cx="1728183"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bg1">
                    <a:lumMod val="65000"/>
                  </a:schemeClr>
                </a:solidFill>
              </a:rPr>
              <a:t>מדינת לאום יהודית אתנית -תרבותית דמוקרטית</a:t>
            </a:r>
          </a:p>
        </p:txBody>
      </p:sp>
      <p:sp>
        <p:nvSpPr>
          <p:cNvPr id="15" name="מלבן 14">
            <a:extLst>
              <a:ext uri="{FF2B5EF4-FFF2-40B4-BE49-F238E27FC236}">
                <a16:creationId xmlns:a16="http://schemas.microsoft.com/office/drawing/2014/main" id="{E1183BB9-6D3D-4664-AB3E-E30C22E0F75B}"/>
              </a:ext>
            </a:extLst>
          </p:cNvPr>
          <p:cNvSpPr/>
          <p:nvPr/>
        </p:nvSpPr>
        <p:spPr>
          <a:xfrm>
            <a:off x="4067944" y="1923384"/>
            <a:ext cx="4755363" cy="4770537"/>
          </a:xfrm>
          <a:prstGeom prst="rect">
            <a:avLst/>
          </a:prstGeom>
        </p:spPr>
        <p:txBody>
          <a:bodyPr wrap="square">
            <a:spAutoFit/>
          </a:bodyPr>
          <a:lstStyle/>
          <a:p>
            <a:pPr marL="285750" indent="-285750">
              <a:buFont typeface="Arial" panose="020B0604020202020204" pitchFamily="34" charset="0"/>
              <a:buChar char="•"/>
            </a:pPr>
            <a:r>
              <a:rPr lang="he-IL" sz="1600" dirty="0">
                <a:solidFill>
                  <a:schemeClr val="accent6">
                    <a:lumMod val="50000"/>
                  </a:schemeClr>
                </a:solidFill>
              </a:rPr>
              <a:t>ישראל מזוהה ברמה הקולקטיבית </a:t>
            </a:r>
            <a:r>
              <a:rPr lang="he-IL" sz="1600" dirty="0">
                <a:solidFill>
                  <a:srgbClr val="0070C0"/>
                </a:solidFill>
              </a:rPr>
              <a:t>עם לאום אתני-תרבותי יהודי</a:t>
            </a:r>
            <a:r>
              <a:rPr lang="he-IL" sz="1600" dirty="0">
                <a:solidFill>
                  <a:schemeClr val="accent6">
                    <a:lumMod val="50000"/>
                  </a:schemeClr>
                </a:solidFill>
              </a:rPr>
              <a:t> ומבטאת את </a:t>
            </a:r>
            <a:r>
              <a:rPr lang="he-IL" sz="1600" dirty="0">
                <a:solidFill>
                  <a:srgbClr val="0070C0"/>
                </a:solidFill>
              </a:rPr>
              <a:t>זכותו להגדרה עצמית לאומית.</a:t>
            </a:r>
          </a:p>
          <a:p>
            <a:pPr marL="285750" indent="-285750">
              <a:buFont typeface="Arial" panose="020B0604020202020204" pitchFamily="34" charset="0"/>
              <a:buChar char="•"/>
            </a:pPr>
            <a:endParaRPr lang="he-IL" sz="1600" dirty="0">
              <a:solidFill>
                <a:schemeClr val="accent6">
                  <a:lumMod val="50000"/>
                </a:schemeClr>
              </a:solidFill>
            </a:endParaRPr>
          </a:p>
          <a:p>
            <a:pPr marL="285750" indent="-285750">
              <a:buFont typeface="Arial" panose="020B0604020202020204" pitchFamily="34" charset="0"/>
              <a:buChar char="•"/>
            </a:pPr>
            <a:r>
              <a:rPr lang="he-IL" sz="1600" dirty="0">
                <a:solidFill>
                  <a:schemeClr val="accent6">
                    <a:lumMod val="50000"/>
                  </a:schemeClr>
                </a:solidFill>
              </a:rPr>
              <a:t>במדיניות </a:t>
            </a:r>
            <a:r>
              <a:rPr lang="he-IL" sz="1600" dirty="0">
                <a:solidFill>
                  <a:srgbClr val="0070C0"/>
                </a:solidFill>
              </a:rPr>
              <a:t>ההגירה יש העדפה ללאום היהודי.</a:t>
            </a:r>
          </a:p>
          <a:p>
            <a:pPr marL="285750" indent="-285750">
              <a:buFont typeface="Arial" panose="020B0604020202020204" pitchFamily="34" charset="0"/>
              <a:buChar char="•"/>
            </a:pPr>
            <a:endParaRPr lang="he-IL" sz="1600" dirty="0">
              <a:solidFill>
                <a:schemeClr val="accent6">
                  <a:lumMod val="50000"/>
                </a:schemeClr>
              </a:solidFill>
            </a:endParaRPr>
          </a:p>
          <a:p>
            <a:pPr marL="285750" indent="-285750">
              <a:buFont typeface="Arial" panose="020B0604020202020204" pitchFamily="34" charset="0"/>
              <a:buChar char="•"/>
            </a:pPr>
            <a:r>
              <a:rPr lang="he-IL" sz="1600" dirty="0">
                <a:solidFill>
                  <a:srgbClr val="0070C0"/>
                </a:solidFill>
              </a:rPr>
              <a:t>הסמלים, המועדים הרשמיים, החוקים ומוסדות המדינה נותנים ביטוי ליסודות האתניים-תרבותיים היהודיים </a:t>
            </a:r>
            <a:r>
              <a:rPr lang="he-IL" sz="1600" dirty="0">
                <a:solidFill>
                  <a:schemeClr val="accent6">
                    <a:lumMod val="50000"/>
                  </a:schemeClr>
                </a:solidFill>
              </a:rPr>
              <a:t>(מוצא, שפה, תרבות, היסטוריה, מורשת ודת)</a:t>
            </a:r>
          </a:p>
          <a:p>
            <a:pPr marL="285750" indent="-285750">
              <a:buFont typeface="Arial" panose="020B0604020202020204" pitchFamily="34" charset="0"/>
              <a:buChar char="•"/>
            </a:pPr>
            <a:endParaRPr lang="he-IL" sz="1600" dirty="0">
              <a:solidFill>
                <a:schemeClr val="accent6">
                  <a:lumMod val="50000"/>
                </a:schemeClr>
              </a:solidFill>
            </a:endParaRPr>
          </a:p>
          <a:p>
            <a:pPr marL="285750" indent="-285750">
              <a:buFont typeface="Arial" panose="020B0604020202020204" pitchFamily="34" charset="0"/>
              <a:buChar char="•"/>
            </a:pPr>
            <a:r>
              <a:rPr lang="he-IL" sz="1600" dirty="0">
                <a:solidFill>
                  <a:schemeClr val="accent6">
                    <a:lumMod val="50000"/>
                  </a:schemeClr>
                </a:solidFill>
              </a:rPr>
              <a:t>מדינת ישראל </a:t>
            </a:r>
            <a:r>
              <a:rPr lang="he-IL" sz="1600" dirty="0"/>
              <a:t>אינה מחויבת בהכרח לשוויון זכויות מלא בין כל אזרחיה ללא הבדלי השתייכות לאומית</a:t>
            </a:r>
            <a:r>
              <a:rPr lang="he-IL" sz="1600" dirty="0">
                <a:solidFill>
                  <a:schemeClr val="accent6">
                    <a:lumMod val="50000"/>
                  </a:schemeClr>
                </a:solidFill>
              </a:rPr>
              <a:t>.</a:t>
            </a:r>
          </a:p>
          <a:p>
            <a:pPr marL="285750" indent="-285750">
              <a:buFont typeface="Arial" panose="020B0604020202020204" pitchFamily="34" charset="0"/>
              <a:buChar char="•"/>
            </a:pPr>
            <a:endParaRPr lang="he-IL" sz="1600" dirty="0">
              <a:solidFill>
                <a:schemeClr val="accent6">
                  <a:lumMod val="50000"/>
                </a:schemeClr>
              </a:solidFill>
            </a:endParaRPr>
          </a:p>
          <a:p>
            <a:pPr marL="285750" indent="-285750">
              <a:buFont typeface="Arial" panose="020B0604020202020204" pitchFamily="34" charset="0"/>
              <a:buChar char="•"/>
            </a:pPr>
            <a:r>
              <a:rPr lang="he-IL" sz="1600" dirty="0">
                <a:solidFill>
                  <a:schemeClr val="accent6">
                    <a:lumMod val="50000"/>
                  </a:schemeClr>
                </a:solidFill>
              </a:rPr>
              <a:t>בכל התנגשות או מתח בין </a:t>
            </a:r>
            <a:r>
              <a:rPr lang="he-IL" sz="1600" dirty="0">
                <a:solidFill>
                  <a:srgbClr val="0070C0"/>
                </a:solidFill>
              </a:rPr>
              <a:t>היסוד</a:t>
            </a:r>
            <a:r>
              <a:rPr lang="he-IL" sz="1600" dirty="0">
                <a:solidFill>
                  <a:schemeClr val="accent6">
                    <a:lumMod val="50000"/>
                  </a:schemeClr>
                </a:solidFill>
              </a:rPr>
              <a:t> היהודי ליסוד הדמוקרטי, </a:t>
            </a:r>
            <a:r>
              <a:rPr lang="he-IL" sz="1600" dirty="0">
                <a:solidFill>
                  <a:srgbClr val="0070C0"/>
                </a:solidFill>
              </a:rPr>
              <a:t>היהודי בהכרח יגבר.</a:t>
            </a:r>
          </a:p>
          <a:p>
            <a:pPr marL="285750" indent="-285750">
              <a:buFont typeface="Arial" panose="020B0604020202020204" pitchFamily="34" charset="0"/>
              <a:buChar char="•"/>
            </a:pPr>
            <a:endParaRPr lang="he-IL" sz="1600" dirty="0">
              <a:solidFill>
                <a:schemeClr val="accent6">
                  <a:lumMod val="50000"/>
                </a:schemeClr>
              </a:solidFill>
            </a:endParaRPr>
          </a:p>
          <a:p>
            <a:pPr marL="285750" indent="-285750">
              <a:buFont typeface="Arial" panose="020B0604020202020204" pitchFamily="34" charset="0"/>
              <a:buChar char="•"/>
            </a:pPr>
            <a:r>
              <a:rPr lang="he-IL" sz="1600" dirty="0">
                <a:solidFill>
                  <a:schemeClr val="accent6">
                    <a:lumMod val="50000"/>
                  </a:schemeClr>
                </a:solidFill>
              </a:rPr>
              <a:t>גרסתה הקיצונית של עמדה זו מבקשת לשלול את אזרחותם של אזרחי ישראל הערבים ולכונן מדינה ליהודים בלבד</a:t>
            </a:r>
          </a:p>
        </p:txBody>
      </p:sp>
      <p:pic>
        <p:nvPicPr>
          <p:cNvPr id="6" name="תמונה 5">
            <a:extLst>
              <a:ext uri="{FF2B5EF4-FFF2-40B4-BE49-F238E27FC236}">
                <a16:creationId xmlns:a16="http://schemas.microsoft.com/office/drawing/2014/main" id="{E47C3DC0-49E4-4257-9D3E-5D1400F1B9B0}"/>
              </a:ext>
            </a:extLst>
          </p:cNvPr>
          <p:cNvPicPr>
            <a:picLocks noChangeAspect="1"/>
          </p:cNvPicPr>
          <p:nvPr/>
        </p:nvPicPr>
        <p:blipFill>
          <a:blip r:embed="rId2"/>
          <a:stretch>
            <a:fillRect/>
          </a:stretch>
        </p:blipFill>
        <p:spPr>
          <a:xfrm>
            <a:off x="770481" y="2866823"/>
            <a:ext cx="3237257" cy="2883658"/>
          </a:xfrm>
          <a:prstGeom prst="rect">
            <a:avLst/>
          </a:prstGeom>
        </p:spPr>
      </p:pic>
    </p:spTree>
    <p:extLst>
      <p:ext uri="{BB962C8B-B14F-4D97-AF65-F5344CB8AC3E}">
        <p14:creationId xmlns:p14="http://schemas.microsoft.com/office/powerpoint/2010/main" val="342030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5E-6 1.48148E-6 L -0.00052 -0.57616 " pathEditMode="relative" rAng="0" ptsTypes="AA">
                                      <p:cBhvr>
                                        <p:cTn id="6" dur="2000" fill="hold"/>
                                        <p:tgtEl>
                                          <p:spTgt spid="10"/>
                                        </p:tgtEl>
                                        <p:attrNameLst>
                                          <p:attrName>ppt_x</p:attrName>
                                          <p:attrName>ppt_y</p:attrName>
                                        </p:attrNameLst>
                                      </p:cBhvr>
                                      <p:rCtr x="-26" y="-28819"/>
                                    </p:animMotion>
                                  </p:childTnLst>
                                </p:cTn>
                              </p:par>
                              <p:par>
                                <p:cTn id="7" presetID="42" presetClass="path" presetSubtype="0" accel="50000" decel="50000" fill="hold" grpId="0" nodeType="withEffect">
                                  <p:stCondLst>
                                    <p:cond delay="0"/>
                                  </p:stCondLst>
                                  <p:childTnLst>
                                    <p:animMotion origin="layout" path="M 2.5E-6 1.48148E-6 L -0.00052 -0.57616 " pathEditMode="relative" rAng="0" ptsTypes="AA">
                                      <p:cBhvr>
                                        <p:cTn id="8" dur="2000" fill="hold"/>
                                        <p:tgtEl>
                                          <p:spTgt spid="11"/>
                                        </p:tgtEl>
                                        <p:attrNameLst>
                                          <p:attrName>ppt_x</p:attrName>
                                          <p:attrName>ppt_y</p:attrName>
                                        </p:attrNameLst>
                                      </p:cBhvr>
                                      <p:rCtr x="-26" y="-28819"/>
                                    </p:animMotion>
                                  </p:childTnLst>
                                </p:cTn>
                              </p:par>
                              <p:par>
                                <p:cTn id="9" presetID="42" presetClass="path" presetSubtype="0" accel="50000" decel="50000" fill="hold" grpId="0" nodeType="withEffect">
                                  <p:stCondLst>
                                    <p:cond delay="0"/>
                                  </p:stCondLst>
                                  <p:childTnLst>
                                    <p:animMotion origin="layout" path="M 8.33333E-7 0 L 0.00039 -0.57431 " pathEditMode="relative" rAng="0" ptsTypes="AA">
                                      <p:cBhvr>
                                        <p:cTn id="10" dur="2000" fill="hold"/>
                                        <p:tgtEl>
                                          <p:spTgt spid="12"/>
                                        </p:tgtEl>
                                        <p:attrNameLst>
                                          <p:attrName>ppt_x</p:attrName>
                                          <p:attrName>ppt_y</p:attrName>
                                        </p:attrNameLst>
                                      </p:cBhvr>
                                      <p:rCtr x="13" y="-28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חץ שמאלה-ימינה 23"/>
          <p:cNvSpPr/>
          <p:nvPr/>
        </p:nvSpPr>
        <p:spPr>
          <a:xfrm>
            <a:off x="1156676" y="-512113"/>
            <a:ext cx="7277669" cy="1022456"/>
          </a:xfrm>
          <a:prstGeom prst="leftRightArrow">
            <a:avLst/>
          </a:prstGeom>
          <a:gradFill flip="none" rotWithShape="1">
            <a:gsLst>
              <a:gs pos="0">
                <a:schemeClr val="tx1"/>
              </a:gs>
              <a:gs pos="73000">
                <a:srgbClr val="92D050"/>
              </a:gs>
              <a:gs pos="100000">
                <a:srgbClr val="C6E6A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18" name="הסבר חץ למעלה 17"/>
          <p:cNvSpPr/>
          <p:nvPr/>
        </p:nvSpPr>
        <p:spPr>
          <a:xfrm>
            <a:off x="3347864" y="425617"/>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מדינה דו-לאומית דמוקרטית </a:t>
            </a:r>
          </a:p>
        </p:txBody>
      </p:sp>
      <p:sp>
        <p:nvSpPr>
          <p:cNvPr id="23" name="הסבר חץ למעלה 22"/>
          <p:cNvSpPr/>
          <p:nvPr/>
        </p:nvSpPr>
        <p:spPr>
          <a:xfrm>
            <a:off x="6851246" y="363557"/>
            <a:ext cx="1631463"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לאום יהודית אתנית – תרבותית </a:t>
            </a:r>
          </a:p>
          <a:p>
            <a:pPr algn="ctr" defTabSz="457200"/>
            <a:r>
              <a:rPr lang="he-IL" dirty="0">
                <a:solidFill>
                  <a:prstClr val="white">
                    <a:lumMod val="65000"/>
                  </a:prstClr>
                </a:solidFill>
              </a:rPr>
              <a:t>לא דמוקרטית</a:t>
            </a:r>
          </a:p>
        </p:txBody>
      </p:sp>
      <p:sp>
        <p:nvSpPr>
          <p:cNvPr id="4" name="מלבן 3"/>
          <p:cNvSpPr/>
          <p:nvPr/>
        </p:nvSpPr>
        <p:spPr>
          <a:xfrm>
            <a:off x="5998191" y="2322696"/>
            <a:ext cx="2574310" cy="744050"/>
          </a:xfrm>
          <a:prstGeom prst="rect">
            <a:avLst/>
          </a:prstGeom>
        </p:spPr>
        <p:txBody>
          <a:bodyPr wrap="square">
            <a:spAutoFit/>
          </a:bodyPr>
          <a:lstStyle/>
          <a:p>
            <a:pPr defTabSz="457200">
              <a:lnSpc>
                <a:spcPct val="115000"/>
              </a:lnSpc>
            </a:pPr>
            <a:br>
              <a:rPr lang="en-US" dirty="0">
                <a:solidFill>
                  <a:srgbClr val="000000"/>
                </a:solidFill>
              </a:rPr>
            </a:br>
            <a:endParaRPr lang="en-US" sz="2000" dirty="0">
              <a:solidFill>
                <a:srgbClr val="000000"/>
              </a:solidFill>
              <a:latin typeface="Calibri" panose="020F0502020204030204" pitchFamily="34" charset="0"/>
              <a:ea typeface="Calibri" panose="020F0502020204030204" pitchFamily="34" charset="0"/>
            </a:endParaRPr>
          </a:p>
        </p:txBody>
      </p:sp>
      <p:sp>
        <p:nvSpPr>
          <p:cNvPr id="9" name="הסבר חץ למעלה 11">
            <a:extLst>
              <a:ext uri="{FF2B5EF4-FFF2-40B4-BE49-F238E27FC236}">
                <a16:creationId xmlns:a16="http://schemas.microsoft.com/office/drawing/2014/main" id="{4B96C1E3-C319-474B-8E19-B77AF7084297}"/>
              </a:ext>
            </a:extLst>
          </p:cNvPr>
          <p:cNvSpPr/>
          <p:nvPr/>
        </p:nvSpPr>
        <p:spPr>
          <a:xfrm>
            <a:off x="1477022" y="301496"/>
            <a:ext cx="1530873" cy="14206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bg1">
                    <a:lumMod val="65000"/>
                  </a:schemeClr>
                </a:solidFill>
              </a:rPr>
              <a:t>מדינת לאום אזרחית דמוקרטית </a:t>
            </a:r>
          </a:p>
        </p:txBody>
      </p:sp>
      <p:sp>
        <p:nvSpPr>
          <p:cNvPr id="11" name="הסבר חץ למעלה 12">
            <a:extLst>
              <a:ext uri="{FF2B5EF4-FFF2-40B4-BE49-F238E27FC236}">
                <a16:creationId xmlns:a16="http://schemas.microsoft.com/office/drawing/2014/main" id="{AC65D040-F651-425C-A842-8A725D6E81A1}"/>
              </a:ext>
            </a:extLst>
          </p:cNvPr>
          <p:cNvSpPr/>
          <p:nvPr/>
        </p:nvSpPr>
        <p:spPr>
          <a:xfrm>
            <a:off x="4824010" y="214874"/>
            <a:ext cx="1696083" cy="1507281"/>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 .</a:t>
            </a:r>
            <a:r>
              <a:rPr lang="he-IL" b="1" dirty="0">
                <a:solidFill>
                  <a:srgbClr val="000000"/>
                </a:solidFill>
              </a:rPr>
              <a:t>מדינת לאום יהודית אתנית -תרבותית דמוקרטית</a:t>
            </a:r>
          </a:p>
        </p:txBody>
      </p:sp>
      <p:sp>
        <p:nvSpPr>
          <p:cNvPr id="10" name="מציין מיקום תוכן 3">
            <a:extLst>
              <a:ext uri="{FF2B5EF4-FFF2-40B4-BE49-F238E27FC236}">
                <a16:creationId xmlns:a16="http://schemas.microsoft.com/office/drawing/2014/main" id="{5F603E1A-D945-40E4-B7F6-890BEE2ADBC9}"/>
              </a:ext>
            </a:extLst>
          </p:cNvPr>
          <p:cNvSpPr txBox="1">
            <a:spLocks/>
          </p:cNvSpPr>
          <p:nvPr/>
        </p:nvSpPr>
        <p:spPr>
          <a:xfrm>
            <a:off x="3203848" y="2303850"/>
            <a:ext cx="5485013" cy="4152517"/>
          </a:xfrm>
          <a:prstGeom prst="rect">
            <a:avLst/>
          </a:prstGeom>
        </p:spPr>
        <p:txBody>
          <a:bodyPr vert="horz" lIns="91440" tIns="45720" rIns="91440" bIns="45720" rtlCol="1">
            <a:normAutofit fontScale="92500" lnSpcReduction="10000"/>
          </a:bodyPr>
          <a:lstStyle>
            <a:lvl1pPr marL="342900" indent="-34290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2950" indent="-28575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0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r>
              <a:rPr kumimoji="0" lang="he-IL" sz="1600" b="0" i="0" u="none" strike="noStrike" kern="1200" cap="none" spc="0" normalizeH="0" baseline="0" noProof="0" dirty="0">
                <a:ln>
                  <a:noFill/>
                </a:ln>
                <a:solidFill>
                  <a:srgbClr val="002060"/>
                </a:solidFill>
                <a:effectLst/>
                <a:uLnTx/>
                <a:uFillTx/>
                <a:ea typeface="+mn-ea"/>
                <a:cs typeface="Varela Round" pitchFamily="2" charset="-79"/>
              </a:rPr>
              <a:t>ישראל היא </a:t>
            </a: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מדינתו של העם היהודי בארץ ובתפוצות</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  </a:t>
            </a:r>
          </a:p>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r>
              <a:rPr kumimoji="0" lang="he-IL" sz="1600" b="0" i="0" u="none" strike="noStrike" kern="1200" cap="none" spc="0" normalizeH="0" baseline="0" noProof="0" dirty="0">
                <a:ln>
                  <a:noFill/>
                </a:ln>
                <a:solidFill>
                  <a:srgbClr val="002060"/>
                </a:solidFill>
                <a:effectLst/>
                <a:uLnTx/>
                <a:uFillTx/>
                <a:ea typeface="+mn-ea"/>
                <a:cs typeface="Varela Round" pitchFamily="2" charset="-79"/>
              </a:rPr>
              <a:t>המדינה </a:t>
            </a: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מזוהה ברמה הקולקטיבית עם לאום אתני-תרבותי </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יהודי ומבטאת את </a:t>
            </a: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זכותו להגדרה עצמית לאומית</a:t>
            </a:r>
            <a:r>
              <a:rPr kumimoji="0" lang="he-IL" sz="1600" b="0" i="0" u="none" strike="noStrike" kern="1200" cap="none" spc="0" normalizeH="0" baseline="0" noProof="0" dirty="0">
                <a:ln>
                  <a:noFill/>
                </a:ln>
                <a:effectLst/>
                <a:uLnTx/>
                <a:uFillTx/>
                <a:ea typeface="+mn-ea"/>
                <a:cs typeface="Varela Round" pitchFamily="2" charset="-79"/>
              </a:rPr>
              <a:t>.  </a:t>
            </a:r>
          </a:p>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במדיניות ההגירה </a:t>
            </a:r>
            <a:r>
              <a:rPr kumimoji="0" lang="he-IL" sz="1600" b="0" i="0" u="none" strike="noStrike" kern="1200" cap="none" spc="0" normalizeH="0" baseline="0" noProof="0" dirty="0">
                <a:ln>
                  <a:noFill/>
                </a:ln>
                <a:solidFill>
                  <a:srgbClr val="0070C0"/>
                </a:solidFill>
                <a:effectLst/>
                <a:uLnTx/>
                <a:uFillTx/>
                <a:ea typeface="+mn-ea"/>
                <a:cs typeface="Varela Round" pitchFamily="2" charset="-79"/>
              </a:rPr>
              <a:t>יש </a:t>
            </a: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העדפה ללאום היהודי </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 זכותו של כל יהודי לעלות למדינת ישראל.  </a:t>
            </a:r>
          </a:p>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endParaRPr kumimoji="0" lang="he-IL" sz="1600" b="0" i="0" u="none" strike="noStrike" kern="1200" cap="none" spc="0" normalizeH="0" baseline="0" noProof="0" dirty="0">
              <a:ln>
                <a:noFill/>
              </a:ln>
              <a:solidFill>
                <a:srgbClr val="002060"/>
              </a:solidFill>
              <a:effectLst/>
              <a:uLnTx/>
              <a:uFillTx/>
              <a:ea typeface="+mn-ea"/>
              <a:cs typeface="Varela Round" pitchFamily="2" charset="-79"/>
            </a:endParaRPr>
          </a:p>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r>
              <a:rPr kumimoji="0" lang="he-IL" sz="1600" b="1" i="0" u="none" strike="noStrike" kern="1200" cap="none" spc="0" normalizeH="0" baseline="0" noProof="0" dirty="0">
                <a:ln>
                  <a:noFill/>
                </a:ln>
                <a:solidFill>
                  <a:srgbClr val="002F8E"/>
                </a:solidFill>
                <a:effectLst/>
                <a:uLnTx/>
                <a:uFillTx/>
                <a:ea typeface="+mn-ea"/>
                <a:cs typeface="Varela Round" pitchFamily="2" charset="-79"/>
              </a:rPr>
              <a:t>עברית</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 היא </a:t>
            </a: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שפתה הרשמית </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המרכזית של </a:t>
            </a:r>
            <a:r>
              <a:rPr kumimoji="0" lang="he-IL" sz="1600" b="1" i="0" u="none" strike="noStrike" kern="1200" cap="none" spc="0" normalizeH="0" baseline="0" noProof="0" dirty="0">
                <a:ln>
                  <a:noFill/>
                </a:ln>
                <a:solidFill>
                  <a:srgbClr val="002060"/>
                </a:solidFill>
                <a:effectLst/>
                <a:uLnTx/>
                <a:uFillTx/>
                <a:ea typeface="+mn-ea"/>
                <a:cs typeface="Varela Round" pitchFamily="2" charset="-79"/>
              </a:rPr>
              <a:t>המדינה.</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 </a:t>
            </a:r>
          </a:p>
          <a:p>
            <a:pPr marL="342900" marR="0" lvl="0" indent="-342900" algn="r" defTabSz="914400" rtl="1" eaLnBrk="1" fontAlgn="auto" latinLnBrk="0" hangingPunct="1">
              <a:lnSpc>
                <a:spcPct val="100000"/>
              </a:lnSpc>
              <a:spcBef>
                <a:spcPts val="0"/>
              </a:spcBef>
              <a:spcAft>
                <a:spcPts val="600"/>
              </a:spcAft>
              <a:buClrTx/>
              <a:buSzTx/>
              <a:buFont typeface="Arial" pitchFamily="34" charset="0"/>
              <a:buChar char="•"/>
              <a:tabLst/>
              <a:defRPr/>
            </a:pPr>
            <a:r>
              <a:rPr kumimoji="0" lang="he-IL" sz="1600" b="1" i="0" u="none" strike="noStrike" kern="1200" cap="none" spc="0" normalizeH="0" baseline="0" noProof="0" dirty="0">
                <a:ln>
                  <a:noFill/>
                </a:ln>
                <a:solidFill>
                  <a:srgbClr val="002F8E"/>
                </a:solidFill>
                <a:effectLst/>
                <a:uLnTx/>
                <a:uFillTx/>
                <a:ea typeface="+mn-ea"/>
                <a:cs typeface="Varela Round" pitchFamily="2" charset="-79"/>
              </a:rPr>
              <a:t>מורשת ישראל </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היא מרכיב מרכזי  בתרבותה של המדינה. </a:t>
            </a:r>
          </a:p>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r>
              <a:rPr kumimoji="0" lang="he-IL" sz="1600" b="1" i="0" u="none" strike="noStrike" kern="1200" cap="none" spc="0" normalizeH="0" baseline="0" noProof="0" dirty="0">
                <a:ln>
                  <a:noFill/>
                </a:ln>
                <a:solidFill>
                  <a:srgbClr val="002F8E"/>
                </a:solidFill>
                <a:effectLst/>
                <a:uLnTx/>
                <a:uFillTx/>
                <a:ea typeface="+mn-ea"/>
                <a:cs typeface="Varela Round" pitchFamily="2" charset="-79"/>
              </a:rPr>
              <a:t>חלק מהסמלים, המועדים הרשמיים, החוקים ומוסדות המדינה </a:t>
            </a:r>
            <a:r>
              <a:rPr kumimoji="0" lang="he-IL" sz="1600" b="0" i="0" u="none" strike="noStrike" kern="1200" cap="none" spc="0" normalizeH="0" baseline="0" noProof="0" dirty="0">
                <a:ln>
                  <a:noFill/>
                </a:ln>
                <a:solidFill>
                  <a:srgbClr val="002F8E"/>
                </a:solidFill>
                <a:effectLst/>
                <a:uLnTx/>
                <a:uFillTx/>
                <a:ea typeface="+mn-ea"/>
                <a:cs typeface="Varela Round" pitchFamily="2" charset="-79"/>
              </a:rPr>
              <a:t>נותנים </a:t>
            </a:r>
            <a:r>
              <a:rPr kumimoji="0" lang="he-IL" sz="1600" b="1" i="0" u="none" strike="noStrike" kern="1200" cap="none" spc="0" normalizeH="0" baseline="0" noProof="0" dirty="0">
                <a:ln>
                  <a:noFill/>
                </a:ln>
                <a:solidFill>
                  <a:srgbClr val="002F8E"/>
                </a:solidFill>
                <a:effectLst/>
                <a:uLnTx/>
                <a:uFillTx/>
                <a:ea typeface="+mn-ea"/>
                <a:cs typeface="Varela Round" pitchFamily="2" charset="-79"/>
              </a:rPr>
              <a:t>ביטוי ליסודות האתניים-תרבותיים היהודיים </a:t>
            </a:r>
            <a:r>
              <a:rPr kumimoji="0" lang="he-IL" sz="1600" b="1" i="0" u="none" strike="noStrike" kern="1200" cap="none" spc="0" normalizeH="0" baseline="0" noProof="0" dirty="0">
                <a:ln>
                  <a:noFill/>
                </a:ln>
                <a:solidFill>
                  <a:srgbClr val="002060"/>
                </a:solidFill>
                <a:effectLst/>
                <a:uLnTx/>
                <a:uFillTx/>
                <a:ea typeface="+mn-ea"/>
                <a:cs typeface="Varela Round" pitchFamily="2" charset="-79"/>
              </a:rPr>
              <a:t>(מוצא, שפה, תרבות, היסטוריה, מורשת ודת) </a:t>
            </a:r>
          </a:p>
          <a:p>
            <a:pPr lvl="0" fontAlgn="base"/>
            <a:r>
              <a:rPr lang="he-IL" sz="1600" b="1" dirty="0">
                <a:solidFill>
                  <a:srgbClr val="00B050"/>
                </a:solidFill>
              </a:rPr>
              <a:t>מדינת ישראל מחויבת לשוויון מלא בין כל אזרחיה ללא הבדלי השתייכות לאומית, אתנית או דתית. </a:t>
            </a:r>
          </a:p>
          <a:p>
            <a:pPr lvl="0" fontAlgn="base"/>
            <a:r>
              <a:rPr lang="he-IL" sz="1600" b="1" dirty="0">
                <a:solidFill>
                  <a:srgbClr val="00B050"/>
                </a:solidFill>
              </a:rPr>
              <a:t>הריבונות על המדינה מסורה לכל אזרחיה </a:t>
            </a:r>
            <a:r>
              <a:rPr lang="he-IL" sz="1600" dirty="0"/>
              <a:t>("</a:t>
            </a:r>
            <a:r>
              <a:rPr lang="he-IL" sz="1600" dirty="0" err="1"/>
              <a:t>הדמוס</a:t>
            </a:r>
            <a:r>
              <a:rPr lang="he-IL" sz="1600" dirty="0"/>
              <a:t>") באמצעות הבחירות לכנסת</a:t>
            </a:r>
          </a:p>
          <a:p>
            <a:pPr lvl="0" fontAlgn="base"/>
            <a:r>
              <a:rPr lang="he-IL" sz="1600" dirty="0"/>
              <a:t> יש </a:t>
            </a:r>
            <a:r>
              <a:rPr lang="he-IL" sz="1600" dirty="0">
                <a:solidFill>
                  <a:srgbClr val="00B050"/>
                </a:solidFill>
              </a:rPr>
              <a:t>ה</a:t>
            </a:r>
            <a:r>
              <a:rPr lang="he-IL" sz="1600" b="1" dirty="0">
                <a:solidFill>
                  <a:srgbClr val="00B050"/>
                </a:solidFill>
              </a:rPr>
              <a:t>כרה </a:t>
            </a:r>
            <a:r>
              <a:rPr lang="he-IL" sz="1600" dirty="0">
                <a:solidFill>
                  <a:srgbClr val="00B050"/>
                </a:solidFill>
              </a:rPr>
              <a:t>גם </a:t>
            </a:r>
            <a:r>
              <a:rPr lang="he-IL" sz="1600" b="1" dirty="0">
                <a:solidFill>
                  <a:srgbClr val="00B050"/>
                </a:solidFill>
              </a:rPr>
              <a:t>בזכויות קבוצתיות </a:t>
            </a:r>
            <a:endParaRPr lang="he-IL" sz="1600" dirty="0"/>
          </a:p>
          <a:p>
            <a:pPr lvl="0" fontAlgn="base"/>
            <a:endParaRPr lang="he-IL" sz="1600" dirty="0"/>
          </a:p>
          <a:p>
            <a:pPr lvl="0" fontAlgn="base"/>
            <a:endParaRPr kumimoji="0" lang="he-IL" sz="1600" b="1" i="0" u="none" strike="noStrike" kern="1200" cap="none" spc="0" normalizeH="0" baseline="0" noProof="0" dirty="0">
              <a:ln>
                <a:noFill/>
              </a:ln>
              <a:solidFill>
                <a:srgbClr val="002060"/>
              </a:solidFill>
              <a:effectLst/>
              <a:uLnTx/>
              <a:uFillTx/>
              <a:ea typeface="+mn-ea"/>
              <a:cs typeface="Varela Round" pitchFamily="2" charset="-79"/>
            </a:endParaRPr>
          </a:p>
        </p:txBody>
      </p:sp>
      <p:pic>
        <p:nvPicPr>
          <p:cNvPr id="2" name="תמונה 1">
            <a:extLst>
              <a:ext uri="{FF2B5EF4-FFF2-40B4-BE49-F238E27FC236}">
                <a16:creationId xmlns:a16="http://schemas.microsoft.com/office/drawing/2014/main" id="{99F2ED06-CE9B-4DCB-A989-D4E56B044B9F}"/>
              </a:ext>
            </a:extLst>
          </p:cNvPr>
          <p:cNvPicPr>
            <a:picLocks noChangeAspect="1"/>
          </p:cNvPicPr>
          <p:nvPr/>
        </p:nvPicPr>
        <p:blipFill>
          <a:blip r:embed="rId2"/>
          <a:stretch>
            <a:fillRect/>
          </a:stretch>
        </p:blipFill>
        <p:spPr>
          <a:xfrm>
            <a:off x="1011028" y="2535765"/>
            <a:ext cx="2192820" cy="1604890"/>
          </a:xfrm>
          <a:prstGeom prst="rect">
            <a:avLst/>
          </a:prstGeom>
        </p:spPr>
      </p:pic>
      <p:pic>
        <p:nvPicPr>
          <p:cNvPr id="5" name="תמונה 4">
            <a:extLst>
              <a:ext uri="{FF2B5EF4-FFF2-40B4-BE49-F238E27FC236}">
                <a16:creationId xmlns:a16="http://schemas.microsoft.com/office/drawing/2014/main" id="{1CF7E08F-68E0-4338-8A20-1EB56EDF901C}"/>
              </a:ext>
            </a:extLst>
          </p:cNvPr>
          <p:cNvPicPr>
            <a:picLocks noChangeAspect="1"/>
          </p:cNvPicPr>
          <p:nvPr/>
        </p:nvPicPr>
        <p:blipFill>
          <a:blip r:embed="rId3"/>
          <a:stretch>
            <a:fillRect/>
          </a:stretch>
        </p:blipFill>
        <p:spPr>
          <a:xfrm>
            <a:off x="1011028" y="4140655"/>
            <a:ext cx="2192820" cy="1945055"/>
          </a:xfrm>
          <a:prstGeom prst="rect">
            <a:avLst/>
          </a:prstGeom>
        </p:spPr>
      </p:pic>
    </p:spTree>
    <p:extLst>
      <p:ext uri="{BB962C8B-B14F-4D97-AF65-F5344CB8AC3E}">
        <p14:creationId xmlns:p14="http://schemas.microsoft.com/office/powerpoint/2010/main" val="247212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1983FF0-2A87-4854-94BF-510DDA0BE42E}"/>
              </a:ext>
            </a:extLst>
          </p:cNvPr>
          <p:cNvPicPr>
            <a:picLocks noChangeAspect="1"/>
          </p:cNvPicPr>
          <p:nvPr/>
        </p:nvPicPr>
        <p:blipFill rotWithShape="1">
          <a:blip r:embed="rId2"/>
          <a:srcRect l="14563" t="52802" r="43700" b="20586"/>
          <a:stretch/>
        </p:blipFill>
        <p:spPr>
          <a:xfrm>
            <a:off x="971600" y="2060848"/>
            <a:ext cx="7632848" cy="2736304"/>
          </a:xfrm>
          <a:prstGeom prst="rect">
            <a:avLst/>
          </a:prstGeom>
        </p:spPr>
      </p:pic>
    </p:spTree>
    <p:extLst>
      <p:ext uri="{BB962C8B-B14F-4D97-AF65-F5344CB8AC3E}">
        <p14:creationId xmlns:p14="http://schemas.microsoft.com/office/powerpoint/2010/main" val="1058408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t="11641"/>
          <a:stretch/>
        </p:blipFill>
        <p:spPr>
          <a:xfrm>
            <a:off x="931002" y="3217826"/>
            <a:ext cx="1990092" cy="1670819"/>
          </a:xfrm>
          <a:prstGeom prst="rect">
            <a:avLst/>
          </a:prstGeom>
        </p:spPr>
      </p:pic>
      <p:sp>
        <p:nvSpPr>
          <p:cNvPr id="24" name="חץ שמאלה-ימינה 23"/>
          <p:cNvSpPr/>
          <p:nvPr/>
        </p:nvSpPr>
        <p:spPr>
          <a:xfrm>
            <a:off x="1156653" y="-512113"/>
            <a:ext cx="7277669" cy="1022456"/>
          </a:xfrm>
          <a:prstGeom prst="leftRightArrow">
            <a:avLst/>
          </a:prstGeom>
          <a:gradFill flip="none" rotWithShape="1">
            <a:gsLst>
              <a:gs pos="0">
                <a:schemeClr val="tx1"/>
              </a:gs>
              <a:gs pos="73000">
                <a:srgbClr val="92D050"/>
              </a:gs>
              <a:gs pos="100000">
                <a:srgbClr val="C6E6A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8" name="הסבר חץ למעלה 22">
            <a:extLst>
              <a:ext uri="{FF2B5EF4-FFF2-40B4-BE49-F238E27FC236}">
                <a16:creationId xmlns:a16="http://schemas.microsoft.com/office/drawing/2014/main" id="{80A8579B-42A3-49D6-8CAD-C57A55EAED3A}"/>
              </a:ext>
            </a:extLst>
          </p:cNvPr>
          <p:cNvSpPr/>
          <p:nvPr/>
        </p:nvSpPr>
        <p:spPr>
          <a:xfrm>
            <a:off x="6851246" y="363557"/>
            <a:ext cx="1631463"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לאום יהודית אתנית – תרבותית </a:t>
            </a:r>
          </a:p>
          <a:p>
            <a:pPr algn="ctr" defTabSz="457200"/>
            <a:r>
              <a:rPr lang="he-IL" dirty="0">
                <a:solidFill>
                  <a:prstClr val="white">
                    <a:lumMod val="65000"/>
                  </a:prstClr>
                </a:solidFill>
              </a:rPr>
              <a:t>לא דמוקרטית</a:t>
            </a:r>
          </a:p>
        </p:txBody>
      </p:sp>
      <p:sp>
        <p:nvSpPr>
          <p:cNvPr id="10" name="הסבר חץ למעלה 17">
            <a:extLst>
              <a:ext uri="{FF2B5EF4-FFF2-40B4-BE49-F238E27FC236}">
                <a16:creationId xmlns:a16="http://schemas.microsoft.com/office/drawing/2014/main" id="{FE258FB8-DE56-40F8-8DBD-A6E6D0B87690}"/>
              </a:ext>
            </a:extLst>
          </p:cNvPr>
          <p:cNvSpPr/>
          <p:nvPr/>
        </p:nvSpPr>
        <p:spPr>
          <a:xfrm>
            <a:off x="3347864" y="425617"/>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b="1" dirty="0">
                <a:solidFill>
                  <a:schemeClr val="accent6">
                    <a:lumMod val="50000"/>
                  </a:schemeClr>
                </a:solidFill>
              </a:rPr>
              <a:t>מדינה דו-לאומית דמוקרטית </a:t>
            </a:r>
          </a:p>
        </p:txBody>
      </p:sp>
      <p:sp>
        <p:nvSpPr>
          <p:cNvPr id="11" name="הסבר חץ למעלה 11">
            <a:extLst>
              <a:ext uri="{FF2B5EF4-FFF2-40B4-BE49-F238E27FC236}">
                <a16:creationId xmlns:a16="http://schemas.microsoft.com/office/drawing/2014/main" id="{F260E282-7D50-4131-9B05-6BAD5978A800}"/>
              </a:ext>
            </a:extLst>
          </p:cNvPr>
          <p:cNvSpPr/>
          <p:nvPr/>
        </p:nvSpPr>
        <p:spPr>
          <a:xfrm>
            <a:off x="1477022" y="301496"/>
            <a:ext cx="1530873" cy="14206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bg1">
                    <a:lumMod val="65000"/>
                  </a:schemeClr>
                </a:solidFill>
              </a:rPr>
              <a:t>מדינת לאום אזרחית דמוקרטית </a:t>
            </a:r>
          </a:p>
        </p:txBody>
      </p:sp>
      <p:sp>
        <p:nvSpPr>
          <p:cNvPr id="12" name="הסבר חץ למעלה 12">
            <a:extLst>
              <a:ext uri="{FF2B5EF4-FFF2-40B4-BE49-F238E27FC236}">
                <a16:creationId xmlns:a16="http://schemas.microsoft.com/office/drawing/2014/main" id="{731DDA63-1945-4619-B250-2450049B8E57}"/>
              </a:ext>
            </a:extLst>
          </p:cNvPr>
          <p:cNvSpPr/>
          <p:nvPr/>
        </p:nvSpPr>
        <p:spPr>
          <a:xfrm>
            <a:off x="4824010" y="282995"/>
            <a:ext cx="1731828" cy="14391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 .</a:t>
            </a:r>
            <a:r>
              <a:rPr lang="he-IL" dirty="0">
                <a:solidFill>
                  <a:schemeClr val="bg1">
                    <a:lumMod val="65000"/>
                  </a:schemeClr>
                </a:solidFill>
              </a:rPr>
              <a:t>מדינת לאום יהודית אתנית -תרבותית דמוקרטית</a:t>
            </a:r>
          </a:p>
        </p:txBody>
      </p:sp>
      <p:sp>
        <p:nvSpPr>
          <p:cNvPr id="2" name="מלבן 1">
            <a:extLst>
              <a:ext uri="{FF2B5EF4-FFF2-40B4-BE49-F238E27FC236}">
                <a16:creationId xmlns:a16="http://schemas.microsoft.com/office/drawing/2014/main" id="{97721B7D-D13F-42B8-9450-25BD8A927B6D}"/>
              </a:ext>
            </a:extLst>
          </p:cNvPr>
          <p:cNvSpPr/>
          <p:nvPr/>
        </p:nvSpPr>
        <p:spPr>
          <a:xfrm>
            <a:off x="4139952" y="2024025"/>
            <a:ext cx="4572000" cy="4401205"/>
          </a:xfrm>
          <a:prstGeom prst="rect">
            <a:avLst/>
          </a:prstGeom>
        </p:spPr>
        <p:txBody>
          <a:bodyPr>
            <a:spAutoFit/>
          </a:bodyPr>
          <a:lstStyle/>
          <a:p>
            <a:pPr marL="285750" indent="-285750">
              <a:buFont typeface="Arial" panose="020B0604020202020204" pitchFamily="34" charset="0"/>
              <a:buChar char="•"/>
            </a:pPr>
            <a:r>
              <a:rPr lang="he-IL" sz="1400" dirty="0">
                <a:solidFill>
                  <a:schemeClr val="accent6">
                    <a:lumMod val="50000"/>
                  </a:schemeClr>
                </a:solidFill>
              </a:rPr>
              <a:t>מדינה </a:t>
            </a:r>
            <a:r>
              <a:rPr lang="he-IL" sz="1400" dirty="0">
                <a:solidFill>
                  <a:srgbClr val="FF0000"/>
                </a:solidFill>
              </a:rPr>
              <a:t>המזוהה ברמה הקולקטיבית עם הלאום היהודי והלאום הערבי </a:t>
            </a:r>
            <a:r>
              <a:rPr lang="he-IL" sz="1400" dirty="0"/>
              <a:t>במידה שווה( </a:t>
            </a:r>
            <a:r>
              <a:rPr lang="he-IL" sz="1400" dirty="0">
                <a:solidFill>
                  <a:schemeClr val="accent6">
                    <a:lumMod val="50000"/>
                  </a:schemeClr>
                </a:solidFill>
              </a:rPr>
              <a:t>בדומה למדינה דו לאומית, כמו בלגיה)</a:t>
            </a:r>
          </a:p>
          <a:p>
            <a:r>
              <a:rPr lang="he-IL" sz="1400" dirty="0">
                <a:solidFill>
                  <a:schemeClr val="accent6">
                    <a:lumMod val="50000"/>
                  </a:schemeClr>
                </a:solidFill>
              </a:rPr>
              <a:t>      כלומר: מדינה של  שני עמים היהודי והערבי</a:t>
            </a:r>
          </a:p>
          <a:p>
            <a:pPr marL="285750" indent="-285750">
              <a:buFont typeface="Arial" panose="020B0604020202020204" pitchFamily="34" charset="0"/>
              <a:buChar char="•"/>
            </a:pPr>
            <a:endParaRPr lang="he-IL" sz="1400" dirty="0">
              <a:solidFill>
                <a:schemeClr val="accent6">
                  <a:lumMod val="50000"/>
                </a:schemeClr>
              </a:solidFill>
            </a:endParaRPr>
          </a:p>
          <a:p>
            <a:pPr marL="285750" indent="-285750">
              <a:buFont typeface="Arial" panose="020B0604020202020204" pitchFamily="34" charset="0"/>
              <a:buChar char="•"/>
            </a:pPr>
            <a:r>
              <a:rPr lang="he-IL" sz="1400" dirty="0">
                <a:solidFill>
                  <a:srgbClr val="FF0000"/>
                </a:solidFill>
              </a:rPr>
              <a:t>יש לשנות את דגל המדינה</a:t>
            </a:r>
            <a:r>
              <a:rPr lang="he-IL" sz="1400" dirty="0">
                <a:solidFill>
                  <a:schemeClr val="accent6">
                    <a:lumMod val="50000"/>
                  </a:schemeClr>
                </a:solidFill>
              </a:rPr>
              <a:t>, סמליה, המנונה ומרכיבים זהותיים נוספים כך שיתנו ביטוי מקביל ובעל </a:t>
            </a:r>
            <a:r>
              <a:rPr lang="he-IL" sz="1400" dirty="0"/>
              <a:t>משקל שווה</a:t>
            </a:r>
          </a:p>
          <a:p>
            <a:r>
              <a:rPr lang="he-IL" sz="1400" dirty="0">
                <a:solidFill>
                  <a:schemeClr val="accent6">
                    <a:lumMod val="50000"/>
                  </a:schemeClr>
                </a:solidFill>
              </a:rPr>
              <a:t>      גם לזהות ערבית.</a:t>
            </a:r>
          </a:p>
          <a:p>
            <a:endParaRPr lang="he-IL" sz="1400" dirty="0">
              <a:solidFill>
                <a:schemeClr val="accent6">
                  <a:lumMod val="50000"/>
                </a:schemeClr>
              </a:solidFill>
            </a:endParaRPr>
          </a:p>
          <a:p>
            <a:pPr marL="285750" indent="-285750">
              <a:buFont typeface="Arial" panose="020B0604020202020204" pitchFamily="34" charset="0"/>
              <a:buChar char="•"/>
            </a:pPr>
            <a:r>
              <a:rPr lang="he-IL" sz="1400" dirty="0">
                <a:solidFill>
                  <a:schemeClr val="accent6">
                    <a:lumMod val="50000"/>
                  </a:schemeClr>
                </a:solidFill>
              </a:rPr>
              <a:t>יש לבטל את ההכרה במוסדות הציוניים על ידי המדינה (הסוכנות היהודית, קק"ל)</a:t>
            </a:r>
          </a:p>
          <a:p>
            <a:pPr marL="285750" indent="-285750">
              <a:buFont typeface="Arial" panose="020B0604020202020204" pitchFamily="34" charset="0"/>
              <a:buChar char="•"/>
            </a:pPr>
            <a:endParaRPr lang="he-IL" sz="1400" dirty="0">
              <a:solidFill>
                <a:schemeClr val="accent6">
                  <a:lumMod val="50000"/>
                </a:schemeClr>
              </a:solidFill>
            </a:endParaRPr>
          </a:p>
          <a:p>
            <a:pPr marL="285750" indent="-285750">
              <a:buFont typeface="Arial" panose="020B0604020202020204" pitchFamily="34" charset="0"/>
              <a:buChar char="•"/>
            </a:pPr>
            <a:r>
              <a:rPr lang="he-IL" sz="1400" dirty="0">
                <a:solidFill>
                  <a:schemeClr val="accent6">
                    <a:lumMod val="50000"/>
                  </a:schemeClr>
                </a:solidFill>
              </a:rPr>
              <a:t>מדיניות ההגירה לישראל צריכה </a:t>
            </a:r>
            <a:r>
              <a:rPr lang="he-IL" sz="1400" dirty="0"/>
              <a:t>להתייחס בשוויוניות להגירת ערבים ויהודים כ</a:t>
            </a:r>
            <a:r>
              <a:rPr lang="he-IL" sz="1400" dirty="0">
                <a:solidFill>
                  <a:schemeClr val="accent6">
                    <a:lumMod val="50000"/>
                  </a:schemeClr>
                </a:solidFill>
              </a:rPr>
              <a:t>אחד (למשל, על-ידי ביטול חוק</a:t>
            </a:r>
          </a:p>
          <a:p>
            <a:r>
              <a:rPr lang="he-IL" sz="1400" dirty="0">
                <a:solidFill>
                  <a:schemeClr val="accent6">
                    <a:lumMod val="50000"/>
                  </a:schemeClr>
                </a:solidFill>
              </a:rPr>
              <a:t>      השבות או השוואתו לתביעת השיבה הפלסטינית/ פתיחת   </a:t>
            </a:r>
          </a:p>
          <a:p>
            <a:r>
              <a:rPr lang="he-IL" sz="1400" dirty="0">
                <a:solidFill>
                  <a:schemeClr val="accent6">
                    <a:lumMod val="50000"/>
                  </a:schemeClr>
                </a:solidFill>
              </a:rPr>
              <a:t>      שערי הארץ להגירה ערבית המונית)</a:t>
            </a:r>
          </a:p>
          <a:p>
            <a:endParaRPr lang="he-IL" sz="1400" dirty="0">
              <a:solidFill>
                <a:schemeClr val="accent6">
                  <a:lumMod val="50000"/>
                </a:schemeClr>
              </a:solidFill>
            </a:endParaRPr>
          </a:p>
          <a:p>
            <a:endParaRPr lang="he-IL" sz="1400" dirty="0">
              <a:solidFill>
                <a:schemeClr val="accent6">
                  <a:lumMod val="50000"/>
                </a:schemeClr>
              </a:solidFill>
            </a:endParaRPr>
          </a:p>
          <a:p>
            <a:pPr marL="285750" indent="-285750">
              <a:buFont typeface="Arial" panose="020B0604020202020204" pitchFamily="34" charset="0"/>
              <a:buChar char="•"/>
            </a:pPr>
            <a:r>
              <a:rPr lang="he-IL" sz="1400" dirty="0">
                <a:solidFill>
                  <a:schemeClr val="accent6">
                    <a:lumMod val="50000"/>
                  </a:schemeClr>
                </a:solidFill>
              </a:rPr>
              <a:t>במדינה יהיו </a:t>
            </a:r>
            <a:r>
              <a:rPr lang="he-IL" sz="1400" dirty="0"/>
              <a:t>יסודות אזרחיים משותפים לכלל אזרחי המדינה   </a:t>
            </a:r>
          </a:p>
          <a:p>
            <a:r>
              <a:rPr lang="he-IL" sz="1400" dirty="0">
                <a:solidFill>
                  <a:schemeClr val="accent6"/>
                </a:solidFill>
              </a:rPr>
              <a:t>      כלומר: תרבותה של המדינה וסמליה ישקפו את שני העמים</a:t>
            </a:r>
          </a:p>
          <a:p>
            <a:r>
              <a:rPr lang="he-IL" sz="1400" dirty="0">
                <a:solidFill>
                  <a:schemeClr val="accent6"/>
                </a:solidFill>
              </a:rPr>
              <a:t>      (כגון דגל משותף לשני הלאומים היהודי והערבי)</a:t>
            </a:r>
          </a:p>
        </p:txBody>
      </p:sp>
      <p:pic>
        <p:nvPicPr>
          <p:cNvPr id="4" name="תמונה 3">
            <a:extLst>
              <a:ext uri="{FF2B5EF4-FFF2-40B4-BE49-F238E27FC236}">
                <a16:creationId xmlns:a16="http://schemas.microsoft.com/office/drawing/2014/main" id="{E161E74B-32C7-4026-ACCB-B85B10CC623A}"/>
              </a:ext>
            </a:extLst>
          </p:cNvPr>
          <p:cNvPicPr>
            <a:picLocks noChangeAspect="1"/>
          </p:cNvPicPr>
          <p:nvPr/>
        </p:nvPicPr>
        <p:blipFill>
          <a:blip r:embed="rId3"/>
          <a:stretch>
            <a:fillRect/>
          </a:stretch>
        </p:blipFill>
        <p:spPr>
          <a:xfrm>
            <a:off x="958173" y="1853704"/>
            <a:ext cx="1962921" cy="1364122"/>
          </a:xfrm>
          <a:prstGeom prst="rect">
            <a:avLst/>
          </a:prstGeom>
        </p:spPr>
      </p:pic>
      <p:pic>
        <p:nvPicPr>
          <p:cNvPr id="5" name="תמונה 4">
            <a:extLst>
              <a:ext uri="{FF2B5EF4-FFF2-40B4-BE49-F238E27FC236}">
                <a16:creationId xmlns:a16="http://schemas.microsoft.com/office/drawing/2014/main" id="{F29CF081-91CA-4040-A45B-9DBABDFA891B}"/>
              </a:ext>
            </a:extLst>
          </p:cNvPr>
          <p:cNvPicPr>
            <a:picLocks noChangeAspect="1"/>
          </p:cNvPicPr>
          <p:nvPr/>
        </p:nvPicPr>
        <p:blipFill>
          <a:blip r:embed="rId4"/>
          <a:stretch>
            <a:fillRect/>
          </a:stretch>
        </p:blipFill>
        <p:spPr>
          <a:xfrm>
            <a:off x="938071" y="4888645"/>
            <a:ext cx="1962921" cy="1732955"/>
          </a:xfrm>
          <a:prstGeom prst="rect">
            <a:avLst/>
          </a:prstGeom>
        </p:spPr>
      </p:pic>
    </p:spTree>
    <p:extLst>
      <p:ext uri="{BB962C8B-B14F-4D97-AF65-F5344CB8AC3E}">
        <p14:creationId xmlns:p14="http://schemas.microsoft.com/office/powerpoint/2010/main" val="853292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חץ שמאלה-ימינה 23"/>
          <p:cNvSpPr/>
          <p:nvPr/>
        </p:nvSpPr>
        <p:spPr>
          <a:xfrm>
            <a:off x="1156653" y="-512113"/>
            <a:ext cx="7277669" cy="1022456"/>
          </a:xfrm>
          <a:prstGeom prst="leftRightArrow">
            <a:avLst/>
          </a:prstGeom>
          <a:gradFill flip="none" rotWithShape="1">
            <a:gsLst>
              <a:gs pos="0">
                <a:schemeClr val="tx1"/>
              </a:gs>
              <a:gs pos="73000">
                <a:srgbClr val="92D050"/>
              </a:gs>
              <a:gs pos="100000">
                <a:srgbClr val="C6E6A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8" name="הסבר חץ למעלה 22">
            <a:extLst>
              <a:ext uri="{FF2B5EF4-FFF2-40B4-BE49-F238E27FC236}">
                <a16:creationId xmlns:a16="http://schemas.microsoft.com/office/drawing/2014/main" id="{80A8579B-42A3-49D6-8CAD-C57A55EAED3A}"/>
              </a:ext>
            </a:extLst>
          </p:cNvPr>
          <p:cNvSpPr/>
          <p:nvPr/>
        </p:nvSpPr>
        <p:spPr>
          <a:xfrm>
            <a:off x="6851246" y="363557"/>
            <a:ext cx="1631463"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לאום יהודית אתנית – תרבותית </a:t>
            </a:r>
          </a:p>
          <a:p>
            <a:pPr algn="ctr" defTabSz="457200"/>
            <a:r>
              <a:rPr lang="he-IL" dirty="0">
                <a:solidFill>
                  <a:prstClr val="white">
                    <a:lumMod val="65000"/>
                  </a:prstClr>
                </a:solidFill>
              </a:rPr>
              <a:t>לא דמוקרטית</a:t>
            </a:r>
          </a:p>
        </p:txBody>
      </p:sp>
      <p:sp>
        <p:nvSpPr>
          <p:cNvPr id="10" name="הסבר חץ למעלה 17">
            <a:extLst>
              <a:ext uri="{FF2B5EF4-FFF2-40B4-BE49-F238E27FC236}">
                <a16:creationId xmlns:a16="http://schemas.microsoft.com/office/drawing/2014/main" id="{FE258FB8-DE56-40F8-8DBD-A6E6D0B87690}"/>
              </a:ext>
            </a:extLst>
          </p:cNvPr>
          <p:cNvSpPr/>
          <p:nvPr/>
        </p:nvSpPr>
        <p:spPr>
          <a:xfrm>
            <a:off x="3347864" y="425617"/>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accent6">
                    <a:lumMod val="60000"/>
                    <a:lumOff val="40000"/>
                  </a:schemeClr>
                </a:solidFill>
              </a:rPr>
              <a:t>מדינה דו-לאומית דמוקרטית </a:t>
            </a:r>
          </a:p>
        </p:txBody>
      </p:sp>
      <p:sp>
        <p:nvSpPr>
          <p:cNvPr id="11" name="הסבר חץ למעלה 11">
            <a:extLst>
              <a:ext uri="{FF2B5EF4-FFF2-40B4-BE49-F238E27FC236}">
                <a16:creationId xmlns:a16="http://schemas.microsoft.com/office/drawing/2014/main" id="{F260E282-7D50-4131-9B05-6BAD5978A800}"/>
              </a:ext>
            </a:extLst>
          </p:cNvPr>
          <p:cNvSpPr/>
          <p:nvPr/>
        </p:nvSpPr>
        <p:spPr>
          <a:xfrm>
            <a:off x="1477022" y="301496"/>
            <a:ext cx="1530873" cy="14206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b="1" dirty="0">
                <a:solidFill>
                  <a:schemeClr val="accent6">
                    <a:lumMod val="50000"/>
                  </a:schemeClr>
                </a:solidFill>
              </a:rPr>
              <a:t>מדינת לאום אזרחית דמוקרטית </a:t>
            </a:r>
          </a:p>
        </p:txBody>
      </p:sp>
      <p:sp>
        <p:nvSpPr>
          <p:cNvPr id="12" name="הסבר חץ למעלה 12">
            <a:extLst>
              <a:ext uri="{FF2B5EF4-FFF2-40B4-BE49-F238E27FC236}">
                <a16:creationId xmlns:a16="http://schemas.microsoft.com/office/drawing/2014/main" id="{731DDA63-1945-4619-B250-2450049B8E57}"/>
              </a:ext>
            </a:extLst>
          </p:cNvPr>
          <p:cNvSpPr/>
          <p:nvPr/>
        </p:nvSpPr>
        <p:spPr>
          <a:xfrm>
            <a:off x="4824010" y="282995"/>
            <a:ext cx="1731828" cy="14391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 .</a:t>
            </a:r>
            <a:r>
              <a:rPr lang="he-IL" dirty="0">
                <a:solidFill>
                  <a:schemeClr val="bg1">
                    <a:lumMod val="65000"/>
                  </a:schemeClr>
                </a:solidFill>
              </a:rPr>
              <a:t>מדינת לאום יהודית אתנית -תרבותית דמוקרטית</a:t>
            </a:r>
          </a:p>
        </p:txBody>
      </p:sp>
      <p:sp>
        <p:nvSpPr>
          <p:cNvPr id="2" name="מלבן 1">
            <a:extLst>
              <a:ext uri="{FF2B5EF4-FFF2-40B4-BE49-F238E27FC236}">
                <a16:creationId xmlns:a16="http://schemas.microsoft.com/office/drawing/2014/main" id="{97721B7D-D13F-42B8-9450-25BD8A927B6D}"/>
              </a:ext>
            </a:extLst>
          </p:cNvPr>
          <p:cNvSpPr/>
          <p:nvPr/>
        </p:nvSpPr>
        <p:spPr>
          <a:xfrm>
            <a:off x="3948407" y="2031229"/>
            <a:ext cx="4786282" cy="4801314"/>
          </a:xfrm>
          <a:prstGeom prst="rect">
            <a:avLst/>
          </a:prstGeom>
        </p:spPr>
        <p:txBody>
          <a:bodyPr wrap="square">
            <a:spAutoFit/>
          </a:bodyPr>
          <a:lstStyle/>
          <a:p>
            <a:pPr marL="285750" indent="-285750">
              <a:buFont typeface="Arial" panose="020B0604020202020204" pitchFamily="34" charset="0"/>
              <a:buChar char="•"/>
            </a:pPr>
            <a:r>
              <a:rPr lang="he-IL" dirty="0">
                <a:solidFill>
                  <a:schemeClr val="accent6">
                    <a:lumMod val="50000"/>
                  </a:schemeClr>
                </a:solidFill>
              </a:rPr>
              <a:t>מדינת לאום אזרחית - מה שמשותף לכל האנשים במדינה זו האזרחות שלהם (לא המוצא ותרבות )</a:t>
            </a:r>
          </a:p>
          <a:p>
            <a:pPr marL="285750" indent="-285750">
              <a:buFont typeface="Arial" panose="020B0604020202020204" pitchFamily="34" charset="0"/>
              <a:buChar char="•"/>
            </a:pPr>
            <a:endParaRPr lang="he-IL" dirty="0">
              <a:solidFill>
                <a:schemeClr val="accent6">
                  <a:lumMod val="50000"/>
                </a:schemeClr>
              </a:solidFill>
            </a:endParaRPr>
          </a:p>
          <a:p>
            <a:pPr marL="285750" indent="-285750">
              <a:buFont typeface="Arial" panose="020B0604020202020204" pitchFamily="34" charset="0"/>
              <a:buChar char="•"/>
            </a:pPr>
            <a:r>
              <a:rPr lang="he-IL" dirty="0">
                <a:solidFill>
                  <a:schemeClr val="accent6">
                    <a:lumMod val="50000"/>
                  </a:schemeClr>
                </a:solidFill>
              </a:rPr>
              <a:t>עמדה התומכת </a:t>
            </a:r>
            <a:r>
              <a:rPr lang="he-IL" dirty="0">
                <a:solidFill>
                  <a:srgbClr val="FF0000"/>
                </a:solidFill>
              </a:rPr>
              <a:t>בביטול</a:t>
            </a:r>
            <a:r>
              <a:rPr lang="he-IL" dirty="0">
                <a:solidFill>
                  <a:schemeClr val="accent6">
                    <a:lumMod val="50000"/>
                  </a:schemeClr>
                </a:solidFill>
              </a:rPr>
              <a:t> זהותה היהודית של המדינה ומבקשת </a:t>
            </a:r>
            <a:r>
              <a:rPr lang="he-IL" dirty="0">
                <a:solidFill>
                  <a:srgbClr val="7030A0"/>
                </a:solidFill>
              </a:rPr>
              <a:t>למנוע זיקה של המדינה לקבוצה לאומית אתנית- תרבותית כלשהי </a:t>
            </a:r>
            <a:r>
              <a:rPr lang="he-IL" dirty="0">
                <a:solidFill>
                  <a:schemeClr val="accent6">
                    <a:lumMod val="50000"/>
                  </a:schemeClr>
                </a:solidFill>
              </a:rPr>
              <a:t>- המדינה תגדיר את </a:t>
            </a:r>
            <a:r>
              <a:rPr lang="he-IL" dirty="0">
                <a:solidFill>
                  <a:srgbClr val="FF0000"/>
                </a:solidFill>
              </a:rPr>
              <a:t>זהותה הלאומית על בסיס האזרחות הישראלית בלבד</a:t>
            </a:r>
            <a:r>
              <a:rPr lang="he-IL" dirty="0">
                <a:solidFill>
                  <a:schemeClr val="bg2">
                    <a:lumMod val="10000"/>
                  </a:schemeClr>
                </a:solidFill>
              </a:rPr>
              <a:t>. </a:t>
            </a:r>
          </a:p>
          <a:p>
            <a:pPr marL="285750" indent="-285750">
              <a:buFont typeface="Arial" panose="020B0604020202020204" pitchFamily="34" charset="0"/>
              <a:buChar char="•"/>
            </a:pPr>
            <a:endParaRPr lang="he-IL" dirty="0">
              <a:solidFill>
                <a:schemeClr val="accent6">
                  <a:lumMod val="50000"/>
                </a:schemeClr>
              </a:solidFill>
            </a:endParaRPr>
          </a:p>
          <a:p>
            <a:pPr marL="285750" indent="-285750">
              <a:buFont typeface="Arial" panose="020B0604020202020204" pitchFamily="34" charset="0"/>
              <a:buChar char="•"/>
            </a:pPr>
            <a:r>
              <a:rPr lang="he-IL" dirty="0">
                <a:solidFill>
                  <a:schemeClr val="accent6">
                    <a:lumMod val="50000"/>
                  </a:schemeClr>
                </a:solidFill>
              </a:rPr>
              <a:t> תהיה חפיפה מלאה בין לאומיות לאזרחות והיסודות המשותפים לכלל אזרחי המדינה יהיו אזרחיים בלבד. </a:t>
            </a:r>
          </a:p>
          <a:p>
            <a:pPr marL="285750" indent="-285750">
              <a:buFont typeface="Arial" panose="020B0604020202020204" pitchFamily="34" charset="0"/>
              <a:buChar char="•"/>
            </a:pPr>
            <a:endParaRPr lang="he-IL" dirty="0">
              <a:solidFill>
                <a:schemeClr val="accent6">
                  <a:lumMod val="50000"/>
                </a:schemeClr>
              </a:solidFill>
            </a:endParaRPr>
          </a:p>
          <a:p>
            <a:pPr marL="285750" indent="-285750">
              <a:buFont typeface="Arial" panose="020B0604020202020204" pitchFamily="34" charset="0"/>
              <a:buChar char="•"/>
            </a:pPr>
            <a:r>
              <a:rPr lang="he-IL" dirty="0">
                <a:solidFill>
                  <a:schemeClr val="accent6">
                    <a:lumMod val="50000"/>
                  </a:schemeClr>
                </a:solidFill>
              </a:rPr>
              <a:t>הסמלים, המועדים, החוקים ומוסדות המדינה יבטאו רק יסודות המשותפים לכל האזרחים במדינה. - מדיניות ההגירה לא תיתן עדיפות לבני קבוצה לאומית כלשהי ויבוטל חוק השבות.</a:t>
            </a:r>
          </a:p>
        </p:txBody>
      </p:sp>
      <p:pic>
        <p:nvPicPr>
          <p:cNvPr id="4" name="תמונה 3">
            <a:extLst>
              <a:ext uri="{FF2B5EF4-FFF2-40B4-BE49-F238E27FC236}">
                <a16:creationId xmlns:a16="http://schemas.microsoft.com/office/drawing/2014/main" id="{DBBA22D6-F6E6-4931-B91F-0D49269A4316}"/>
              </a:ext>
            </a:extLst>
          </p:cNvPr>
          <p:cNvPicPr>
            <a:picLocks noChangeAspect="1"/>
          </p:cNvPicPr>
          <p:nvPr/>
        </p:nvPicPr>
        <p:blipFill>
          <a:blip r:embed="rId2"/>
          <a:stretch>
            <a:fillRect/>
          </a:stretch>
        </p:blipFill>
        <p:spPr>
          <a:xfrm>
            <a:off x="823544" y="3166112"/>
            <a:ext cx="2884360" cy="1938829"/>
          </a:xfrm>
          <a:prstGeom prst="rect">
            <a:avLst/>
          </a:prstGeom>
        </p:spPr>
      </p:pic>
      <p:sp>
        <p:nvSpPr>
          <p:cNvPr id="3" name="תיבת טקסט 2">
            <a:extLst>
              <a:ext uri="{FF2B5EF4-FFF2-40B4-BE49-F238E27FC236}">
                <a16:creationId xmlns:a16="http://schemas.microsoft.com/office/drawing/2014/main" id="{136B62AA-7215-41C2-9E65-B1C688790994}"/>
              </a:ext>
            </a:extLst>
          </p:cNvPr>
          <p:cNvSpPr txBox="1"/>
          <p:nvPr/>
        </p:nvSpPr>
        <p:spPr>
          <a:xfrm>
            <a:off x="683568" y="6432383"/>
            <a:ext cx="3456384" cy="369332"/>
          </a:xfrm>
          <a:prstGeom prst="rect">
            <a:avLst/>
          </a:prstGeom>
          <a:noFill/>
        </p:spPr>
        <p:txBody>
          <a:bodyPr wrap="square" rtlCol="1">
            <a:spAutoFit/>
          </a:bodyPr>
          <a:lstStyle/>
          <a:p>
            <a:r>
              <a:rPr lang="he-IL" dirty="0"/>
              <a:t>מדינת ישראל - מדינה כדוגמת צרפת</a:t>
            </a:r>
          </a:p>
        </p:txBody>
      </p:sp>
    </p:spTree>
    <p:extLst>
      <p:ext uri="{BB962C8B-B14F-4D97-AF65-F5344CB8AC3E}">
        <p14:creationId xmlns:p14="http://schemas.microsoft.com/office/powerpoint/2010/main" val="4198987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2">
            <a:extLst>
              <a:ext uri="{FF2B5EF4-FFF2-40B4-BE49-F238E27FC236}">
                <a16:creationId xmlns:a16="http://schemas.microsoft.com/office/drawing/2014/main" id="{5721983C-92EA-47E3-B35E-1C6F238AC830}"/>
              </a:ext>
            </a:extLst>
          </p:cNvPr>
          <p:cNvGraphicFramePr>
            <a:graphicFrameLocks noGrp="1"/>
          </p:cNvGraphicFramePr>
          <p:nvPr>
            <p:extLst>
              <p:ext uri="{D42A27DB-BD31-4B8C-83A1-F6EECF244321}">
                <p14:modId xmlns:p14="http://schemas.microsoft.com/office/powerpoint/2010/main" val="545539448"/>
              </p:ext>
            </p:extLst>
          </p:nvPr>
        </p:nvGraphicFramePr>
        <p:xfrm>
          <a:off x="899592" y="335701"/>
          <a:ext cx="7848872" cy="6186598"/>
        </p:xfrm>
        <a:graphic>
          <a:graphicData uri="http://schemas.openxmlformats.org/drawingml/2006/table">
            <a:tbl>
              <a:tblPr rtl="1" firstRow="1" bandRow="1">
                <a:tableStyleId>{5940675A-B579-460E-94D1-54222C63F5DA}</a:tableStyleId>
              </a:tblPr>
              <a:tblGrid>
                <a:gridCol w="1962218">
                  <a:extLst>
                    <a:ext uri="{9D8B030D-6E8A-4147-A177-3AD203B41FA5}">
                      <a16:colId xmlns:a16="http://schemas.microsoft.com/office/drawing/2014/main" val="90638902"/>
                    </a:ext>
                  </a:extLst>
                </a:gridCol>
                <a:gridCol w="1962218">
                  <a:extLst>
                    <a:ext uri="{9D8B030D-6E8A-4147-A177-3AD203B41FA5}">
                      <a16:colId xmlns:a16="http://schemas.microsoft.com/office/drawing/2014/main" val="2293671993"/>
                    </a:ext>
                  </a:extLst>
                </a:gridCol>
                <a:gridCol w="1962218">
                  <a:extLst>
                    <a:ext uri="{9D8B030D-6E8A-4147-A177-3AD203B41FA5}">
                      <a16:colId xmlns:a16="http://schemas.microsoft.com/office/drawing/2014/main" val="3402521234"/>
                    </a:ext>
                  </a:extLst>
                </a:gridCol>
                <a:gridCol w="1962218">
                  <a:extLst>
                    <a:ext uri="{9D8B030D-6E8A-4147-A177-3AD203B41FA5}">
                      <a16:colId xmlns:a16="http://schemas.microsoft.com/office/drawing/2014/main" val="1869848116"/>
                    </a:ext>
                  </a:extLst>
                </a:gridCol>
              </a:tblGrid>
              <a:tr h="1629838">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he-IL" sz="1600" b="1" i="0" u="sng" strike="noStrike" kern="1200" cap="none" spc="0" normalizeH="0" baseline="0" noProof="0" dirty="0">
                          <a:ln>
                            <a:noFill/>
                          </a:ln>
                          <a:solidFill>
                            <a:srgbClr val="009900"/>
                          </a:solidFill>
                          <a:effectLst/>
                          <a:uLnTx/>
                          <a:uFillTx/>
                          <a:latin typeface="+mn-lt"/>
                          <a:ea typeface="+mn-ea"/>
                          <a:cs typeface="+mn-cs"/>
                        </a:rPr>
                        <a:t>מדינת לאום יהודית אתנית -תרבותית דמוקרטית</a:t>
                      </a:r>
                    </a:p>
                    <a:p>
                      <a:pPr rtl="1"/>
                      <a:endParaRPr lang="he-IL" dirty="0"/>
                    </a:p>
                  </a:txBody>
                  <a:tcPr/>
                </a:tc>
                <a:tc>
                  <a:txBody>
                    <a:bodyPr/>
                    <a:lstStyle/>
                    <a:p>
                      <a:pPr algn="ctr" rtl="1">
                        <a:lnSpc>
                          <a:spcPct val="115000"/>
                        </a:lnSpc>
                        <a:spcAft>
                          <a:spcPts val="0"/>
                        </a:spcAft>
                      </a:pPr>
                      <a:r>
                        <a:rPr lang="he-IL" sz="1600" b="1" u="sng" dirty="0">
                          <a:effectLst/>
                        </a:rPr>
                        <a:t>מדינת לאום יהודית אתנית תרבותית </a:t>
                      </a:r>
                      <a:endParaRPr lang="en-US" sz="1600" b="1" dirty="0">
                        <a:effectLst/>
                      </a:endParaRPr>
                    </a:p>
                    <a:p>
                      <a:pPr algn="ctr" rtl="1">
                        <a:lnSpc>
                          <a:spcPct val="115000"/>
                        </a:lnSpc>
                        <a:spcAft>
                          <a:spcPts val="0"/>
                        </a:spcAft>
                      </a:pPr>
                      <a:r>
                        <a:rPr lang="he-IL" sz="1600" b="1" u="sng" dirty="0">
                          <a:effectLst/>
                        </a:rPr>
                        <a:t>לא דמוקרטית</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he-IL"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u="sng" dirty="0">
                          <a:effectLst/>
                        </a:rPr>
                        <a:t>מדינה</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u="sng" dirty="0">
                          <a:effectLst/>
                        </a:rPr>
                        <a:t> דו לאומית דמוקרטית</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rtl="1"/>
                      <a:endParaRPr lang="he-IL"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1" u="sng" dirty="0">
                          <a:effectLst/>
                        </a:rPr>
                        <a:t>מדינת לאום אזרחית דמוקרטית</a:t>
                      </a:r>
                      <a:endParaRPr lang="en-US" sz="1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he-IL" dirty="0"/>
                    </a:p>
                  </a:txBody>
                  <a:tcPr/>
                </a:tc>
                <a:extLst>
                  <a:ext uri="{0D108BD9-81ED-4DB2-BD59-A6C34878D82A}">
                    <a16:rowId xmlns:a16="http://schemas.microsoft.com/office/drawing/2014/main" val="2055494189"/>
                  </a:ext>
                </a:extLst>
              </a:tr>
              <a:tr h="190370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dirty="0">
                          <a:solidFill>
                            <a:schemeClr val="bg2">
                              <a:lumMod val="10000"/>
                            </a:schemeClr>
                          </a:solidFill>
                          <a:effectLst/>
                        </a:rPr>
                        <a:t>מדינה יהודית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ישראל היא מדינתו של העם היהודי בארץ ובתפוצות.</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dirty="0">
                          <a:solidFill>
                            <a:schemeClr val="bg2">
                              <a:lumMod val="10000"/>
                            </a:schemeClr>
                          </a:solidFill>
                          <a:effectLst/>
                        </a:rPr>
                        <a:t>מדינה יהודית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ישראל מזוהה עם לאום אתני-תרבותי יהודי .</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dirty="0">
                          <a:solidFill>
                            <a:schemeClr val="bg2">
                              <a:lumMod val="10000"/>
                            </a:schemeClr>
                          </a:solidFill>
                          <a:effectLst/>
                        </a:rPr>
                        <a:t>מדינה יהודית וערבית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מדינה המזוהה עם הלאום היהודי והלאום הערבי במידה שווה</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he-IL" sz="1400" b="1" dirty="0">
                          <a:solidFill>
                            <a:schemeClr val="bg2">
                              <a:lumMod val="10000"/>
                            </a:schemeClr>
                          </a:solidFill>
                          <a:effectLst/>
                        </a:rPr>
                        <a:t>המדינה תגדיר את זהותה הלאומית על בסיס האזרחות הישראלית בלבד</a:t>
                      </a:r>
                      <a:endParaRPr lang="en-US" sz="1400" b="1"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עמדה התומכת בביטול זהותה היהודית של המדינה ומבקשת למנוע זיקה של המדינה לקבוצה לאומית אתנית</a:t>
                      </a:r>
                      <a:r>
                        <a:rPr lang="en-US" sz="1400" dirty="0">
                          <a:solidFill>
                            <a:schemeClr val="bg2">
                              <a:lumMod val="10000"/>
                            </a:schemeClr>
                          </a:solidFill>
                          <a:effectLst/>
                        </a:rPr>
                        <a:t>- </a:t>
                      </a:r>
                      <a:r>
                        <a:rPr lang="he-IL" sz="1400" dirty="0">
                          <a:solidFill>
                            <a:schemeClr val="bg2">
                              <a:lumMod val="10000"/>
                            </a:schemeClr>
                          </a:solidFill>
                          <a:effectLst/>
                        </a:rPr>
                        <a:t>תרבותית כלשהי</a:t>
                      </a:r>
                      <a:r>
                        <a:rPr lang="en-US" sz="1400" dirty="0">
                          <a:solidFill>
                            <a:schemeClr val="bg2">
                              <a:lumMod val="10000"/>
                            </a:schemeClr>
                          </a:solidFill>
                          <a:effectLst/>
                        </a:rPr>
                        <a:t>. </a:t>
                      </a:r>
                    </a:p>
                    <a:p>
                      <a:pPr rtl="1"/>
                      <a:endParaRPr lang="he-IL" sz="1400" dirty="0">
                        <a:solidFill>
                          <a:schemeClr val="bg2">
                            <a:lumMod val="10000"/>
                          </a:schemeClr>
                        </a:solidFill>
                      </a:endParaRPr>
                    </a:p>
                  </a:txBody>
                  <a:tcPr/>
                </a:tc>
                <a:extLst>
                  <a:ext uri="{0D108BD9-81ED-4DB2-BD59-A6C34878D82A}">
                    <a16:rowId xmlns:a16="http://schemas.microsoft.com/office/drawing/2014/main" val="3572576260"/>
                  </a:ext>
                </a:extLst>
              </a:tr>
              <a:tr h="40634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dirty="0">
                          <a:solidFill>
                            <a:schemeClr val="bg2">
                              <a:lumMod val="10000"/>
                            </a:schemeClr>
                          </a:solidFill>
                          <a:effectLst/>
                        </a:rPr>
                        <a:t>במדיניות ההגירה</a:t>
                      </a:r>
                      <a:r>
                        <a:rPr lang="he-IL" sz="1400" dirty="0">
                          <a:solidFill>
                            <a:schemeClr val="bg2">
                              <a:lumMod val="10000"/>
                            </a:schemeClr>
                          </a:solidFill>
                          <a:effectLst/>
                        </a:rPr>
                        <a:t> יש העדפה ללאום היהודי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 זכותו של כל יהודי לעלות למדינת ישראל</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rtl="1"/>
                      <a:r>
                        <a:rPr lang="he-IL" sz="1400" dirty="0">
                          <a:solidFill>
                            <a:schemeClr val="bg2">
                              <a:lumMod val="10000"/>
                            </a:schemeClr>
                          </a:solidFill>
                          <a:effectLst/>
                        </a:rPr>
                        <a:t>במדיניות ההגירה יש העדפה ללאום היהודי</a:t>
                      </a:r>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מדיניות ההגירה לישראל צריכה להתייחס בשוויוניות להגירת ערבים ויהודים כאחד (ביטול חוק השבות +השיבה הפלסטינית פתיחת שערי הארץ להגירה ערבית המונית</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מדיניות ההגירה לא תיתן עדיפות לבני קבוצה לאומית כלשהי ויבוטל חוק השבות</a:t>
                      </a:r>
                      <a:r>
                        <a:rPr lang="en-US" sz="1400" dirty="0">
                          <a:solidFill>
                            <a:schemeClr val="bg2">
                              <a:lumMod val="10000"/>
                            </a:schemeClr>
                          </a:solidFill>
                          <a:effectLst/>
                        </a:rPr>
                        <a:t>.</a:t>
                      </a:r>
                    </a:p>
                    <a:p>
                      <a:pPr rtl="1"/>
                      <a:endParaRPr lang="he-IL" sz="1400" dirty="0">
                        <a:solidFill>
                          <a:schemeClr val="bg2">
                            <a:lumMod val="10000"/>
                          </a:schemeClr>
                        </a:solidFill>
                      </a:endParaRPr>
                    </a:p>
                  </a:txBody>
                  <a:tcPr/>
                </a:tc>
                <a:extLst>
                  <a:ext uri="{0D108BD9-81ED-4DB2-BD59-A6C34878D82A}">
                    <a16:rowId xmlns:a16="http://schemas.microsoft.com/office/drawing/2014/main" val="1583864059"/>
                  </a:ext>
                </a:extLst>
              </a:tr>
            </a:tbl>
          </a:graphicData>
        </a:graphic>
      </p:graphicFrame>
    </p:spTree>
    <p:extLst>
      <p:ext uri="{BB962C8B-B14F-4D97-AF65-F5344CB8AC3E}">
        <p14:creationId xmlns:p14="http://schemas.microsoft.com/office/powerpoint/2010/main" val="222672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13186" y="-28885"/>
            <a:ext cx="9143999" cy="6858000"/>
          </a:xfrm>
          <a:prstGeom prst="rect">
            <a:avLst/>
          </a:prstGeom>
          <a:solidFill>
            <a:srgbClr val="1070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721217" y="978170"/>
            <a:ext cx="7886700" cy="1325563"/>
          </a:xfrm>
        </p:spPr>
        <p:txBody>
          <a:bodyPr>
            <a:noAutofit/>
          </a:bodyPr>
          <a:lstStyle/>
          <a:p>
            <a:pPr algn="ctr"/>
            <a:r>
              <a:rPr lang="he-IL" sz="4800" b="1" dirty="0">
                <a:solidFill>
                  <a:schemeClr val="bg1"/>
                </a:solidFill>
              </a:rPr>
              <a:t>לו הדבר תלוי בך,</a:t>
            </a:r>
            <a:br>
              <a:rPr lang="he-IL" sz="4800" b="1" dirty="0">
                <a:solidFill>
                  <a:schemeClr val="bg1"/>
                </a:solidFill>
              </a:rPr>
            </a:br>
            <a:r>
              <a:rPr lang="he-IL" sz="4800" b="1" dirty="0">
                <a:solidFill>
                  <a:schemeClr val="bg1"/>
                </a:solidFill>
              </a:rPr>
              <a:t> כיצד היית רוצה שתיראה </a:t>
            </a:r>
            <a:br>
              <a:rPr lang="he-IL" sz="4800" b="1" dirty="0">
                <a:solidFill>
                  <a:schemeClr val="bg1"/>
                </a:solidFill>
              </a:rPr>
            </a:br>
            <a:r>
              <a:rPr lang="he-IL" sz="4800" b="1" dirty="0">
                <a:solidFill>
                  <a:schemeClr val="bg1"/>
                </a:solidFill>
              </a:rPr>
              <a:t>דמותה של המדינה?</a:t>
            </a:r>
          </a:p>
        </p:txBody>
      </p:sp>
      <p:pic>
        <p:nvPicPr>
          <p:cNvPr id="6" name="תמונה 5">
            <a:extLst>
              <a:ext uri="{FF2B5EF4-FFF2-40B4-BE49-F238E27FC236}">
                <a16:creationId xmlns:a16="http://schemas.microsoft.com/office/drawing/2014/main" id="{293181AD-9EFF-4FA3-A0D4-31A5E2E542C7}"/>
              </a:ext>
            </a:extLst>
          </p:cNvPr>
          <p:cNvPicPr>
            <a:picLocks noChangeAspect="1"/>
          </p:cNvPicPr>
          <p:nvPr/>
        </p:nvPicPr>
        <p:blipFill>
          <a:blip r:embed="rId3"/>
          <a:stretch>
            <a:fillRect/>
          </a:stretch>
        </p:blipFill>
        <p:spPr>
          <a:xfrm>
            <a:off x="467544" y="3310789"/>
            <a:ext cx="2781413" cy="3278751"/>
          </a:xfrm>
          <a:prstGeom prst="rect">
            <a:avLst/>
          </a:prstGeom>
        </p:spPr>
      </p:pic>
      <p:pic>
        <p:nvPicPr>
          <p:cNvPr id="3" name="תמונה 2">
            <a:extLst>
              <a:ext uri="{FF2B5EF4-FFF2-40B4-BE49-F238E27FC236}">
                <a16:creationId xmlns:a16="http://schemas.microsoft.com/office/drawing/2014/main" id="{0B1F270A-85D8-4C6B-BCF6-5995B4038C51}"/>
              </a:ext>
            </a:extLst>
          </p:cNvPr>
          <p:cNvPicPr>
            <a:picLocks noChangeAspect="1"/>
          </p:cNvPicPr>
          <p:nvPr/>
        </p:nvPicPr>
        <p:blipFill>
          <a:blip r:embed="rId4"/>
          <a:stretch>
            <a:fillRect/>
          </a:stretch>
        </p:blipFill>
        <p:spPr>
          <a:xfrm>
            <a:off x="4860032" y="3310788"/>
            <a:ext cx="4137931" cy="3278752"/>
          </a:xfrm>
          <a:prstGeom prst="rect">
            <a:avLst/>
          </a:prstGeom>
        </p:spPr>
      </p:pic>
    </p:spTree>
    <p:extLst>
      <p:ext uri="{BB962C8B-B14F-4D97-AF65-F5344CB8AC3E}">
        <p14:creationId xmlns:p14="http://schemas.microsoft.com/office/powerpoint/2010/main" val="29008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2">
            <a:extLst>
              <a:ext uri="{FF2B5EF4-FFF2-40B4-BE49-F238E27FC236}">
                <a16:creationId xmlns:a16="http://schemas.microsoft.com/office/drawing/2014/main" id="{5721983C-92EA-47E3-B35E-1C6F238AC830}"/>
              </a:ext>
            </a:extLst>
          </p:cNvPr>
          <p:cNvGraphicFramePr>
            <a:graphicFrameLocks noGrp="1"/>
          </p:cNvGraphicFramePr>
          <p:nvPr>
            <p:extLst>
              <p:ext uri="{D42A27DB-BD31-4B8C-83A1-F6EECF244321}">
                <p14:modId xmlns:p14="http://schemas.microsoft.com/office/powerpoint/2010/main" val="2058981299"/>
              </p:ext>
            </p:extLst>
          </p:nvPr>
        </p:nvGraphicFramePr>
        <p:xfrm>
          <a:off x="827584" y="132247"/>
          <a:ext cx="7848872" cy="6593506"/>
        </p:xfrm>
        <a:graphic>
          <a:graphicData uri="http://schemas.openxmlformats.org/drawingml/2006/table">
            <a:tbl>
              <a:tblPr rtl="1" firstRow="1" bandRow="1">
                <a:tableStyleId>{5940675A-B579-460E-94D1-54222C63F5DA}</a:tableStyleId>
              </a:tblPr>
              <a:tblGrid>
                <a:gridCol w="1962218">
                  <a:extLst>
                    <a:ext uri="{9D8B030D-6E8A-4147-A177-3AD203B41FA5}">
                      <a16:colId xmlns:a16="http://schemas.microsoft.com/office/drawing/2014/main" val="90638902"/>
                    </a:ext>
                  </a:extLst>
                </a:gridCol>
                <a:gridCol w="1962218">
                  <a:extLst>
                    <a:ext uri="{9D8B030D-6E8A-4147-A177-3AD203B41FA5}">
                      <a16:colId xmlns:a16="http://schemas.microsoft.com/office/drawing/2014/main" val="2293671993"/>
                    </a:ext>
                  </a:extLst>
                </a:gridCol>
                <a:gridCol w="1962218">
                  <a:extLst>
                    <a:ext uri="{9D8B030D-6E8A-4147-A177-3AD203B41FA5}">
                      <a16:colId xmlns:a16="http://schemas.microsoft.com/office/drawing/2014/main" val="3402521234"/>
                    </a:ext>
                  </a:extLst>
                </a:gridCol>
                <a:gridCol w="1962218">
                  <a:extLst>
                    <a:ext uri="{9D8B030D-6E8A-4147-A177-3AD203B41FA5}">
                      <a16:colId xmlns:a16="http://schemas.microsoft.com/office/drawing/2014/main" val="1869848116"/>
                    </a:ext>
                  </a:extLst>
                </a:gridCol>
              </a:tblGrid>
              <a:tr h="1629838">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he-IL" sz="1600" b="1" i="0" u="sng" strike="noStrike" kern="1200" cap="none" spc="0" normalizeH="0" baseline="0" noProof="0" dirty="0">
                          <a:ln>
                            <a:noFill/>
                          </a:ln>
                          <a:solidFill>
                            <a:srgbClr val="009900"/>
                          </a:solidFill>
                          <a:effectLst/>
                          <a:uLnTx/>
                          <a:uFillTx/>
                          <a:latin typeface="+mn-lt"/>
                          <a:ea typeface="+mn-ea"/>
                          <a:cs typeface="+mn-cs"/>
                        </a:rPr>
                        <a:t>מדינת לאום יהודית אתנית -תרבותית דמוקרטית</a:t>
                      </a:r>
                    </a:p>
                    <a:p>
                      <a:pPr rtl="1"/>
                      <a:endParaRPr lang="he-IL" dirty="0"/>
                    </a:p>
                  </a:txBody>
                  <a:tcPr/>
                </a:tc>
                <a:tc>
                  <a:txBody>
                    <a:bodyPr/>
                    <a:lstStyle/>
                    <a:p>
                      <a:pPr algn="ctr" rtl="1">
                        <a:lnSpc>
                          <a:spcPct val="115000"/>
                        </a:lnSpc>
                        <a:spcAft>
                          <a:spcPts val="0"/>
                        </a:spcAft>
                      </a:pPr>
                      <a:r>
                        <a:rPr lang="he-IL" sz="1600" b="1" u="sng" dirty="0">
                          <a:effectLst/>
                        </a:rPr>
                        <a:t>מדינת לאום יהודית אתנית תרבותית </a:t>
                      </a:r>
                      <a:endParaRPr lang="en-US" sz="1600" b="1" dirty="0">
                        <a:effectLst/>
                      </a:endParaRPr>
                    </a:p>
                    <a:p>
                      <a:pPr algn="ctr" rtl="1">
                        <a:lnSpc>
                          <a:spcPct val="115000"/>
                        </a:lnSpc>
                        <a:spcAft>
                          <a:spcPts val="0"/>
                        </a:spcAft>
                      </a:pPr>
                      <a:r>
                        <a:rPr lang="he-IL" sz="1600" b="1" u="sng" dirty="0">
                          <a:effectLst/>
                        </a:rPr>
                        <a:t>לא דמוקרטית</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he-IL"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u="sng" dirty="0">
                          <a:effectLst/>
                        </a:rPr>
                        <a:t>מדינה</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u="sng" dirty="0">
                          <a:effectLst/>
                        </a:rPr>
                        <a:t> דו לאומית דמוקרטית</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rtl="1"/>
                      <a:endParaRPr lang="he-IL"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1" u="sng" dirty="0">
                          <a:effectLst/>
                        </a:rPr>
                        <a:t>מדינת לאום אזרחית דמוקרטית</a:t>
                      </a:r>
                      <a:endParaRPr lang="en-US" sz="1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he-IL" dirty="0"/>
                    </a:p>
                  </a:txBody>
                  <a:tcPr/>
                </a:tc>
                <a:extLst>
                  <a:ext uri="{0D108BD9-81ED-4DB2-BD59-A6C34878D82A}">
                    <a16:rowId xmlns:a16="http://schemas.microsoft.com/office/drawing/2014/main" val="2055494189"/>
                  </a:ext>
                </a:extLst>
              </a:tr>
              <a:tr h="1903704">
                <a:tc>
                  <a:txBody>
                    <a:bodyPr/>
                    <a:lstStyle/>
                    <a:p>
                      <a:pPr rtl="1"/>
                      <a:r>
                        <a:rPr lang="he-IL" sz="1400" b="1" dirty="0">
                          <a:solidFill>
                            <a:schemeClr val="bg2">
                              <a:lumMod val="10000"/>
                            </a:schemeClr>
                          </a:solidFill>
                          <a:effectLst/>
                        </a:rPr>
                        <a:t>הסמלים, המועדים הרשמיים</a:t>
                      </a:r>
                      <a:r>
                        <a:rPr lang="he-IL" sz="1400" dirty="0">
                          <a:solidFill>
                            <a:schemeClr val="bg2">
                              <a:lumMod val="10000"/>
                            </a:schemeClr>
                          </a:solidFill>
                          <a:effectLst/>
                        </a:rPr>
                        <a:t>, חלק מ</a:t>
                      </a:r>
                      <a:r>
                        <a:rPr lang="he-IL" sz="1400" b="1" dirty="0">
                          <a:solidFill>
                            <a:schemeClr val="bg2">
                              <a:lumMod val="10000"/>
                            </a:schemeClr>
                          </a:solidFill>
                          <a:effectLst/>
                        </a:rPr>
                        <a:t>החוקים</a:t>
                      </a:r>
                      <a:r>
                        <a:rPr lang="he-IL" sz="1400" dirty="0">
                          <a:solidFill>
                            <a:schemeClr val="bg2">
                              <a:lumMod val="10000"/>
                            </a:schemeClr>
                          </a:solidFill>
                          <a:effectLst/>
                        </a:rPr>
                        <a:t> ומוסדות המדינה נותנים ביטוי ליסודות האתניים-תרבותיים היהודיים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עברית היא שפתה הרשמית המרכזית של המדינה.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אך יחד עם זאת מדינת ישראל מחויבת לשוויון מלא בין כל אזרחיה .</a:t>
                      </a:r>
                    </a:p>
                    <a:p>
                      <a:pPr algn="r" rtl="1">
                        <a:lnSpc>
                          <a:spcPct val="115000"/>
                        </a:lnSpc>
                        <a:spcAft>
                          <a:spcPts val="0"/>
                        </a:spcAft>
                      </a:pPr>
                      <a:r>
                        <a:rPr lang="he-IL" sz="1400" dirty="0">
                          <a:solidFill>
                            <a:schemeClr val="bg2">
                              <a:lumMod val="10000"/>
                            </a:schemeClr>
                          </a:solidFill>
                          <a:effectLst/>
                        </a:rPr>
                        <a:t>יש הכרה גם בזכויות קבוצה.</a:t>
                      </a:r>
                      <a:endParaRPr lang="en-US" sz="1400" dirty="0">
                        <a:solidFill>
                          <a:schemeClr val="bg2">
                            <a:lumMod val="10000"/>
                          </a:schemeClr>
                        </a:solidFill>
                        <a:effectLst/>
                      </a:endParaRPr>
                    </a:p>
                    <a:p>
                      <a:pPr algn="r" rtl="1">
                        <a:lnSpc>
                          <a:spcPct val="115000"/>
                        </a:lnSpc>
                        <a:spcAft>
                          <a:spcPts val="0"/>
                        </a:spcAft>
                      </a:pPr>
                      <a:r>
                        <a:rPr lang="he-IL" sz="800" u="none" strike="noStrike" dirty="0">
                          <a:solidFill>
                            <a:schemeClr val="bg2">
                              <a:lumMod val="10000"/>
                            </a:schemeClr>
                          </a:solidFill>
                          <a:effectLst/>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algn="r" rtl="1">
                        <a:lnSpc>
                          <a:spcPct val="115000"/>
                        </a:lnSpc>
                        <a:spcAft>
                          <a:spcPts val="0"/>
                        </a:spcAft>
                      </a:pPr>
                      <a:r>
                        <a:rPr lang="he-IL" sz="1400" dirty="0">
                          <a:solidFill>
                            <a:schemeClr val="bg2">
                              <a:lumMod val="10000"/>
                            </a:schemeClr>
                          </a:solidFill>
                          <a:effectLst/>
                        </a:rPr>
                        <a:t>הסמלים, המועדים הרשמיים, החוקים ומוסדות המדינה נותנים ביטוי ליסודות האתניים-תרבותיים היהודיים .</a:t>
                      </a:r>
                      <a:endParaRPr lang="en-US" sz="1400" dirty="0">
                        <a:solidFill>
                          <a:schemeClr val="bg2">
                            <a:lumMod val="10000"/>
                          </a:schemeClr>
                        </a:solidFill>
                        <a:effectLst/>
                      </a:endParaRPr>
                    </a:p>
                    <a:p>
                      <a:pPr algn="r" rtl="1">
                        <a:lnSpc>
                          <a:spcPct val="115000"/>
                        </a:lnSpc>
                        <a:spcAft>
                          <a:spcPts val="0"/>
                        </a:spcAft>
                      </a:pPr>
                      <a:endParaRPr lang="he-IL"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מדינת ישראל אינה מחויבת לשוויון זכויות מלא בין כל אזרחיה </a:t>
                      </a:r>
                      <a:endParaRPr lang="en-US"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 </a:t>
                      </a:r>
                      <a:endParaRPr lang="en-US"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בכל התנגשות או מתח בין היסוד היהודי ליסוד הדמוקרטי, היסוד היהודי בהכרח יגבר</a:t>
                      </a:r>
                      <a:r>
                        <a:rPr lang="en-US" sz="1400" dirty="0">
                          <a:solidFill>
                            <a:schemeClr val="bg2">
                              <a:lumMod val="10000"/>
                            </a:schemeClr>
                          </a:solidFill>
                          <a:effectLst/>
                        </a:rPr>
                        <a:t>. </a:t>
                      </a:r>
                    </a:p>
                    <a:p>
                      <a:pPr rtl="1"/>
                      <a:endParaRPr lang="he-IL" sz="1400" dirty="0">
                        <a:solidFill>
                          <a:schemeClr val="bg2">
                            <a:lumMod val="10000"/>
                          </a:schemeClr>
                        </a:solidFill>
                      </a:endParaRPr>
                    </a:p>
                  </a:txBody>
                  <a:tcPr/>
                </a:tc>
                <a:tc>
                  <a:txBody>
                    <a:bodyPr/>
                    <a:lstStyle/>
                    <a:p>
                      <a:pPr algn="r" rtl="1">
                        <a:lnSpc>
                          <a:spcPct val="115000"/>
                        </a:lnSpc>
                        <a:spcAft>
                          <a:spcPts val="0"/>
                        </a:spcAft>
                      </a:pPr>
                      <a:r>
                        <a:rPr lang="he-IL" sz="1400" dirty="0">
                          <a:solidFill>
                            <a:schemeClr val="bg2">
                              <a:lumMod val="10000"/>
                            </a:schemeClr>
                          </a:solidFill>
                          <a:effectLst/>
                        </a:rPr>
                        <a:t>יש לשנות את דגל המדינה, סמליה, המנונה ומרכיבים זהותיים נוספים כך שיתנו ביטוי מקביל ובעל משקל שווה גם לזהות ערבית וגם ליהודית</a:t>
                      </a:r>
                      <a:endParaRPr lang="en-US"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 </a:t>
                      </a:r>
                      <a:endParaRPr lang="en-US"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 יש לבטל את ההכרה במוסדות הציוניים על ידי המדינה </a:t>
                      </a:r>
                      <a:r>
                        <a:rPr lang="en-US" sz="1400" dirty="0">
                          <a:solidFill>
                            <a:schemeClr val="bg2">
                              <a:lumMod val="10000"/>
                            </a:schemeClr>
                          </a:solidFill>
                          <a:effectLst/>
                        </a:rPr>
                        <a:t>)</a:t>
                      </a:r>
                      <a:r>
                        <a:rPr lang="he-IL" sz="1400" dirty="0">
                          <a:solidFill>
                            <a:schemeClr val="bg2">
                              <a:lumMod val="10000"/>
                            </a:schemeClr>
                          </a:solidFill>
                          <a:effectLst/>
                        </a:rPr>
                        <a:t>הסוכנות היהודית, קק"ל</a:t>
                      </a:r>
                      <a:r>
                        <a:rPr lang="en-US" sz="1400" dirty="0">
                          <a:solidFill>
                            <a:schemeClr val="bg2">
                              <a:lumMod val="10000"/>
                            </a:schemeClr>
                          </a:solidFill>
                          <a:effectLst/>
                        </a:rPr>
                        <a:t>(</a:t>
                      </a: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הסמלים, המועדים, החוקים ומוסדות המדינה יבטאו רק יסודות המשותפים לכל האזרחים במדינה</a:t>
                      </a:r>
                      <a:r>
                        <a:rPr lang="en-US" sz="1400" dirty="0">
                          <a:solidFill>
                            <a:schemeClr val="bg2">
                              <a:lumMod val="10000"/>
                            </a:schemeClr>
                          </a:solidFill>
                          <a:effectLst/>
                        </a:rPr>
                        <a:t>. </a:t>
                      </a:r>
                    </a:p>
                    <a:p>
                      <a:pPr rtl="1"/>
                      <a:endParaRPr lang="he-IL" sz="1400" dirty="0">
                        <a:solidFill>
                          <a:schemeClr val="bg2">
                            <a:lumMod val="10000"/>
                          </a:schemeClr>
                        </a:solidFill>
                      </a:endParaRPr>
                    </a:p>
                  </a:txBody>
                  <a:tcPr/>
                </a:tc>
                <a:extLst>
                  <a:ext uri="{0D108BD9-81ED-4DB2-BD59-A6C34878D82A}">
                    <a16:rowId xmlns:a16="http://schemas.microsoft.com/office/drawing/2014/main" val="3572576260"/>
                  </a:ext>
                </a:extLst>
              </a:tr>
              <a:tr h="40634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אין </a:t>
                      </a:r>
                      <a:r>
                        <a:rPr lang="he-IL" sz="1400" b="1" dirty="0">
                          <a:solidFill>
                            <a:schemeClr val="bg2">
                              <a:lumMod val="10000"/>
                            </a:schemeClr>
                          </a:solidFill>
                          <a:effectLst/>
                        </a:rPr>
                        <a:t>חפיפה בין לאומיות לאזרחות</a:t>
                      </a:r>
                      <a:r>
                        <a:rPr lang="en-US" sz="1400" b="1" dirty="0">
                          <a:solidFill>
                            <a:schemeClr val="bg2">
                              <a:lumMod val="10000"/>
                            </a:schemeClr>
                          </a:solidFill>
                          <a:effectLst/>
                        </a:rPr>
                        <a:t>.</a:t>
                      </a:r>
                      <a:endParaRPr lang="he-IL" sz="1400" b="1" dirty="0">
                        <a:solidFill>
                          <a:schemeClr val="bg2">
                            <a:lumMod val="10000"/>
                          </a:schemeClr>
                        </a:solidFill>
                        <a:effectLst/>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(לאום ערבי עם אזרחות ישראלית)</a:t>
                      </a:r>
                    </a:p>
                    <a:p>
                      <a:pPr rtl="1"/>
                      <a:endParaRPr lang="he-IL" sz="1400" dirty="0">
                        <a:solidFill>
                          <a:schemeClr val="bg2">
                            <a:lumMod val="10000"/>
                          </a:schemeClr>
                        </a:solidFill>
                      </a:endParaRPr>
                    </a:p>
                  </a:txBody>
                  <a:tcPr/>
                </a:tc>
                <a:tc>
                  <a:txBody>
                    <a:bodyPr/>
                    <a:lstStyle/>
                    <a:p>
                      <a:pPr rtl="1"/>
                      <a:r>
                        <a:rPr lang="he-IL" sz="1400" dirty="0">
                          <a:solidFill>
                            <a:schemeClr val="bg2">
                              <a:lumMod val="10000"/>
                            </a:schemeClr>
                          </a:solidFill>
                          <a:effectLst/>
                        </a:rPr>
                        <a:t>גרסתה הקיצונית של עמדה זו מבקשת לשלול את אזרחותם של אזרחי ישראל הערבים ולכונן מדינה ליהודים בלבד</a:t>
                      </a:r>
                      <a:r>
                        <a:rPr lang="en-US" sz="1400" dirty="0">
                          <a:solidFill>
                            <a:schemeClr val="bg2">
                              <a:lumMod val="10000"/>
                            </a:schemeClr>
                          </a:solidFill>
                          <a:effectLst/>
                        </a:rPr>
                        <a:t>.</a:t>
                      </a:r>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אין חפיפה מלאה בין לאומיות לאזרחות</a:t>
                      </a:r>
                      <a:r>
                        <a:rPr lang="en-US" sz="1400" dirty="0">
                          <a:solidFill>
                            <a:schemeClr val="bg2">
                              <a:lumMod val="10000"/>
                            </a:schemeClr>
                          </a:solidFill>
                          <a:effectLst/>
                        </a:rPr>
                        <a:t>.</a:t>
                      </a:r>
                      <a:endParaRPr lang="en-US"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תהיה חפיפה מלאה בין לאומיות לאזרחות</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extLst>
                  <a:ext uri="{0D108BD9-81ED-4DB2-BD59-A6C34878D82A}">
                    <a16:rowId xmlns:a16="http://schemas.microsoft.com/office/drawing/2014/main" val="1583864059"/>
                  </a:ext>
                </a:extLst>
              </a:tr>
            </a:tbl>
          </a:graphicData>
        </a:graphic>
      </p:graphicFrame>
    </p:spTree>
    <p:extLst>
      <p:ext uri="{BB962C8B-B14F-4D97-AF65-F5344CB8AC3E}">
        <p14:creationId xmlns:p14="http://schemas.microsoft.com/office/powerpoint/2010/main" val="390086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שאלת בגרות</a:t>
            </a:r>
          </a:p>
        </p:txBody>
      </p:sp>
      <p:sp>
        <p:nvSpPr>
          <p:cNvPr id="3" name="מציין מיקום תוכן 2"/>
          <p:cNvSpPr>
            <a:spLocks noGrp="1"/>
          </p:cNvSpPr>
          <p:nvPr>
            <p:ph idx="1"/>
          </p:nvPr>
        </p:nvSpPr>
        <p:spPr>
          <a:xfrm>
            <a:off x="1115616" y="1340768"/>
            <a:ext cx="7633742" cy="4176464"/>
          </a:xfrm>
        </p:spPr>
        <p:txBody>
          <a:bodyPr>
            <a:normAutofit/>
          </a:bodyPr>
          <a:lstStyle/>
          <a:p>
            <a:pPr marL="0" indent="0">
              <a:buNone/>
            </a:pPr>
            <a:r>
              <a:rPr lang="he-IL" dirty="0">
                <a:solidFill>
                  <a:schemeClr val="accent6">
                    <a:lumMod val="50000"/>
                  </a:schemeClr>
                </a:solidFill>
              </a:rPr>
              <a:t>הרכבת הקלה הפועלת בירושלים היא אמצעי תחבורה המשמש בכל יום אלפי נוסעים ובהם נוסעים דוברי ערבית. ברכבת מופעלת מערכת כריזה בשפה העברית ובשפה הערבית ובאמצעותה מכריזים את שם התחנה והודעות שונו, כמו כן השילוט גם הוא בעברית ובערבית. אחד הנוסעים כתב מכתב למערכת עיתון בעיר. במכתבו הוא הביע את שביעות רצונו מן העובדה שבירושלים יש מערכת כריזה ברכבת בשפה העברית וגם בשפה הערבית, ובכך מתממש הן ערך השוויון כלפי כלל התושבים והן מעמדה המיוחד של ירושלים כבירת המדינה היהודית. </a:t>
            </a:r>
          </a:p>
          <a:p>
            <a:pPr marL="0" indent="0">
              <a:buNone/>
            </a:pPr>
            <a:endParaRPr lang="he-IL" dirty="0">
              <a:solidFill>
                <a:schemeClr val="accent6">
                  <a:lumMod val="50000"/>
                </a:schemeClr>
              </a:solidFill>
            </a:endParaRPr>
          </a:p>
          <a:p>
            <a:pPr marL="0" indent="0">
              <a:buNone/>
            </a:pPr>
            <a:r>
              <a:rPr lang="he-IL" dirty="0">
                <a:solidFill>
                  <a:schemeClr val="accent6">
                    <a:lumMod val="50000"/>
                  </a:schemeClr>
                </a:solidFill>
              </a:rPr>
              <a:t> ציין והצג את העמדה (החלום)הרצויה בעינו של כותב המכתב בנוגע </a:t>
            </a:r>
            <a:r>
              <a:rPr lang="he-IL" b="1" dirty="0">
                <a:solidFill>
                  <a:schemeClr val="accent6">
                    <a:lumMod val="50000"/>
                  </a:schemeClr>
                </a:solidFill>
              </a:rPr>
              <a:t>לזהות הלאומית של מדינת ישראל</a:t>
            </a:r>
            <a:r>
              <a:rPr lang="he-IL" dirty="0">
                <a:solidFill>
                  <a:schemeClr val="accent6">
                    <a:lumMod val="50000"/>
                  </a:schemeClr>
                </a:solidFill>
              </a:rPr>
              <a:t>. הסבר כיצד עמדה זו באה לידי ביטוי בקטע .</a:t>
            </a:r>
          </a:p>
        </p:txBody>
      </p:sp>
    </p:spTree>
    <p:extLst>
      <p:ext uri="{BB962C8B-B14F-4D97-AF65-F5344CB8AC3E}">
        <p14:creationId xmlns:p14="http://schemas.microsoft.com/office/powerpoint/2010/main" val="101343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2">
            <a:extLst>
              <a:ext uri="{FF2B5EF4-FFF2-40B4-BE49-F238E27FC236}">
                <a16:creationId xmlns:a16="http://schemas.microsoft.com/office/drawing/2014/main" id="{E03A3A9D-89BE-408F-BE50-F322336FE3C8}"/>
              </a:ext>
            </a:extLst>
          </p:cNvPr>
          <p:cNvGraphicFramePr>
            <a:graphicFrameLocks noGrp="1"/>
          </p:cNvGraphicFramePr>
          <p:nvPr>
            <p:extLst>
              <p:ext uri="{D42A27DB-BD31-4B8C-83A1-F6EECF244321}">
                <p14:modId xmlns:p14="http://schemas.microsoft.com/office/powerpoint/2010/main" val="4188841480"/>
              </p:ext>
            </p:extLst>
          </p:nvPr>
        </p:nvGraphicFramePr>
        <p:xfrm>
          <a:off x="395537" y="90488"/>
          <a:ext cx="8568950" cy="6657018"/>
        </p:xfrm>
        <a:graphic>
          <a:graphicData uri="http://schemas.openxmlformats.org/drawingml/2006/table">
            <a:tbl>
              <a:tblPr rtl="1" firstRow="1" bandRow="1">
                <a:tableStyleId>{5940675A-B579-460E-94D1-54222C63F5DA}</a:tableStyleId>
              </a:tblPr>
              <a:tblGrid>
                <a:gridCol w="4702013">
                  <a:extLst>
                    <a:ext uri="{9D8B030D-6E8A-4147-A177-3AD203B41FA5}">
                      <a16:colId xmlns:a16="http://schemas.microsoft.com/office/drawing/2014/main" val="613789429"/>
                    </a:ext>
                  </a:extLst>
                </a:gridCol>
                <a:gridCol w="928032">
                  <a:extLst>
                    <a:ext uri="{9D8B030D-6E8A-4147-A177-3AD203B41FA5}">
                      <a16:colId xmlns:a16="http://schemas.microsoft.com/office/drawing/2014/main" val="2424895768"/>
                    </a:ext>
                  </a:extLst>
                </a:gridCol>
                <a:gridCol w="1004188">
                  <a:extLst>
                    <a:ext uri="{9D8B030D-6E8A-4147-A177-3AD203B41FA5}">
                      <a16:colId xmlns:a16="http://schemas.microsoft.com/office/drawing/2014/main" val="2659758572"/>
                    </a:ext>
                  </a:extLst>
                </a:gridCol>
                <a:gridCol w="985436">
                  <a:extLst>
                    <a:ext uri="{9D8B030D-6E8A-4147-A177-3AD203B41FA5}">
                      <a16:colId xmlns:a16="http://schemas.microsoft.com/office/drawing/2014/main" val="1359076328"/>
                    </a:ext>
                  </a:extLst>
                </a:gridCol>
                <a:gridCol w="949281">
                  <a:extLst>
                    <a:ext uri="{9D8B030D-6E8A-4147-A177-3AD203B41FA5}">
                      <a16:colId xmlns:a16="http://schemas.microsoft.com/office/drawing/2014/main" val="1938967325"/>
                    </a:ext>
                  </a:extLst>
                </a:gridCol>
              </a:tblGrid>
              <a:tr h="1170618">
                <a:tc>
                  <a:txBody>
                    <a:bodyPr/>
                    <a:lstStyle/>
                    <a:p>
                      <a:pPr algn="ctr" rtl="1"/>
                      <a:endParaRPr lang="he-IL" b="1" u="sng" dirty="0"/>
                    </a:p>
                    <a:p>
                      <a:pPr algn="ctr" rtl="1"/>
                      <a:r>
                        <a:rPr lang="he-IL" b="1" u="sng"/>
                        <a:t>סקר</a:t>
                      </a:r>
                      <a:endParaRPr lang="he-IL" b="1" u="sng" dirty="0"/>
                    </a:p>
                  </a:txBody>
                  <a:tcPr/>
                </a:tc>
                <a:tc>
                  <a:txBody>
                    <a:bodyPr/>
                    <a:lstStyle/>
                    <a:p>
                      <a:pPr rtl="1"/>
                      <a:r>
                        <a:rPr lang="he-IL" dirty="0"/>
                        <a:t>איני מסכים כלל</a:t>
                      </a:r>
                    </a:p>
                  </a:txBody>
                  <a:tcPr/>
                </a:tc>
                <a:tc>
                  <a:txBody>
                    <a:bodyPr/>
                    <a:lstStyle/>
                    <a:p>
                      <a:pPr rtl="1"/>
                      <a:r>
                        <a:rPr lang="he-IL" dirty="0"/>
                        <a:t>מסכים</a:t>
                      </a:r>
                    </a:p>
                  </a:txBody>
                  <a:tcPr/>
                </a:tc>
                <a:tc>
                  <a:txBody>
                    <a:bodyPr/>
                    <a:lstStyle/>
                    <a:p>
                      <a:pPr rtl="1"/>
                      <a:r>
                        <a:rPr lang="he-IL" dirty="0"/>
                        <a:t>מסכים במידה רבה </a:t>
                      </a:r>
                    </a:p>
                  </a:txBody>
                  <a:tcPr/>
                </a:tc>
                <a:tc>
                  <a:txBody>
                    <a:bodyPr/>
                    <a:lstStyle/>
                    <a:p>
                      <a:pPr rtl="1"/>
                      <a:r>
                        <a:rPr lang="he-IL" dirty="0"/>
                        <a:t>מסכים במידה רבה מאוד</a:t>
                      </a:r>
                    </a:p>
                  </a:txBody>
                  <a:tcPr/>
                </a:tc>
                <a:extLst>
                  <a:ext uri="{0D108BD9-81ED-4DB2-BD59-A6C34878D82A}">
                    <a16:rowId xmlns:a16="http://schemas.microsoft.com/office/drawing/2014/main" val="2168730195"/>
                  </a:ext>
                </a:extLst>
              </a:tr>
              <a:tr h="6122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200" dirty="0">
                          <a:solidFill>
                            <a:schemeClr val="tx1"/>
                          </a:solidFill>
                          <a:effectLst/>
                          <a:latin typeface="+mn-lt"/>
                          <a:ea typeface="+mn-ea"/>
                          <a:cs typeface="+mn-cs"/>
                        </a:rPr>
                        <a:t>"אין זה מתפקידה של המדינה לחוקק חוקים בעלי אופי דתי</a:t>
                      </a:r>
                      <a:r>
                        <a:rPr lang="en-US" sz="1800" kern="1200" dirty="0">
                          <a:solidFill>
                            <a:schemeClr val="tx1"/>
                          </a:solidFill>
                          <a:effectLst/>
                          <a:latin typeface="+mn-lt"/>
                          <a:ea typeface="+mn-ea"/>
                          <a:cs typeface="+mn-cs"/>
                        </a:rPr>
                        <a:t>"</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660185931"/>
                  </a:ext>
                </a:extLst>
              </a:tr>
              <a:tr h="113699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נישואין וגירושין במדינת ישראל </a:t>
                      </a:r>
                    </a:p>
                    <a:p>
                      <a:pPr rtl="1"/>
                      <a:r>
                        <a:rPr lang="he-IL" dirty="0"/>
                        <a:t>בקרב יהודים צריכים להתקיים בבית דין רבני על פי חוקי ההלכה</a:t>
                      </a:r>
                    </a:p>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408505423"/>
                  </a:ext>
                </a:extLst>
              </a:tr>
              <a:tr h="1420875">
                <a:tc>
                  <a:txBody>
                    <a:bodyPr/>
                    <a:lstStyle/>
                    <a:p>
                      <a:pPr rtl="1"/>
                      <a:r>
                        <a:rPr lang="he-IL" dirty="0"/>
                        <a:t>מדינת ישראל צריכה ללמד במערכת החינוך את הערכים הבאים לידי ביטוי במאורעות שונים מהיהדות (לא במובן הדתי) למשל ללמד את סיפור ט' באב ואת הערך העולה ממנו – חשיבות אהבת חינם</a:t>
                      </a:r>
                    </a:p>
                  </a:txBody>
                  <a:tcPr/>
                </a:tc>
                <a:tc>
                  <a:txBody>
                    <a:bodyPr/>
                    <a:lstStyle/>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182894046"/>
                  </a:ext>
                </a:extLst>
              </a:tr>
              <a:tr h="1170618">
                <a:tc>
                  <a:txBody>
                    <a:bodyPr/>
                    <a:lstStyle/>
                    <a:p>
                      <a:pPr rtl="1"/>
                      <a:r>
                        <a:rPr lang="he-IL" dirty="0"/>
                        <a:t>מדינת ישראל צריכה לאפשר לכלל הדתות לממש את דתן במרחב הציבורי למשל הצבת עץ חג המולד בכיכר המרכזית בירושלים בחג המולד</a:t>
                      </a:r>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3910734718"/>
                  </a:ext>
                </a:extLst>
              </a:tr>
              <a:tr h="630333">
                <a:tc>
                  <a:txBody>
                    <a:bodyPr/>
                    <a:lstStyle/>
                    <a:p>
                      <a:pPr rtl="1"/>
                      <a:r>
                        <a:rPr lang="he-IL" dirty="0"/>
                        <a:t>יש לאפשר בשבת במרחב הציבורי תחבורה ציבורית ופתיחת עסקים.</a:t>
                      </a:r>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197890015"/>
                  </a:ext>
                </a:extLst>
              </a:tr>
              <a:tr h="365193">
                <a:tc>
                  <a:txBody>
                    <a:bodyPr/>
                    <a:lstStyle/>
                    <a:p>
                      <a:pPr rtl="1"/>
                      <a:r>
                        <a:rPr lang="he-IL" dirty="0"/>
                        <a:t>כל חוק דתי במדינה הוא </a:t>
                      </a:r>
                      <a:r>
                        <a:rPr lang="he-IL"/>
                        <a:t>כפייה דתית</a:t>
                      </a:r>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184389778"/>
                  </a:ext>
                </a:extLst>
              </a:tr>
            </a:tbl>
          </a:graphicData>
        </a:graphic>
      </p:graphicFrame>
    </p:spTree>
    <p:extLst>
      <p:ext uri="{BB962C8B-B14F-4D97-AF65-F5344CB8AC3E}">
        <p14:creationId xmlns:p14="http://schemas.microsoft.com/office/powerpoint/2010/main" val="390146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F59282-8DE1-46F2-8A38-E4386AA5B73B}"/>
              </a:ext>
            </a:extLst>
          </p:cNvPr>
          <p:cNvSpPr>
            <a:spLocks noGrp="1"/>
          </p:cNvSpPr>
          <p:nvPr>
            <p:ph type="title"/>
          </p:nvPr>
        </p:nvSpPr>
        <p:spPr/>
        <p:txBody>
          <a:bodyPr/>
          <a:lstStyle/>
          <a:p>
            <a:r>
              <a:rPr lang="he-IL" dirty="0"/>
              <a:t>על מה המחלוקת בישראל?</a:t>
            </a:r>
          </a:p>
        </p:txBody>
      </p:sp>
      <p:sp>
        <p:nvSpPr>
          <p:cNvPr id="3" name="מציין מיקום תוכן 2">
            <a:extLst>
              <a:ext uri="{FF2B5EF4-FFF2-40B4-BE49-F238E27FC236}">
                <a16:creationId xmlns:a16="http://schemas.microsoft.com/office/drawing/2014/main" id="{781C3F2A-EE74-4527-BE73-626B25E2C2B2}"/>
              </a:ext>
            </a:extLst>
          </p:cNvPr>
          <p:cNvSpPr>
            <a:spLocks noGrp="1"/>
          </p:cNvSpPr>
          <p:nvPr>
            <p:ph idx="1"/>
          </p:nvPr>
        </p:nvSpPr>
        <p:spPr/>
        <p:txBody>
          <a:bodyPr/>
          <a:lstStyle/>
          <a:p>
            <a:r>
              <a:rPr lang="he-IL" dirty="0"/>
              <a:t>המחלוקת נסובה  על השאלה </a:t>
            </a:r>
            <a:r>
              <a:rPr lang="he-IL" b="1" dirty="0"/>
              <a:t>מהם הערכים המרכזיים שינחו את עיצובה של המדינה וחוקיה</a:t>
            </a:r>
            <a:r>
              <a:rPr lang="he-IL" dirty="0"/>
              <a:t>, האם יהיו אלו, בעקר, </a:t>
            </a:r>
            <a:r>
              <a:rPr lang="he-IL" b="1" dirty="0"/>
              <a:t>ערכים מערביים: דמוקרטיים ליבראליים או בעקר ערכים היונקים מהמקורות היהודיים</a:t>
            </a:r>
            <a:r>
              <a:rPr lang="he-IL" dirty="0"/>
              <a:t>. </a:t>
            </a:r>
          </a:p>
          <a:p>
            <a:endParaRPr lang="he-IL" dirty="0"/>
          </a:p>
          <a:p>
            <a:endParaRPr lang="he-IL" dirty="0"/>
          </a:p>
          <a:p>
            <a:r>
              <a:rPr lang="he-IL" dirty="0"/>
              <a:t>המחלוקת היא על אופי </a:t>
            </a:r>
            <a:r>
              <a:rPr lang="he-IL" b="1" dirty="0"/>
              <a:t>הקשר בין הדת ובין המדינה</a:t>
            </a:r>
            <a:r>
              <a:rPr lang="he-IL" dirty="0"/>
              <a:t>. יש הסבורים שהדת צריכה להשפיע על עיצוב אופייה של המדינה בחקיקה, בפסיקה ובמרחב הציבורי, אחרים סבורים שההשפעה של הדת צריכה להיות מצומצמת ויש הסבורים  שלא צריכה להיות לה השפעה כלל.</a:t>
            </a:r>
          </a:p>
          <a:p>
            <a:endParaRPr lang="he-IL" dirty="0"/>
          </a:p>
        </p:txBody>
      </p:sp>
    </p:spTree>
    <p:extLst>
      <p:ext uri="{BB962C8B-B14F-4D97-AF65-F5344CB8AC3E}">
        <p14:creationId xmlns:p14="http://schemas.microsoft.com/office/powerpoint/2010/main" val="60343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259632" y="1124744"/>
            <a:ext cx="7128792" cy="3662541"/>
          </a:xfrm>
          <a:prstGeom prst="rect">
            <a:avLst/>
          </a:prstGeom>
        </p:spPr>
        <p:txBody>
          <a:bodyPr wrap="square">
            <a:spAutoFit/>
          </a:bodyPr>
          <a:lstStyle/>
          <a:p>
            <a:pPr marL="159385" algn="ctr"/>
            <a:r>
              <a:rPr lang="he-IL" sz="4000" b="1" dirty="0"/>
              <a:t>עמדות לגבי </a:t>
            </a:r>
          </a:p>
          <a:p>
            <a:pPr marL="159385" algn="ctr"/>
            <a:r>
              <a:rPr lang="he-IL" sz="4000" b="1" dirty="0"/>
              <a:t>אופייה הרצוי של ישראל כמדינה יהודית </a:t>
            </a:r>
          </a:p>
          <a:p>
            <a:pPr marL="159385" algn="ctr"/>
            <a:endParaRPr lang="he-IL" sz="4000" b="1" dirty="0"/>
          </a:p>
          <a:p>
            <a:pPr marL="159385" algn="ctr"/>
            <a:r>
              <a:rPr lang="he-IL" sz="4000" b="1" dirty="0"/>
              <a:t> </a:t>
            </a:r>
            <a:r>
              <a:rPr lang="he-IL" sz="7200" b="1" dirty="0"/>
              <a:t>ההיבט הדתי</a:t>
            </a:r>
            <a:endParaRPr lang="en-US" sz="7200" b="1" dirty="0">
              <a:solidFill>
                <a:prstClr val="black"/>
              </a:solidFill>
            </a:endParaRPr>
          </a:p>
        </p:txBody>
      </p:sp>
      <p:sp>
        <p:nvSpPr>
          <p:cNvPr id="4" name="TextBox 3"/>
          <p:cNvSpPr txBox="1"/>
          <p:nvPr/>
        </p:nvSpPr>
        <p:spPr>
          <a:xfrm>
            <a:off x="971600" y="5104694"/>
            <a:ext cx="7704856" cy="923330"/>
          </a:xfrm>
          <a:prstGeom prst="rect">
            <a:avLst/>
          </a:prstGeom>
          <a:noFill/>
        </p:spPr>
        <p:txBody>
          <a:bodyPr wrap="square" rtlCol="1">
            <a:spAutoFit/>
          </a:bodyPr>
          <a:lstStyle/>
          <a:p>
            <a:pPr marL="342900" indent="-342900">
              <a:buFont typeface="Arial" panose="020B0604020202020204" pitchFamily="34" charset="0"/>
              <a:buChar char="•"/>
            </a:pPr>
            <a:r>
              <a:rPr lang="he-IL" dirty="0">
                <a:solidFill>
                  <a:prstClr val="black"/>
                </a:solidFill>
              </a:rPr>
              <a:t>מעורבות הדת במדינה – בחוקים, במרחב הציבורי</a:t>
            </a:r>
          </a:p>
          <a:p>
            <a:endParaRPr lang="he-IL" dirty="0">
              <a:solidFill>
                <a:prstClr val="black"/>
              </a:solidFill>
            </a:endParaRPr>
          </a:p>
          <a:p>
            <a:pPr marL="342900" indent="-342900">
              <a:buFont typeface="Arial" panose="020B0604020202020204" pitchFamily="34" charset="0"/>
              <a:buChar char="•"/>
            </a:pPr>
            <a:r>
              <a:rPr lang="he-IL" dirty="0">
                <a:solidFill>
                  <a:prstClr val="black"/>
                </a:solidFill>
              </a:rPr>
              <a:t>למי יש לתת עדיפות במצבי קונפליקט: לעקרונות הדת או לעקרונות הדמוקרטיה</a:t>
            </a:r>
          </a:p>
        </p:txBody>
      </p:sp>
    </p:spTree>
    <p:extLst>
      <p:ext uri="{BB962C8B-B14F-4D97-AF65-F5344CB8AC3E}">
        <p14:creationId xmlns:p14="http://schemas.microsoft.com/office/powerpoint/2010/main" val="164699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a:xfrm>
            <a:off x="938758" y="382385"/>
            <a:ext cx="7633742" cy="1492132"/>
          </a:xfrm>
          <a:prstGeom prst="rect">
            <a:avLst/>
          </a:prstGeom>
        </p:spPr>
        <p:txBody>
          <a:bodyPr/>
          <a:lst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he-IL" sz="5400" b="1" dirty="0">
                <a:solidFill>
                  <a:srgbClr val="0B082E"/>
                </a:solidFill>
              </a:rPr>
              <a:t>הזהות הדתית- תרבותית </a:t>
            </a:r>
            <a:br>
              <a:rPr lang="en-US" sz="4800" dirty="0">
                <a:solidFill>
                  <a:srgbClr val="0B082E"/>
                </a:solidFill>
              </a:rPr>
            </a:br>
            <a:r>
              <a:rPr lang="he-IL" sz="4800" dirty="0">
                <a:solidFill>
                  <a:srgbClr val="0B082E"/>
                </a:solidFill>
              </a:rPr>
              <a:t>של המדינה</a:t>
            </a:r>
            <a:endParaRPr lang="he-IL" dirty="0">
              <a:solidFill>
                <a:srgbClr val="0B082E"/>
              </a:solidFill>
            </a:endParaRPr>
          </a:p>
        </p:txBody>
      </p:sp>
      <p:sp>
        <p:nvSpPr>
          <p:cNvPr id="12" name="הסבר חץ למעלה 11"/>
          <p:cNvSpPr/>
          <p:nvPr/>
        </p:nvSpPr>
        <p:spPr>
          <a:xfrm>
            <a:off x="1156739" y="4225998"/>
            <a:ext cx="1319158" cy="19347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עמדה חילונית: הפרדת דת ומדינה</a:t>
            </a:r>
          </a:p>
        </p:txBody>
      </p:sp>
      <p:sp>
        <p:nvSpPr>
          <p:cNvPr id="13" name="הסבר חץ למעלה 12"/>
          <p:cNvSpPr/>
          <p:nvPr/>
        </p:nvSpPr>
        <p:spPr>
          <a:xfrm>
            <a:off x="7164289" y="4410499"/>
            <a:ext cx="1343494" cy="1752532"/>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מדינת הלכה</a:t>
            </a:r>
          </a:p>
        </p:txBody>
      </p:sp>
      <p:sp>
        <p:nvSpPr>
          <p:cNvPr id="14" name="הסבר חץ למעלה 13"/>
          <p:cNvSpPr/>
          <p:nvPr/>
        </p:nvSpPr>
        <p:spPr>
          <a:xfrm>
            <a:off x="3116043" y="4408227"/>
            <a:ext cx="1647974" cy="1752531"/>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עמדה מסורתית</a:t>
            </a:r>
          </a:p>
          <a:p>
            <a:pPr algn="ctr" defTabSz="457200"/>
            <a:r>
              <a:rPr lang="he-IL" dirty="0">
                <a:solidFill>
                  <a:prstClr val="black"/>
                </a:solidFill>
              </a:rPr>
              <a:t>(</a:t>
            </a:r>
            <a:r>
              <a:rPr lang="he-IL" dirty="0" err="1">
                <a:solidFill>
                  <a:prstClr val="black"/>
                </a:solidFill>
              </a:rPr>
              <a:t>מורשתית</a:t>
            </a:r>
            <a:r>
              <a:rPr lang="he-IL" dirty="0">
                <a:solidFill>
                  <a:prstClr val="black"/>
                </a:solidFill>
              </a:rPr>
              <a:t>)-תרבותית</a:t>
            </a:r>
          </a:p>
        </p:txBody>
      </p:sp>
      <p:sp>
        <p:nvSpPr>
          <p:cNvPr id="15" name="הסבר חץ למעלה 14"/>
          <p:cNvSpPr/>
          <p:nvPr/>
        </p:nvSpPr>
        <p:spPr>
          <a:xfrm>
            <a:off x="4984070" y="4408227"/>
            <a:ext cx="1647975" cy="1752533"/>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מדינה המשלבת חקיקה דתית-הלכתית </a:t>
            </a:r>
          </a:p>
          <a:p>
            <a:pPr algn="ctr" defTabSz="457200"/>
            <a:r>
              <a:rPr lang="he-IL" dirty="0">
                <a:solidFill>
                  <a:prstClr val="black"/>
                </a:solidFill>
              </a:rPr>
              <a:t>בהיקף חלקי</a:t>
            </a:r>
          </a:p>
        </p:txBody>
      </p:sp>
      <p:sp>
        <p:nvSpPr>
          <p:cNvPr id="17" name="חץ שמאלה-ימינה 16"/>
          <p:cNvSpPr/>
          <p:nvPr/>
        </p:nvSpPr>
        <p:spPr>
          <a:xfrm>
            <a:off x="1156739" y="3203542"/>
            <a:ext cx="7277669" cy="1022456"/>
          </a:xfrm>
          <a:prstGeom prst="leftRightArrow">
            <a:avLst/>
          </a:prstGeom>
          <a:gradFill flip="none" rotWithShape="1">
            <a:gsLst>
              <a:gs pos="0">
                <a:schemeClr val="bg2">
                  <a:lumMod val="25000"/>
                </a:schemeClr>
              </a:gs>
              <a:gs pos="73000">
                <a:srgbClr val="453E95"/>
              </a:gs>
              <a:gs pos="100000">
                <a:schemeClr val="tx2">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Tree>
    <p:extLst>
      <p:ext uri="{BB962C8B-B14F-4D97-AF65-F5344CB8AC3E}">
        <p14:creationId xmlns:p14="http://schemas.microsoft.com/office/powerpoint/2010/main" val="82303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1.04167E-6 3.33333E-6 L -0.00052 -0.54167 " pathEditMode="relative" rAng="0" ptsTypes="AA">
                                      <p:cBhvr>
                                        <p:cTn id="9" dur="2000" fill="hold"/>
                                        <p:tgtEl>
                                          <p:spTgt spid="17"/>
                                        </p:tgtEl>
                                        <p:attrNameLst>
                                          <p:attrName>ppt_x</p:attrName>
                                          <p:attrName>ppt_y</p:attrName>
                                        </p:attrNameLst>
                                      </p:cBhvr>
                                      <p:rCtr x="-26" y="-27083"/>
                                    </p:animMotion>
                                  </p:childTnLst>
                                </p:cTn>
                              </p:par>
                              <p:par>
                                <p:cTn id="10" presetID="42" presetClass="path" presetSubtype="0" accel="50000" decel="50000" fill="hold" grpId="0" nodeType="withEffect">
                                  <p:stCondLst>
                                    <p:cond delay="0"/>
                                  </p:stCondLst>
                                  <p:childTnLst>
                                    <p:animMotion origin="layout" path="M 2.5E-6 1.48148E-6 L -0.00052 -0.57616 " pathEditMode="relative" rAng="0" ptsTypes="AA">
                                      <p:cBhvr>
                                        <p:cTn id="11" dur="2000" fill="hold"/>
                                        <p:tgtEl>
                                          <p:spTgt spid="12"/>
                                        </p:tgtEl>
                                        <p:attrNameLst>
                                          <p:attrName>ppt_x</p:attrName>
                                          <p:attrName>ppt_y</p:attrName>
                                        </p:attrNameLst>
                                      </p:cBhvr>
                                      <p:rCtr x="-26" y="-28819"/>
                                    </p:animMotion>
                                  </p:childTnLst>
                                </p:cTn>
                              </p:par>
                              <p:par>
                                <p:cTn id="12" presetID="42" presetClass="path" presetSubtype="0" accel="50000" decel="50000" fill="hold" grpId="0" nodeType="withEffect">
                                  <p:stCondLst>
                                    <p:cond delay="0"/>
                                  </p:stCondLst>
                                  <p:childTnLst>
                                    <p:animMotion origin="layout" path="M 8.33333E-7 0 L 0.00039 -0.57431 " pathEditMode="relative" rAng="0" ptsTypes="AA">
                                      <p:cBhvr>
                                        <p:cTn id="13" dur="2000" fill="hold"/>
                                        <p:tgtEl>
                                          <p:spTgt spid="13"/>
                                        </p:tgtEl>
                                        <p:attrNameLst>
                                          <p:attrName>ppt_x</p:attrName>
                                          <p:attrName>ppt_y</p:attrName>
                                        </p:attrNameLst>
                                      </p:cBhvr>
                                      <p:rCtr x="13" y="-28727"/>
                                    </p:animMotion>
                                  </p:childTnLst>
                                </p:cTn>
                              </p:par>
                              <p:par>
                                <p:cTn id="14" presetID="42" presetClass="path" presetSubtype="0" accel="50000" decel="50000" fill="hold" grpId="0" nodeType="withEffect">
                                  <p:stCondLst>
                                    <p:cond delay="0"/>
                                  </p:stCondLst>
                                  <p:childTnLst>
                                    <p:animMotion origin="layout" path="M 0 -2.96296E-6 L 0.00013 -0.57477 " pathEditMode="relative" rAng="0" ptsTypes="AA">
                                      <p:cBhvr>
                                        <p:cTn id="15" dur="2000" fill="hold"/>
                                        <p:tgtEl>
                                          <p:spTgt spid="14"/>
                                        </p:tgtEl>
                                        <p:attrNameLst>
                                          <p:attrName>ppt_x</p:attrName>
                                          <p:attrName>ppt_y</p:attrName>
                                        </p:attrNameLst>
                                      </p:cBhvr>
                                      <p:rCtr x="0" y="-28750"/>
                                    </p:animMotion>
                                  </p:childTnLst>
                                </p:cTn>
                              </p:par>
                              <p:par>
                                <p:cTn id="16" presetID="42" presetClass="path" presetSubtype="0" accel="50000" decel="50000" fill="hold" grpId="0" nodeType="withEffect">
                                  <p:stCondLst>
                                    <p:cond delay="0"/>
                                  </p:stCondLst>
                                  <p:childTnLst>
                                    <p:animMotion origin="layout" path="M 1.66667E-6 -2.96296E-6 L -0.00091 -0.57477 " pathEditMode="relative" rAng="0" ptsTypes="AA">
                                      <p:cBhvr>
                                        <p:cTn id="17" dur="2000" fill="hold"/>
                                        <p:tgtEl>
                                          <p:spTgt spid="15"/>
                                        </p:tgtEl>
                                        <p:attrNameLst>
                                          <p:attrName>ppt_x</p:attrName>
                                          <p:attrName>ppt_y</p:attrName>
                                        </p:attrNameLst>
                                      </p:cBhvr>
                                      <p:rCtr x="-52" y="-2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חץ שמאלה-ימינה 10"/>
          <p:cNvSpPr/>
          <p:nvPr/>
        </p:nvSpPr>
        <p:spPr>
          <a:xfrm>
            <a:off x="1156736" y="-511228"/>
            <a:ext cx="7277669" cy="1022456"/>
          </a:xfrm>
          <a:prstGeom prst="leftRightArrow">
            <a:avLst/>
          </a:prstGeom>
          <a:gradFill flip="none" rotWithShape="1">
            <a:gsLst>
              <a:gs pos="0">
                <a:schemeClr val="bg2">
                  <a:lumMod val="25000"/>
                </a:schemeClr>
              </a:gs>
              <a:gs pos="73000">
                <a:srgbClr val="453E95"/>
              </a:gs>
              <a:gs pos="100000">
                <a:schemeClr val="tx2">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12" name="הסבר חץ למעלה 11"/>
          <p:cNvSpPr/>
          <p:nvPr/>
        </p:nvSpPr>
        <p:spPr>
          <a:xfrm>
            <a:off x="1074849" y="464009"/>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חילונית: הפרדת דת ומדינה</a:t>
            </a:r>
          </a:p>
        </p:txBody>
      </p:sp>
      <p:sp>
        <p:nvSpPr>
          <p:cNvPr id="14" name="הסבר חץ למעלה 13"/>
          <p:cNvSpPr/>
          <p:nvPr/>
        </p:nvSpPr>
        <p:spPr>
          <a:xfrm>
            <a:off x="3254900" y="494953"/>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מסורתית</a:t>
            </a:r>
          </a:p>
        </p:txBody>
      </p:sp>
      <p:sp>
        <p:nvSpPr>
          <p:cNvPr id="15" name="הסבר חץ למעלה 14"/>
          <p:cNvSpPr/>
          <p:nvPr/>
        </p:nvSpPr>
        <p:spPr>
          <a:xfrm>
            <a:off x="5000109" y="480522"/>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מדינה המשלבת חקיקה דתית-הלכתית </a:t>
            </a:r>
          </a:p>
        </p:txBody>
      </p:sp>
      <p:sp>
        <p:nvSpPr>
          <p:cNvPr id="18" name="תיבת טקסט 3"/>
          <p:cNvSpPr txBox="1"/>
          <p:nvPr/>
        </p:nvSpPr>
        <p:spPr>
          <a:xfrm>
            <a:off x="755577" y="2127169"/>
            <a:ext cx="3090810" cy="423587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07000"/>
              </a:lnSpc>
              <a:spcAft>
                <a:spcPts val="800"/>
              </a:spcAft>
            </a:pPr>
            <a:r>
              <a:rPr lang="en-US" sz="1100" dirty="0">
                <a:effectLst/>
                <a:latin typeface="Calibri"/>
                <a:ea typeface="Calibri"/>
                <a:cs typeface="Arial"/>
              </a:rPr>
              <a:t> </a:t>
            </a:r>
          </a:p>
        </p:txBody>
      </p:sp>
      <p:sp>
        <p:nvSpPr>
          <p:cNvPr id="21" name="הסבר חץ למעלה 12">
            <a:extLst>
              <a:ext uri="{FF2B5EF4-FFF2-40B4-BE49-F238E27FC236}">
                <a16:creationId xmlns:a16="http://schemas.microsoft.com/office/drawing/2014/main" id="{2C14E4B0-3187-497D-B7B8-D97AC6558B49}"/>
              </a:ext>
            </a:extLst>
          </p:cNvPr>
          <p:cNvSpPr/>
          <p:nvPr/>
        </p:nvSpPr>
        <p:spPr>
          <a:xfrm>
            <a:off x="6639178" y="494953"/>
            <a:ext cx="1292335" cy="1296538"/>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מדינת הלכה</a:t>
            </a:r>
          </a:p>
        </p:txBody>
      </p:sp>
      <p:sp>
        <p:nvSpPr>
          <p:cNvPr id="3" name="מלבן 2">
            <a:extLst>
              <a:ext uri="{FF2B5EF4-FFF2-40B4-BE49-F238E27FC236}">
                <a16:creationId xmlns:a16="http://schemas.microsoft.com/office/drawing/2014/main" id="{A9605246-07D6-464E-864A-C293771052C5}"/>
              </a:ext>
            </a:extLst>
          </p:cNvPr>
          <p:cNvSpPr/>
          <p:nvPr/>
        </p:nvSpPr>
        <p:spPr>
          <a:xfrm>
            <a:off x="4139952" y="2130161"/>
            <a:ext cx="4572000" cy="4247317"/>
          </a:xfrm>
          <a:prstGeom prst="rect">
            <a:avLst/>
          </a:prstGeom>
        </p:spPr>
        <p:txBody>
          <a:bodyPr>
            <a:spAutoFit/>
          </a:bodyPr>
          <a:lstStyle/>
          <a:p>
            <a:pPr>
              <a:buFont typeface="Wingdings" panose="05000000000000000000" pitchFamily="2" charset="2"/>
              <a:buChar char="q"/>
            </a:pPr>
            <a:r>
              <a:rPr lang="he-IL" b="1" dirty="0"/>
              <a:t>מקור הסמכות </a:t>
            </a:r>
            <a:r>
              <a:rPr lang="he-IL" dirty="0"/>
              <a:t>במדינה הוא </a:t>
            </a:r>
            <a:r>
              <a:rPr lang="he-IL" b="1" dirty="0"/>
              <a:t>ההלכה היהודית</a:t>
            </a:r>
            <a:r>
              <a:rPr lang="he-IL" dirty="0"/>
              <a:t>, ולא ציבור האזרחים, בשונה מדמוקרטיה. חוקי המדינה ייקבעו על פי דיני התורה בכל תחומי החיים. </a:t>
            </a:r>
          </a:p>
          <a:p>
            <a:endParaRPr lang="he-IL" dirty="0"/>
          </a:p>
          <a:p>
            <a:pPr>
              <a:buFont typeface="Wingdings" panose="05000000000000000000" pitchFamily="2" charset="2"/>
              <a:buChar char="q"/>
            </a:pPr>
            <a:r>
              <a:rPr lang="he-IL" dirty="0"/>
              <a:t> בקרב המחזיקים בעמדה זו, </a:t>
            </a:r>
            <a:r>
              <a:rPr lang="he-IL" b="1" dirty="0"/>
              <a:t>ישנן תפיסות שונות </a:t>
            </a:r>
            <a:r>
              <a:rPr lang="he-IL" dirty="0"/>
              <a:t>באשר למידת האכיפה הרצויה בפועל מצד המדינה בביתו הפרטי/במרחב הביתי של האזרח. </a:t>
            </a:r>
          </a:p>
          <a:p>
            <a:endParaRPr lang="he-IL" dirty="0"/>
          </a:p>
          <a:p>
            <a:pPr>
              <a:buFont typeface="Wingdings" panose="05000000000000000000" pitchFamily="2" charset="2"/>
              <a:buChar char="q"/>
            </a:pPr>
            <a:r>
              <a:rPr lang="he-IL" dirty="0"/>
              <a:t> המדינה </a:t>
            </a:r>
            <a:r>
              <a:rPr lang="he-IL" b="1" dirty="0"/>
              <a:t>לא תהיה דמוקרטית</a:t>
            </a:r>
            <a:r>
              <a:rPr lang="he-IL" dirty="0"/>
              <a:t>. יחד עם זאת, </a:t>
            </a:r>
            <a:r>
              <a:rPr lang="he-IL" b="1" dirty="0"/>
              <a:t>יתקיימו בה מאפיינים דתיים </a:t>
            </a:r>
            <a:r>
              <a:rPr lang="he-IL" dirty="0"/>
              <a:t>(הלכתיים) </a:t>
            </a:r>
            <a:r>
              <a:rPr lang="he-IL" b="1" dirty="0"/>
              <a:t>העולים בקנה אחד עם מאפיינים דמוקרטיים</a:t>
            </a:r>
            <a:r>
              <a:rPr lang="he-IL" dirty="0"/>
              <a:t>, כגון "אחרי רבים להטות" (הכרעת רוב), "כל אדם נברא בצלם" (שוויון וכבוד האדם), נבחרי ציבור על ידי הקהילה (שלטון העם). </a:t>
            </a:r>
            <a:endParaRPr lang="en-US" dirty="0"/>
          </a:p>
        </p:txBody>
      </p:sp>
    </p:spTree>
    <p:extLst>
      <p:ext uri="{BB962C8B-B14F-4D97-AF65-F5344CB8AC3E}">
        <p14:creationId xmlns:p14="http://schemas.microsoft.com/office/powerpoint/2010/main" val="245404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חץ שמאלה-ימינה 10"/>
          <p:cNvSpPr/>
          <p:nvPr/>
        </p:nvSpPr>
        <p:spPr>
          <a:xfrm>
            <a:off x="1156732" y="-511228"/>
            <a:ext cx="7277669" cy="1022456"/>
          </a:xfrm>
          <a:prstGeom prst="leftRightArrow">
            <a:avLst/>
          </a:prstGeom>
          <a:gradFill flip="none" rotWithShape="1">
            <a:gsLst>
              <a:gs pos="0">
                <a:schemeClr val="bg2">
                  <a:lumMod val="25000"/>
                </a:schemeClr>
              </a:gs>
              <a:gs pos="73000">
                <a:srgbClr val="453E95"/>
              </a:gs>
              <a:gs pos="100000">
                <a:schemeClr val="tx2">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12" name="הסבר חץ למעלה 11"/>
          <p:cNvSpPr/>
          <p:nvPr/>
        </p:nvSpPr>
        <p:spPr>
          <a:xfrm>
            <a:off x="1074845" y="464009"/>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חילונית: הפרדת דת ומדינה</a:t>
            </a:r>
          </a:p>
        </p:txBody>
      </p:sp>
      <p:sp>
        <p:nvSpPr>
          <p:cNvPr id="13" name="הסבר חץ למעלה 12"/>
          <p:cNvSpPr/>
          <p:nvPr/>
        </p:nvSpPr>
        <p:spPr>
          <a:xfrm>
            <a:off x="7371598" y="466281"/>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הלכה</a:t>
            </a:r>
          </a:p>
        </p:txBody>
      </p:sp>
      <p:sp>
        <p:nvSpPr>
          <p:cNvPr id="14" name="הסבר חץ למעלה 13"/>
          <p:cNvSpPr/>
          <p:nvPr/>
        </p:nvSpPr>
        <p:spPr>
          <a:xfrm>
            <a:off x="2809635" y="464009"/>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מסורתית</a:t>
            </a:r>
          </a:p>
        </p:txBody>
      </p:sp>
      <p:sp>
        <p:nvSpPr>
          <p:cNvPr id="15" name="הסבר חץ למעלה 14"/>
          <p:cNvSpPr/>
          <p:nvPr/>
        </p:nvSpPr>
        <p:spPr>
          <a:xfrm>
            <a:off x="4851386" y="456070"/>
            <a:ext cx="1136177" cy="1296538"/>
          </a:xfrm>
          <a:prstGeom prst="up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מדינה המשלבת חקיקה דתית-הלכתית </a:t>
            </a:r>
          </a:p>
        </p:txBody>
      </p:sp>
      <p:pic>
        <p:nvPicPr>
          <p:cNvPr id="3" name="תמונה 2">
            <a:extLst>
              <a:ext uri="{FF2B5EF4-FFF2-40B4-BE49-F238E27FC236}">
                <a16:creationId xmlns:a16="http://schemas.microsoft.com/office/drawing/2014/main" id="{A7A5FF14-FDA9-4F2F-82A3-A29DCB817FA7}"/>
              </a:ext>
            </a:extLst>
          </p:cNvPr>
          <p:cNvPicPr>
            <a:picLocks noChangeAspect="1"/>
          </p:cNvPicPr>
          <p:nvPr/>
        </p:nvPicPr>
        <p:blipFill>
          <a:blip r:embed="rId2"/>
          <a:stretch>
            <a:fillRect/>
          </a:stretch>
        </p:blipFill>
        <p:spPr>
          <a:xfrm>
            <a:off x="1259632" y="2735784"/>
            <a:ext cx="2264693" cy="3397039"/>
          </a:xfrm>
          <a:prstGeom prst="rect">
            <a:avLst/>
          </a:prstGeom>
        </p:spPr>
      </p:pic>
      <p:sp>
        <p:nvSpPr>
          <p:cNvPr id="4" name="מלבן 3">
            <a:extLst>
              <a:ext uri="{FF2B5EF4-FFF2-40B4-BE49-F238E27FC236}">
                <a16:creationId xmlns:a16="http://schemas.microsoft.com/office/drawing/2014/main" id="{59CE9A0E-CC07-4C70-976A-FE136FC8EC0B}"/>
              </a:ext>
            </a:extLst>
          </p:cNvPr>
          <p:cNvSpPr/>
          <p:nvPr/>
        </p:nvSpPr>
        <p:spPr>
          <a:xfrm>
            <a:off x="3862401" y="2735784"/>
            <a:ext cx="4572000" cy="3970318"/>
          </a:xfrm>
          <a:prstGeom prst="rect">
            <a:avLst/>
          </a:prstGeom>
        </p:spPr>
        <p:txBody>
          <a:bodyPr>
            <a:spAutoFit/>
          </a:bodyPr>
          <a:lstStyle/>
          <a:p>
            <a:pPr>
              <a:buFont typeface="Wingdings" panose="05000000000000000000" pitchFamily="2" charset="2"/>
              <a:buChar char="q"/>
            </a:pPr>
            <a:r>
              <a:rPr lang="he-IL" b="1" dirty="0"/>
              <a:t>מקור הסמכות </a:t>
            </a:r>
            <a:r>
              <a:rPr lang="he-IL" dirty="0"/>
              <a:t>במדינה הוא ציבור </a:t>
            </a:r>
            <a:r>
              <a:rPr lang="he-IL" b="1" dirty="0"/>
              <a:t>האזרחים</a:t>
            </a:r>
            <a:r>
              <a:rPr lang="he-IL" dirty="0"/>
              <a:t>. </a:t>
            </a:r>
          </a:p>
          <a:p>
            <a:endParaRPr lang="en-US" dirty="0"/>
          </a:p>
          <a:p>
            <a:pPr>
              <a:buFont typeface="Wingdings" panose="05000000000000000000" pitchFamily="2" charset="2"/>
              <a:buChar char="q"/>
            </a:pPr>
            <a:r>
              <a:rPr lang="he-IL" dirty="0"/>
              <a:t>למדינה </a:t>
            </a:r>
            <a:r>
              <a:rPr lang="he-IL" b="1" dirty="0"/>
              <a:t>ערך דתי</a:t>
            </a:r>
            <a:r>
              <a:rPr lang="he-IL" dirty="0"/>
              <a:t>, לכן עליה לשאוף </a:t>
            </a:r>
            <a:r>
              <a:rPr lang="he-IL" b="1" dirty="0"/>
              <a:t>לשלב מרכיבים הלכתיים </a:t>
            </a:r>
            <a:r>
              <a:rPr lang="he-IL" dirty="0"/>
              <a:t>בחקיקה ובמרחב הציבורי משיקולים דתיים.</a:t>
            </a:r>
          </a:p>
          <a:p>
            <a:endParaRPr lang="en-US" dirty="0"/>
          </a:p>
          <a:p>
            <a:pPr>
              <a:buFont typeface="Wingdings" panose="05000000000000000000" pitchFamily="2" charset="2"/>
              <a:buChar char="q"/>
            </a:pPr>
            <a:r>
              <a:rPr lang="he-IL" dirty="0"/>
              <a:t>בין שני היסודות/הערכים: </a:t>
            </a:r>
            <a:r>
              <a:rPr lang="he-IL" b="1" dirty="0"/>
              <a:t>הדתי והדמוקרטי </a:t>
            </a:r>
            <a:r>
              <a:rPr lang="he-IL" dirty="0"/>
              <a:t>עשוי להיווצר מתח, ולכן יש לחתור לפתרונות שונים ביניהם</a:t>
            </a:r>
          </a:p>
          <a:p>
            <a:pPr>
              <a:buFont typeface="Wingdings" panose="05000000000000000000" pitchFamily="2" charset="2"/>
              <a:buChar char="q"/>
            </a:pPr>
            <a:endParaRPr lang="he-IL" dirty="0"/>
          </a:p>
          <a:p>
            <a:pPr>
              <a:buFont typeface="Wingdings" panose="05000000000000000000" pitchFamily="2" charset="2"/>
              <a:buChar char="q"/>
            </a:pPr>
            <a:r>
              <a:rPr lang="he-IL" dirty="0"/>
              <a:t>יהדותה של המדינה תתבטא ב</a:t>
            </a:r>
            <a:r>
              <a:rPr lang="he-IL" b="1" dirty="0"/>
              <a:t>חיזוק</a:t>
            </a:r>
            <a:r>
              <a:rPr lang="he-IL" dirty="0"/>
              <a:t> האופי </a:t>
            </a:r>
            <a:r>
              <a:rPr lang="he-IL" b="1" dirty="0"/>
              <a:t>היהודי הדתי</a:t>
            </a:r>
            <a:r>
              <a:rPr lang="he-IL" dirty="0"/>
              <a:t>/ הלכתי בעיקר במרחב הציבורי ובתחום המעמד האישי (שבת, כשרות, נישואין, גיור) ובשילוב  המשפט העברי בחקיקה ובפסיקה.</a:t>
            </a:r>
          </a:p>
        </p:txBody>
      </p:sp>
    </p:spTree>
    <p:extLst>
      <p:ext uri="{BB962C8B-B14F-4D97-AF65-F5344CB8AC3E}">
        <p14:creationId xmlns:p14="http://schemas.microsoft.com/office/powerpoint/2010/main" val="3576768880"/>
      </p:ext>
    </p:extLst>
  </p:cSld>
  <p:clrMapOvr>
    <a:masterClrMapping/>
  </p:clrMapOvr>
</p:sld>
</file>

<file path=ppt/theme/theme1.xml><?xml version="1.0" encoding="utf-8"?>
<a:theme xmlns:a="http://schemas.openxmlformats.org/drawingml/2006/main" name="2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10.xml><?xml version="1.0" encoding="utf-8"?>
<a:theme xmlns:a="http://schemas.openxmlformats.org/drawingml/2006/main" name="8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11.xml><?xml version="1.0" encoding="utf-8"?>
<a:theme xmlns:a="http://schemas.openxmlformats.org/drawingml/2006/main" name="1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12.xml><?xml version="1.0" encoding="utf-8"?>
<a:theme xmlns:a="http://schemas.openxmlformats.org/drawingml/2006/main" name="7_Badge">
  <a:themeElements>
    <a:clrScheme name="סגול מספר שתיים">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1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4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4.xml><?xml version="1.0" encoding="utf-8"?>
<a:theme xmlns:a="http://schemas.openxmlformats.org/drawingml/2006/main" name="5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5.xml><?xml version="1.0" encoding="utf-8"?>
<a:theme xmlns:a="http://schemas.openxmlformats.org/drawingml/2006/main" name="6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6.xml><?xml version="1.0" encoding="utf-8"?>
<a:theme xmlns:a="http://schemas.openxmlformats.org/drawingml/2006/main" name="9_Badge">
  <a:themeElements>
    <a:clrScheme name="התאמה אישית 14">
      <a:dk1>
        <a:srgbClr val="009900"/>
      </a:dk1>
      <a:lt1>
        <a:sysClr val="window" lastClr="FFFFFF"/>
      </a:lt1>
      <a:dk2>
        <a:srgbClr val="009900"/>
      </a:dk2>
      <a:lt2>
        <a:srgbClr val="F7F0DF"/>
      </a:lt2>
      <a:accent1>
        <a:srgbClr val="92D050"/>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7.xml><?xml version="1.0" encoding="utf-8"?>
<a:theme xmlns:a="http://schemas.openxmlformats.org/drawingml/2006/main" name="10_Badge">
  <a:themeElements>
    <a:clrScheme name="התאמה אישית 14">
      <a:dk1>
        <a:srgbClr val="009900"/>
      </a:dk1>
      <a:lt1>
        <a:sysClr val="window" lastClr="FFFFFF"/>
      </a:lt1>
      <a:dk2>
        <a:srgbClr val="009900"/>
      </a:dk2>
      <a:lt2>
        <a:srgbClr val="F7F0DF"/>
      </a:lt2>
      <a:accent1>
        <a:srgbClr val="92D050"/>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8.xml><?xml version="1.0" encoding="utf-8"?>
<a:theme xmlns:a="http://schemas.openxmlformats.org/drawingml/2006/main" name="12_Badge">
  <a:themeElements>
    <a:clrScheme name="התאמה אישית 14">
      <a:dk1>
        <a:srgbClr val="009900"/>
      </a:dk1>
      <a:lt1>
        <a:sysClr val="window" lastClr="FFFFFF"/>
      </a:lt1>
      <a:dk2>
        <a:srgbClr val="009900"/>
      </a:dk2>
      <a:lt2>
        <a:srgbClr val="F7F0DF"/>
      </a:lt2>
      <a:accent1>
        <a:srgbClr val="92D050"/>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9.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3923</TotalTime>
  <Words>2425</Words>
  <Application>Microsoft Office PowerPoint</Application>
  <PresentationFormat>‫הצגה על המסך (4:3)</PresentationFormat>
  <Paragraphs>298</Paragraphs>
  <Slides>31</Slides>
  <Notes>3</Notes>
  <HiddenSlides>0</HiddenSlides>
  <MMClips>0</MMClips>
  <ScaleCrop>false</ScaleCrop>
  <HeadingPairs>
    <vt:vector size="6" baseType="variant">
      <vt:variant>
        <vt:lpstr>גופנים בשימוש</vt:lpstr>
      </vt:variant>
      <vt:variant>
        <vt:i4>8</vt:i4>
      </vt:variant>
      <vt:variant>
        <vt:lpstr>ערכת נושא</vt:lpstr>
      </vt:variant>
      <vt:variant>
        <vt:i4>12</vt:i4>
      </vt:variant>
      <vt:variant>
        <vt:lpstr>כותרות שקופיות</vt:lpstr>
      </vt:variant>
      <vt:variant>
        <vt:i4>31</vt:i4>
      </vt:variant>
    </vt:vector>
  </HeadingPairs>
  <TitlesOfParts>
    <vt:vector size="51" baseType="lpstr">
      <vt:lpstr>Arial</vt:lpstr>
      <vt:lpstr>Calibri</vt:lpstr>
      <vt:lpstr>Calibri Light</vt:lpstr>
      <vt:lpstr>David</vt:lpstr>
      <vt:lpstr>Gill Sans MT</vt:lpstr>
      <vt:lpstr>Guttman Yad-Brush</vt:lpstr>
      <vt:lpstr>Impact</vt:lpstr>
      <vt:lpstr>Wingdings</vt:lpstr>
      <vt:lpstr>2_Badge</vt:lpstr>
      <vt:lpstr>3_Badge</vt:lpstr>
      <vt:lpstr>4_Badge</vt:lpstr>
      <vt:lpstr>5_Badge</vt:lpstr>
      <vt:lpstr>6_Badge</vt:lpstr>
      <vt:lpstr>9_Badge</vt:lpstr>
      <vt:lpstr>10_Badge</vt:lpstr>
      <vt:lpstr>12_Badge</vt:lpstr>
      <vt:lpstr>ערכת נושא Office</vt:lpstr>
      <vt:lpstr>8_Badge</vt:lpstr>
      <vt:lpstr>1_Badge</vt:lpstr>
      <vt:lpstr>7_Badge</vt:lpstr>
      <vt:lpstr>עמדות לגבי דמותה הרצויה של ישראל</vt:lpstr>
      <vt:lpstr>עמדות שונות לגבי אופייה  הרצוי של מדינת ישראל                 אופי וזהות  דתי ולאומי    </vt:lpstr>
      <vt:lpstr>לו הדבר תלוי בך,  כיצד היית רוצה שתיראה  דמותה של המדינה?</vt:lpstr>
      <vt:lpstr>מצגת של PowerPoint‏</vt:lpstr>
      <vt:lpstr>על מה המחלוקת בישראל?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בכל העמדות הרצון הוא ל... מדינה יהודית   הכיצד?  </vt:lpstr>
      <vt:lpstr>כיצד יש לפרש את המושג "יהדות"? </vt:lpstr>
      <vt:lpstr>מצגת של PowerPoint‏</vt:lpstr>
      <vt:lpstr>מצגת של PowerPoint‏</vt:lpstr>
      <vt:lpstr>שאלת בגרות</vt:lpstr>
      <vt:lpstr>המחלוקת נסובה  סביב  השאלה:  אלו ערכים / אידאולוגיה / תפיסות והשקפת עולם ינחו את עיצובה של המדינה </vt:lpstr>
      <vt:lpstr>מצגת של PowerPoint‏</vt:lpstr>
      <vt:lpstr>מצגת של PowerPoint‏</vt:lpstr>
      <vt:lpstr>למה זה מתחבר?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שאלת בגרות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שיח ולמידה תשע"ט</dc:title>
  <dc:creator>b</dc:creator>
  <cp:lastModifiedBy>Najib Talhami</cp:lastModifiedBy>
  <cp:revision>162</cp:revision>
  <dcterms:created xsi:type="dcterms:W3CDTF">2018-10-04T07:11:27Z</dcterms:created>
  <dcterms:modified xsi:type="dcterms:W3CDTF">2025-11-23T06:15:03Z</dcterms:modified>
</cp:coreProperties>
</file>