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86" r:id="rId4"/>
    <p:sldId id="266" r:id="rId5"/>
    <p:sldId id="268" r:id="rId6"/>
    <p:sldId id="263" r:id="rId7"/>
    <p:sldId id="270" r:id="rId8"/>
    <p:sldId id="291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9" r:id="rId19"/>
    <p:sldId id="284" r:id="rId20"/>
    <p:sldId id="285" r:id="rId21"/>
    <p:sldId id="290" r:id="rId22"/>
    <p:sldId id="294" r:id="rId23"/>
    <p:sldId id="29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AF7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F7E6D2-03A2-4FBF-800D-9C99AAB02941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7ACDF-42E0-461B-B0D9-B999610118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651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7ACDF-42E0-461B-B0D9-B999610118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3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06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196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9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216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96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0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94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04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6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44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9AC64-173B-4892-BBD8-EEDDD9A83D6A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DB106-53DD-4153-888F-97AEF69B0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www.google.co.il/url?sa=i&amp;rct=j&amp;q=%D7%94%D7%AA%D7%A7%D7%95%D7%95%D7%94&amp;source=images&amp;cd=&amp;cad=rja&amp;docid=up2XljqkzArapM&amp;tbnid=DKsAtrNxaRLXfM:&amp;ved=&amp;url=http://glilot.koral.co.il/Front/NewsNet/reports.asp?reportId=152071&amp;ei=Yc8YUaSxFpHbsgbUzoCgCQ&amp;psig=AFQjCNE83eGFNHi-AE6sBYfP3iZoRaUl9g&amp;ust=1360666849887398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.il/url?sa=i&amp;rct=j&amp;q=%D7%94%D7%AA%D7%A7%D7%95%D7%95%D7%94&amp;source=images&amp;cd=&amp;cad=rja&amp;docid=F6Lks_Ku3nbeyM&amp;tbnid=Jmwrv3IuW0cluM:&amp;ved=0CAUQjRw&amp;url=http://simania.co.il/group.php?groupId=568&amp;ei=YNAYUeGsLcfKsgaT-4HgDQ&amp;psig=AFQjCNE83eGFNHi-AE6sBYfP3iZoRaUl9g&amp;ust=1360666849887398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www.google.co.il/url?sa=i&amp;rct=j&amp;q=%D7%94%D7%AA%D7%A7%D7%95%D7%95%D7%94&amp;source=images&amp;cd=&amp;cad=rja&amp;docid=KC4Hbcc97RIEbM&amp;tbnid=FgR-rnpBb5l8cM:&amp;ved=0CAUQjRw&amp;url=http://simania.co.il/group.php?groupId=532&amp;special=groupLinnks&amp;ei=388YUZEjyq20BrvvgZgP&amp;psig=AFQjCNE83eGFNHi-AE6sBYfP3iZoRaUl9g&amp;ust=1360666849887398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ko.co.il/news-law/legal/Article-72518208805c531018.ht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.il/url?sa=i&amp;rct=j&amp;q=%D7%A0%D7%A4%D7%AA%D7%9C%D7%99+%D7%94%D7%A8%D7%A5+%D7%90%D7%99%D7%9E%D7%91%D7%A8&amp;source=images&amp;cd=&amp;cad=rja&amp;docid=xUB9_9TZXzIyVM&amp;tbnid=-Y-ELPQ41dZdTM:&amp;ved=0CAUQjRw&amp;url=http://israblog.nana10.co.il/blogread.asp?blog=266004&amp;blogcode=12471493&amp;ei=WUQSUdn7B8XFtAab4oHoDQ&amp;psig=AFQjCNFHWgkl6u_9zcSY5Mk-wDVpFvSRWw&amp;ust=1360238026402059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.il/url?sa=i&amp;rct=j&amp;q=%D7%94%D7%9E%D7%A0%D7%95%D7%9F+%D7%94%D7%AA%D7%A7%D7%95%D7%95%D7%94&amp;source=images&amp;cd=&amp;cad=rja&amp;docid=yp9On5sPfbVjuM&amp;tbnid=SHWuoQ5U4ZYIFM:&amp;ved=0CAUQjRw&amp;url=http://sites.google.com/site/mlatikshuv/ayelet-dalit-and-ela/hatikva&amp;ei=CEYSUexGhc6zBpPTgZgP&amp;psig=AFQjCNG94o8NVs1zfjRy9RNUp8uBC0oroQ&amp;ust=136023843634629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://t0.gstatic.com/images?q=tbn:ANd9GcTCOwFF6nIDw8DDPzURbTdczxTqKKOG2fiVmnXUT-AGNA3t2a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28246"/>
            <a:ext cx="2016224" cy="1788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/>
          <p:cNvSpPr/>
          <p:nvPr/>
        </p:nvSpPr>
        <p:spPr>
          <a:xfrm>
            <a:off x="0" y="2426232"/>
            <a:ext cx="9865096" cy="36625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4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המנון המדינה</a:t>
            </a:r>
            <a:br>
              <a:rPr lang="en-US" sz="4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he-IL" sz="4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יחידת לימוד מתוקשבת</a:t>
            </a:r>
          </a:p>
          <a:p>
            <a:pPr algn="ctr"/>
            <a:endParaRPr lang="he-IL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endParaRPr lang="he-IL" sz="4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he-IL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אילנית כהן</a:t>
            </a:r>
            <a:br>
              <a:rPr lang="en-US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</a:br>
            <a:r>
              <a:rPr lang="he-IL" sz="2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רכזת חובה למקצוע האזרחות בתכנית </a:t>
            </a:r>
            <a:r>
              <a:rPr lang="he-IL" sz="2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היל"ה</a:t>
            </a:r>
            <a:endParaRPr lang="en-US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endParaRPr lang="he-IL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6" name="Picture 2" descr="http://simania.co.il/images/groups/532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4536"/>
            <a:ext cx="2416023" cy="2150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imania.co.il/images/groups/568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441" y="48722"/>
            <a:ext cx="2809879" cy="194350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2.gstatic.com/images?q=tbn:ANd9GcTH0tiuyt48e6tUTAjSvb0q622FNGpCiaAfHAWgYOQA3HPAv-dxDQ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9" y="24536"/>
            <a:ext cx="162877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35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2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דרישות להחלפת המנון של מדינה צצות במקרים הבאים: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/>
          </a:bodyPr>
          <a:lstStyle/>
          <a:p>
            <a:pPr marL="114300" indent="-457200" algn="r" rtl="1">
              <a:spcAft>
                <a:spcPts val="0"/>
              </a:spcAft>
              <a:buFont typeface="Wingdings" pitchFamily="2" charset="2"/>
              <a:buChar char="q"/>
            </a:pPr>
            <a:r>
              <a:rPr lang="he-IL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חילופי שלטון במדינה.</a:t>
            </a:r>
          </a:p>
          <a:p>
            <a:pPr marL="114300" indent="-457200" algn="r" rtl="1">
              <a:spcAft>
                <a:spcPts val="0"/>
              </a:spcAft>
              <a:buFont typeface="Wingdings" pitchFamily="2" charset="2"/>
              <a:buChar char="q"/>
            </a:pPr>
            <a:endParaRPr lang="en-US" sz="2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14300" indent="-457200" algn="r" rtl="1">
              <a:buFont typeface="Wingdings" pitchFamily="2" charset="2"/>
              <a:buChar char="q"/>
            </a:pPr>
            <a:r>
              <a:rPr lang="he-IL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שינויים  בתפישות עולם של קבוצת הרוב במדינה.</a:t>
            </a:r>
          </a:p>
          <a:p>
            <a:pPr marL="114300" indent="-457200" algn="r" rtl="1">
              <a:buFont typeface="Wingdings" pitchFamily="2" charset="2"/>
              <a:buChar char="q"/>
            </a:pPr>
            <a:endParaRPr lang="he-IL" sz="2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14300" indent="-457200" algn="r" rtl="1">
              <a:buFont typeface="Wingdings" pitchFamily="2" charset="2"/>
              <a:buChar char="q"/>
            </a:pPr>
            <a:r>
              <a:rPr lang="he-IL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חוסר התאמה בין תוכן ההמנון לתקופה שבה אנו חיים.</a:t>
            </a:r>
          </a:p>
          <a:p>
            <a:pPr marL="114300" indent="-457200" algn="r" rtl="1">
              <a:buFont typeface="Wingdings" pitchFamily="2" charset="2"/>
              <a:buChar char="q"/>
            </a:pPr>
            <a:endParaRPr lang="he-IL" sz="2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14300" indent="-457200" algn="r" rtl="1">
              <a:buFont typeface="Wingdings" pitchFamily="2" charset="2"/>
              <a:buChar char="q"/>
            </a:pPr>
            <a:r>
              <a:rPr lang="he-IL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צורך של קבוצות לבטא תפישות עולם.</a:t>
            </a:r>
            <a:endParaRPr lang="en-US" sz="2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67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27992" y="1772816"/>
            <a:ext cx="7772400" cy="1470025"/>
          </a:xfrm>
        </p:spPr>
        <p:txBody>
          <a:bodyPr>
            <a:normAutofit/>
          </a:bodyPr>
          <a:lstStyle/>
          <a:p>
            <a:pPr marL="571500" indent="-571500" algn="r" rtl="1">
              <a:buFont typeface="Wingdings" pitchFamily="2" charset="2"/>
              <a:buChar char="q"/>
            </a:pPr>
            <a:r>
              <a:rPr lang="he-IL" sz="2800" dirty="0">
                <a:solidFill>
                  <a:prstClr val="black"/>
                </a:solidFill>
                <a:cs typeface="+mn-cs"/>
              </a:rPr>
              <a:t>אלו</a:t>
            </a:r>
            <a:r>
              <a:rPr lang="he-IL" sz="2800" dirty="0">
                <a:ea typeface="Times New Roman"/>
                <a:cs typeface="Arial"/>
              </a:rPr>
              <a:t> קבוצות</a:t>
            </a:r>
            <a:r>
              <a:rPr lang="he-IL" sz="2800" dirty="0">
                <a:solidFill>
                  <a:prstClr val="black"/>
                </a:solidFill>
              </a:rPr>
              <a:t> </a:t>
            </a:r>
            <a:r>
              <a:rPr lang="he-IL" sz="2800" dirty="0">
                <a:ea typeface="Times New Roman"/>
                <a:cs typeface="Arial"/>
              </a:rPr>
              <a:t>בחברה הישראלית אינן מזדהות עם תוכן ההמנון?</a:t>
            </a:r>
            <a:endParaRPr lang="en-US" sz="2800" dirty="0"/>
          </a:p>
        </p:txBody>
      </p:sp>
      <p:sp>
        <p:nvSpPr>
          <p:cNvPr id="4" name="כותרת משנה 3"/>
          <p:cNvSpPr>
            <a:spLocks noGrp="1"/>
          </p:cNvSpPr>
          <p:nvPr>
            <p:ph type="subTitle" idx="1"/>
          </p:nvPr>
        </p:nvSpPr>
        <p:spPr>
          <a:xfrm>
            <a:off x="269676" y="3861048"/>
            <a:ext cx="7848872" cy="1752600"/>
          </a:xfrm>
        </p:spPr>
        <p:txBody>
          <a:bodyPr>
            <a:noAutofit/>
          </a:bodyPr>
          <a:lstStyle/>
          <a:p>
            <a:pPr marL="571500" indent="-571500" algn="r" rtl="1">
              <a:spcAft>
                <a:spcPts val="0"/>
              </a:spcAft>
              <a:buFont typeface="Wingdings" pitchFamily="2" charset="2"/>
              <a:buChar char="q"/>
            </a:pPr>
            <a:r>
              <a:rPr lang="he-IL" sz="2800" dirty="0">
                <a:solidFill>
                  <a:schemeClr val="tx1"/>
                </a:solidFill>
                <a:latin typeface="Times New Roman"/>
                <a:ea typeface="Times New Roman"/>
              </a:rPr>
              <a:t>אילו ערכים  שמאפיינים כיום את החברה הישראלית אינם באים לידי ביטוי בהמנון?</a:t>
            </a:r>
            <a:endParaRPr lang="en-US" sz="2800" dirty="0">
              <a:solidFill>
                <a:schemeClr val="tx1"/>
              </a:solidFill>
              <a:latin typeface="Times New Roman"/>
              <a:ea typeface="Times New Roman"/>
            </a:endParaRPr>
          </a:p>
          <a:p>
            <a:pPr marL="228600" algn="r" rtl="1">
              <a:spcAft>
                <a:spcPts val="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5936" y="764704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ct val="0"/>
              </a:spcBef>
            </a:pPr>
            <a:r>
              <a:rPr lang="he-IL" sz="4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חשוב</a:t>
            </a:r>
            <a:endParaRPr lang="en-US" sz="4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61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קבוצות שאינן מזדהות עם תוכן ההמנון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מציין מיקום תוכן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q"/>
            </a:pPr>
            <a:r>
              <a:rPr lang="he-IL" sz="2800" dirty="0">
                <a:ea typeface="Times New Roman"/>
              </a:rPr>
              <a:t>התנגדות פנים יהודית  -  מצד החברה החרדית.</a:t>
            </a:r>
          </a:p>
          <a:p>
            <a:pPr marL="0" indent="0" algn="r" rtl="1">
              <a:buNone/>
            </a:pPr>
            <a:r>
              <a:rPr lang="he-IL" sz="2800" dirty="0">
                <a:ea typeface="Times New Roman"/>
              </a:rPr>
              <a:t>    הסיבה: אין התייחסות לערכים יהודיים דתיים.</a:t>
            </a:r>
          </a:p>
          <a:p>
            <a:pPr algn="r" rtl="1"/>
            <a:endParaRPr lang="he-IL" sz="2800" dirty="0">
              <a:ea typeface="Times New Roman"/>
            </a:endParaRPr>
          </a:p>
          <a:p>
            <a:pPr algn="r" rtl="1">
              <a:spcAft>
                <a:spcPts val="0"/>
              </a:spcAft>
              <a:buFont typeface="Wingdings" pitchFamily="2" charset="2"/>
              <a:buChar char="q"/>
            </a:pPr>
            <a:r>
              <a:rPr lang="he-IL" sz="2800" dirty="0">
                <a:latin typeface="Times New Roman"/>
                <a:ea typeface="Times New Roman"/>
              </a:rPr>
              <a:t>התנגדות בחברה הערבית.</a:t>
            </a:r>
          </a:p>
          <a:p>
            <a:pPr marL="0" indent="0" algn="r" rtl="1">
              <a:spcAft>
                <a:spcPts val="0"/>
              </a:spcAft>
              <a:buNone/>
            </a:pPr>
            <a:r>
              <a:rPr lang="he-IL" sz="2800" dirty="0">
                <a:latin typeface="Times New Roman"/>
                <a:ea typeface="Times New Roman"/>
              </a:rPr>
              <a:t>    הסיבה: "נפש יהודי </a:t>
            </a:r>
            <a:r>
              <a:rPr lang="he-IL" sz="2800" dirty="0" err="1">
                <a:latin typeface="Times New Roman"/>
                <a:ea typeface="Times New Roman"/>
              </a:rPr>
              <a:t>הומיה</a:t>
            </a:r>
            <a:r>
              <a:rPr lang="he-IL" sz="2800" dirty="0">
                <a:latin typeface="Times New Roman"/>
                <a:ea typeface="Times New Roman"/>
              </a:rPr>
              <a:t>" היא אמירה מנוכרת.</a:t>
            </a:r>
          </a:p>
          <a:p>
            <a:pPr marL="0" indent="0" algn="r" rtl="1">
              <a:spcAft>
                <a:spcPts val="0"/>
              </a:spcAft>
              <a:buNone/>
            </a:pPr>
            <a:r>
              <a:rPr lang="he-IL" sz="2800" dirty="0">
                <a:latin typeface="Times New Roman"/>
                <a:ea typeface="Times New Roman"/>
              </a:rPr>
              <a:t>    </a:t>
            </a:r>
            <a:r>
              <a:rPr lang="he-IL" sz="2000" dirty="0">
                <a:latin typeface="Times New Roman"/>
                <a:ea typeface="Times New Roman"/>
                <a:hlinkClick r:id="rId2"/>
              </a:rPr>
              <a:t>כתבה מדגימה.</a:t>
            </a:r>
            <a:br>
              <a:rPr lang="en-US" sz="2800" dirty="0">
                <a:latin typeface="Times New Roman"/>
                <a:ea typeface="Times New Roman"/>
              </a:rPr>
            </a:br>
            <a:r>
              <a:rPr lang="en-US" sz="2800" dirty="0">
                <a:latin typeface="Times New Roman"/>
                <a:ea typeface="Times New Roman"/>
              </a:rPr>
              <a:t>   </a:t>
            </a:r>
            <a:br>
              <a:rPr lang="en-US" sz="2800" dirty="0">
                <a:latin typeface="Times New Roman"/>
                <a:ea typeface="Times New Roman"/>
              </a:rPr>
            </a:br>
            <a:r>
              <a:rPr lang="he-IL" sz="2800" dirty="0">
                <a:latin typeface="Times New Roman"/>
                <a:ea typeface="Times New Roman"/>
              </a:rPr>
              <a:t>    </a:t>
            </a:r>
          </a:p>
          <a:p>
            <a:pPr marL="0" indent="0" algn="r" rtl="1">
              <a:buNone/>
            </a:pPr>
            <a:endParaRPr lang="he-IL" sz="2800" dirty="0">
              <a:latin typeface="FrankRuehl" pitchFamily="34" charset="-79"/>
              <a:ea typeface="Times New Roman"/>
              <a:cs typeface="FrankRuehl" pitchFamily="34" charset="-79"/>
            </a:endParaRPr>
          </a:p>
          <a:p>
            <a:pPr algn="r" rtl="1"/>
            <a:endParaRPr lang="he-IL" sz="2800" b="1" dirty="0">
              <a:solidFill>
                <a:srgbClr val="00B0F0"/>
              </a:solidFill>
            </a:endParaRPr>
          </a:p>
          <a:p>
            <a:pPr algn="r" rt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0963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512" y="2204864"/>
            <a:ext cx="8661648" cy="1143000"/>
          </a:xfrm>
        </p:spPr>
        <p:txBody>
          <a:bodyPr>
            <a:noAutofit/>
          </a:bodyPr>
          <a:lstStyle/>
          <a:p>
            <a:pPr rtl="1"/>
            <a:r>
              <a:rPr lang="he-IL" b="1" u="sng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משימה</a:t>
            </a:r>
            <a:br>
              <a:rPr lang="en-US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br>
              <a:rPr lang="en-US" sz="2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he-IL" sz="3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עיינו בהצעות החילופיות להמנון המדינה.</a:t>
            </a:r>
            <a:br>
              <a:rPr lang="he-IL" sz="3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b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he-IL" sz="3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הסבירו אילו ערכים מיוצגים בכל אחת מההצעות?</a:t>
            </a:r>
            <a:endParaRPr lang="en-US" sz="32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768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הצעה 1: מזמור תהילים </a:t>
            </a:r>
            <a:r>
              <a:rPr lang="he-IL" sz="3600" b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קכו</a:t>
            </a:r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'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2843808" y="1412776"/>
            <a:ext cx="5760640" cy="341632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r"/>
            <a:r>
              <a:rPr lang="he-IL" sz="2400" b="1" dirty="0"/>
              <a:t>שִׁיר, הַמַּעֲלוֹת:</a:t>
            </a:r>
            <a:br>
              <a:rPr lang="he-IL" sz="2400" b="1" dirty="0"/>
            </a:br>
            <a:r>
              <a:rPr lang="he-IL" sz="2400" b="1" dirty="0"/>
              <a:t>בְּשׁוּב ד', אֶת-שִׁיבַת צִיּוֹן-- הָיִינוּ, </a:t>
            </a:r>
            <a:r>
              <a:rPr lang="he-IL" sz="2400" b="1" dirty="0" err="1"/>
              <a:t>כְּחֹלְמִים</a:t>
            </a:r>
            <a:r>
              <a:rPr lang="he-IL" sz="2400" b="1" dirty="0"/>
              <a:t>.</a:t>
            </a:r>
            <a:br>
              <a:rPr lang="he-IL" sz="2400" b="1" dirty="0"/>
            </a:br>
            <a:r>
              <a:rPr lang="he-IL" sz="2400" b="1" dirty="0"/>
              <a:t>אָז יִמָּלֵא שְׂחוֹק, פִּינוּ-- וּלְשׁוֹנֵנוּ רִנָּה:</a:t>
            </a:r>
            <a:br>
              <a:rPr lang="he-IL" sz="2400" b="1" dirty="0"/>
            </a:br>
            <a:r>
              <a:rPr lang="he-IL" sz="2400" b="1" dirty="0"/>
              <a:t>אָז, יֹאמְרוּ בַגּוֹיִם-- הִגְדִּיל ד', לַעֲשׂוֹת עִם-אֵלֶּה.</a:t>
            </a:r>
            <a:br>
              <a:rPr lang="he-IL" sz="2400" b="1" dirty="0"/>
            </a:br>
            <a:r>
              <a:rPr lang="he-IL" sz="2400" b="1" dirty="0"/>
              <a:t>הִגְדִּיל ד', לַעֲשׂוֹת עִמָּנוּ-- הָיִינוּ שְׂמֵחִים.</a:t>
            </a:r>
            <a:br>
              <a:rPr lang="he-IL" sz="2400" b="1" dirty="0"/>
            </a:br>
            <a:r>
              <a:rPr lang="he-IL" sz="2400" b="1" dirty="0"/>
              <a:t>שׁוּבָה ד', אֶת- שְׁבִיתֵנוּ -- כַּאֲפִיקִים בַּנֶּגֶב.</a:t>
            </a:r>
            <a:br>
              <a:rPr lang="he-IL" sz="2400" b="1" dirty="0"/>
            </a:br>
            <a:r>
              <a:rPr lang="he-IL" sz="2400" b="1" dirty="0"/>
              <a:t>הַזֹּרְעִים בְּדִמְעָה-- בְּרִנָּה יִקְצֹרוּ.</a:t>
            </a:r>
            <a:br>
              <a:rPr lang="he-IL" sz="2400" b="1" dirty="0"/>
            </a:br>
            <a:r>
              <a:rPr lang="he-IL" sz="2400" b="1" dirty="0"/>
              <a:t>הָלוֹךְ יֵלֵךְ, וּבָכֹה-- נֹשֵׂא מֶשֶׁךְ-הַזָּרַע:</a:t>
            </a:r>
            <a:br>
              <a:rPr lang="he-IL" sz="2400" b="1" dirty="0"/>
            </a:br>
            <a:r>
              <a:rPr lang="he-IL" sz="2400" b="1" dirty="0"/>
              <a:t>בֹּא-יָבֹא בְרִנָּה-- נֹשֵׂא, </a:t>
            </a:r>
            <a:r>
              <a:rPr lang="he-IL" sz="2400" b="1" dirty="0" err="1"/>
              <a:t>אֲלֻמֹּתָיו</a:t>
            </a:r>
            <a:r>
              <a:rPr lang="he-IL" sz="2400" b="1" dirty="0"/>
              <a:t>.</a:t>
            </a:r>
            <a:endParaRPr lang="en-US" sz="2400" b="1" dirty="0"/>
          </a:p>
        </p:txBody>
      </p:sp>
      <p:sp>
        <p:nvSpPr>
          <p:cNvPr id="5" name="מגילה אנכית 4"/>
          <p:cNvSpPr/>
          <p:nvPr/>
        </p:nvSpPr>
        <p:spPr>
          <a:xfrm>
            <a:off x="0" y="2924944"/>
            <a:ext cx="3888432" cy="3312368"/>
          </a:xfrm>
          <a:prstGeom prst="verticalScroll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he-IL" sz="2400" b="1" dirty="0"/>
              <a:t>הצעה של הציונות הדתית לאומית. </a:t>
            </a:r>
          </a:p>
          <a:p>
            <a:pPr algn="r" rtl="1"/>
            <a:r>
              <a:rPr lang="he-IL" sz="2000" dirty="0"/>
              <a:t>שמחה והודיה לקב"ה על חזרת העם היהודי מהגלות  לא"י.</a:t>
            </a:r>
          </a:p>
          <a:p>
            <a:pPr algn="r" rtl="1"/>
            <a:r>
              <a:rPr lang="he-IL" sz="2000" dirty="0"/>
              <a:t>העמים האחרים (הגויים)  גם יאמינו בבורא אחד לעולם  שסייע לעם היהודי .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noFill/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973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10127"/>
            <a:ext cx="8229600" cy="1143000"/>
          </a:xfrm>
        </p:spPr>
        <p:txBody>
          <a:bodyPr>
            <a:normAutofit/>
          </a:bodyPr>
          <a:lstStyle/>
          <a:p>
            <a:pPr algn="r" rtl="1"/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הצעה 2: ברכת העם(תחזקנה)/ ח"נ ביאליק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4387207" y="836712"/>
            <a:ext cx="4572000" cy="51090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dirty="0">
                <a:solidFill>
                  <a:prstClr val="black"/>
                </a:solidFill>
              </a:rPr>
              <a:t>תחזקנה ידי כל-אחינו המחוננים</a:t>
            </a:r>
          </a:p>
          <a:p>
            <a:pPr algn="r"/>
            <a:r>
              <a:rPr lang="he-IL" dirty="0">
                <a:solidFill>
                  <a:prstClr val="black"/>
                </a:solidFill>
              </a:rPr>
              <a:t>עפרות ארצנו באשר הם שם;</a:t>
            </a:r>
          </a:p>
          <a:p>
            <a:pPr algn="r"/>
            <a:r>
              <a:rPr lang="he-IL" dirty="0">
                <a:solidFill>
                  <a:prstClr val="black"/>
                </a:solidFill>
              </a:rPr>
              <a:t>אל </a:t>
            </a:r>
            <a:r>
              <a:rPr lang="he-IL" dirty="0" err="1">
                <a:solidFill>
                  <a:prstClr val="black"/>
                </a:solidFill>
              </a:rPr>
              <a:t>יפל</a:t>
            </a:r>
            <a:r>
              <a:rPr lang="he-IL" dirty="0">
                <a:solidFill>
                  <a:prstClr val="black"/>
                </a:solidFill>
              </a:rPr>
              <a:t> רוחכם – עליזים, מתרוננים</a:t>
            </a:r>
          </a:p>
          <a:p>
            <a:pPr algn="r"/>
            <a:r>
              <a:rPr lang="he-IL" dirty="0">
                <a:solidFill>
                  <a:prstClr val="black"/>
                </a:solidFill>
              </a:rPr>
              <a:t>באו שכם אחד לעזרת העם!</a:t>
            </a:r>
          </a:p>
          <a:p>
            <a:endParaRPr lang="he-IL" dirty="0">
              <a:solidFill>
                <a:prstClr val="black"/>
              </a:solidFill>
            </a:endParaRPr>
          </a:p>
          <a:p>
            <a:pPr algn="r"/>
            <a:r>
              <a:rPr lang="he-IL" dirty="0">
                <a:solidFill>
                  <a:prstClr val="black"/>
                </a:solidFill>
              </a:rPr>
              <a:t>הן סופרים אנחנו את-</a:t>
            </a:r>
            <a:r>
              <a:rPr lang="he-IL" dirty="0" err="1">
                <a:solidFill>
                  <a:prstClr val="black"/>
                </a:solidFill>
              </a:rPr>
              <a:t>נודכם</a:t>
            </a:r>
            <a:r>
              <a:rPr lang="he-IL" dirty="0">
                <a:solidFill>
                  <a:prstClr val="black"/>
                </a:solidFill>
              </a:rPr>
              <a:t> וחובבים</a:t>
            </a:r>
          </a:p>
          <a:p>
            <a:pPr algn="r"/>
            <a:r>
              <a:rPr lang="he-IL" dirty="0">
                <a:solidFill>
                  <a:prstClr val="black"/>
                </a:solidFill>
              </a:rPr>
              <a:t>נטפי הדמעות וזעת האף,</a:t>
            </a:r>
          </a:p>
          <a:p>
            <a:pPr algn="r"/>
            <a:r>
              <a:rPr lang="he-IL" dirty="0">
                <a:solidFill>
                  <a:prstClr val="black"/>
                </a:solidFill>
              </a:rPr>
              <a:t>היורדים כטל לישראל </a:t>
            </a:r>
            <a:r>
              <a:rPr lang="he-IL" dirty="0" err="1">
                <a:solidFill>
                  <a:prstClr val="black"/>
                </a:solidFill>
              </a:rPr>
              <a:t>ומשובביםנפשו</a:t>
            </a:r>
            <a:r>
              <a:rPr lang="he-IL" dirty="0">
                <a:solidFill>
                  <a:prstClr val="black"/>
                </a:solidFill>
              </a:rPr>
              <a:t> הנלאה, השומה בכף.</a:t>
            </a:r>
          </a:p>
          <a:p>
            <a:endParaRPr lang="he-IL" dirty="0">
              <a:solidFill>
                <a:prstClr val="black"/>
              </a:solidFill>
            </a:endParaRPr>
          </a:p>
          <a:p>
            <a:pPr algn="r"/>
            <a:r>
              <a:rPr lang="he-IL" dirty="0">
                <a:solidFill>
                  <a:prstClr val="black"/>
                </a:solidFill>
              </a:rPr>
              <a:t>ולעולמי עד תקדש כל-דמעה שצללה</a:t>
            </a:r>
          </a:p>
          <a:p>
            <a:pPr algn="r"/>
            <a:r>
              <a:rPr lang="he-IL" dirty="0">
                <a:solidFill>
                  <a:prstClr val="black"/>
                </a:solidFill>
              </a:rPr>
              <a:t>דרך אדני – כחלב ודם.</a:t>
            </a:r>
          </a:p>
          <a:p>
            <a:endParaRPr lang="he-IL" dirty="0">
              <a:solidFill>
                <a:prstClr val="black"/>
              </a:solidFill>
            </a:endParaRPr>
          </a:p>
          <a:p>
            <a:pPr algn="r"/>
            <a:r>
              <a:rPr lang="he-IL" dirty="0">
                <a:solidFill>
                  <a:prstClr val="black"/>
                </a:solidFill>
              </a:rPr>
              <a:t>אם-לא את-הטפחות – רק מסד יסדתם –</a:t>
            </a:r>
          </a:p>
          <a:p>
            <a:pPr algn="r"/>
            <a:r>
              <a:rPr lang="he-IL" dirty="0">
                <a:solidFill>
                  <a:prstClr val="black"/>
                </a:solidFill>
              </a:rPr>
              <a:t>רב-לכם, אחי, עמלכם לא-</a:t>
            </a:r>
            <a:r>
              <a:rPr lang="he-IL" dirty="0" err="1">
                <a:solidFill>
                  <a:prstClr val="black"/>
                </a:solidFill>
              </a:rPr>
              <a:t>שוא</a:t>
            </a:r>
            <a:r>
              <a:rPr lang="he-IL" dirty="0">
                <a:solidFill>
                  <a:prstClr val="black"/>
                </a:solidFill>
              </a:rPr>
              <a:t>!</a:t>
            </a:r>
          </a:p>
          <a:p>
            <a:pPr algn="r"/>
            <a:r>
              <a:rPr lang="he-IL" dirty="0">
                <a:solidFill>
                  <a:prstClr val="black"/>
                </a:solidFill>
              </a:rPr>
              <a:t>הבאים – ובניתם </a:t>
            </a:r>
            <a:r>
              <a:rPr lang="he-IL" dirty="0" err="1">
                <a:solidFill>
                  <a:prstClr val="black"/>
                </a:solidFill>
              </a:rPr>
              <a:t>וטחתם</a:t>
            </a:r>
            <a:r>
              <a:rPr lang="he-IL" dirty="0">
                <a:solidFill>
                  <a:prstClr val="black"/>
                </a:solidFill>
              </a:rPr>
              <a:t> ושדתם,</a:t>
            </a:r>
          </a:p>
          <a:p>
            <a:pPr algn="r"/>
            <a:r>
              <a:rPr lang="he-IL" dirty="0">
                <a:solidFill>
                  <a:prstClr val="black"/>
                </a:solidFill>
              </a:rPr>
              <a:t>עתה רב-לנו אם נטוי הקו.</a:t>
            </a:r>
          </a:p>
          <a:p>
            <a:endParaRPr lang="he-IL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865462"/>
            <a:ext cx="3600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/>
            <a:r>
              <a:rPr lang="he-IL" dirty="0">
                <a:solidFill>
                  <a:prstClr val="black"/>
                </a:solidFill>
              </a:rPr>
              <a:t>גוי קו-קו אנחנו! מקו לקו קוממו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שממות עולם ובנו בנין-עד!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יש-יום – ומים עד-ים יצאו ישתוממו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לראות מה-פעל קטן גוים, עם נד.</a:t>
            </a: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ולמה, המפגרים, פעמיכם כה בוששו?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העבד ישראל, האם בני מרוז?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הוי, כחות נפרדים, התלקטו, </a:t>
            </a:r>
            <a:r>
              <a:rPr lang="he-IL" dirty="0" err="1">
                <a:solidFill>
                  <a:prstClr val="black"/>
                </a:solidFill>
              </a:rPr>
              <a:t>התקוששו</a:t>
            </a:r>
            <a:r>
              <a:rPr lang="he-IL" dirty="0">
                <a:solidFill>
                  <a:prstClr val="black"/>
                </a:solidFill>
              </a:rPr>
              <a:t>!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עבדו שכם אחד בחיל ועז!</a:t>
            </a: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אל-תאמרו: קטנו – הטרם תתבוננו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פני אביר יעקב ההולכים בקרב;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מימי </a:t>
            </a:r>
            <a:r>
              <a:rPr lang="he-IL" dirty="0" err="1">
                <a:solidFill>
                  <a:prstClr val="black"/>
                </a:solidFill>
              </a:rPr>
              <a:t>זרבבל</a:t>
            </a:r>
            <a:r>
              <a:rPr lang="he-IL" dirty="0">
                <a:solidFill>
                  <a:prstClr val="black"/>
                </a:solidFill>
              </a:rPr>
              <a:t> ידינו לא-כוננו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מפעל אדירים כמהו ורב.</a:t>
            </a:r>
          </a:p>
          <a:p>
            <a:pPr lvl="0"/>
            <a:endParaRPr lang="he-IL" dirty="0">
              <a:solidFill>
                <a:prstClr val="black"/>
              </a:solidFill>
            </a:endParaRP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מי בז ליום קטנות? הבוז למתלוצצים!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מלטו את-עמכם ואתים עשו –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עד-נשמע מראשי ההרים מתפוצצים</a:t>
            </a:r>
          </a:p>
          <a:p>
            <a:pPr lvl="0" algn="r"/>
            <a:r>
              <a:rPr lang="he-IL" dirty="0">
                <a:solidFill>
                  <a:prstClr val="black"/>
                </a:solidFill>
              </a:rPr>
              <a:t>קולות אדני הקראים: עלו!</a:t>
            </a:r>
          </a:p>
          <a:p>
            <a:pPr lvl="0"/>
            <a:endParaRPr lang="he-IL" dirty="0">
              <a:solidFill>
                <a:prstClr val="black"/>
              </a:solidFill>
            </a:endParaRPr>
          </a:p>
        </p:txBody>
      </p:sp>
      <p:sp>
        <p:nvSpPr>
          <p:cNvPr id="6" name="מגילה אנכית 5"/>
          <p:cNvSpPr/>
          <p:nvPr/>
        </p:nvSpPr>
        <p:spPr>
          <a:xfrm>
            <a:off x="3779912" y="5641576"/>
            <a:ext cx="3600399" cy="1216424"/>
          </a:xfrm>
          <a:prstGeom prst="verticalScroll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he-IL" sz="2000" dirty="0"/>
              <a:t>הצעה של </a:t>
            </a:r>
            <a:r>
              <a:rPr lang="he-IL" sz="2000" b="1" dirty="0"/>
              <a:t>תנועת הפועלים</a:t>
            </a:r>
            <a:endParaRPr lang="he-IL" sz="2000" dirty="0"/>
          </a:p>
          <a:p>
            <a:pPr algn="r" rtl="1"/>
            <a:r>
              <a:rPr lang="he-IL" sz="2000" dirty="0"/>
              <a:t>שיר המבטא את סבלו ומאבקו של הפועל להשגת זכויותיו.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88257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הצעה 3: שיר האמונה / הרב קוק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5148064" y="1412776"/>
            <a:ext cx="2555776" cy="501675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r"/>
            <a:r>
              <a:rPr lang="he-IL" sz="2000" dirty="0"/>
              <a:t>לעד חיה בלבבנו</a:t>
            </a:r>
          </a:p>
          <a:p>
            <a:pPr algn="r"/>
            <a:r>
              <a:rPr lang="he-IL" sz="2000" dirty="0"/>
              <a:t>האמונה הנאמנה</a:t>
            </a:r>
          </a:p>
          <a:p>
            <a:pPr algn="r"/>
            <a:r>
              <a:rPr lang="he-IL" sz="2000" dirty="0"/>
              <a:t>לשוב אל ארץ קדשנו</a:t>
            </a:r>
          </a:p>
          <a:p>
            <a:pPr algn="r"/>
            <a:r>
              <a:rPr lang="he-IL" sz="2000" dirty="0"/>
              <a:t>עיר בה דוד חנה  </a:t>
            </a:r>
          </a:p>
          <a:p>
            <a:pPr algn="r" rtl="1"/>
            <a:r>
              <a:rPr lang="he-IL" sz="2000" dirty="0"/>
              <a:t>שמה נעמוד לגורלנו</a:t>
            </a:r>
          </a:p>
          <a:p>
            <a:pPr algn="r"/>
            <a:r>
              <a:rPr lang="he-IL" sz="2000" dirty="0"/>
              <a:t>אב המון קנה </a:t>
            </a:r>
          </a:p>
          <a:p>
            <a:pPr algn="r"/>
            <a:r>
              <a:rPr lang="he-IL" sz="2000" dirty="0"/>
              <a:t>שמה נחיה את חיינו </a:t>
            </a:r>
          </a:p>
          <a:p>
            <a:pPr algn="r"/>
            <a:r>
              <a:rPr lang="he-IL" sz="2000" dirty="0"/>
              <a:t>חיי עדת מי מנה </a:t>
            </a:r>
          </a:p>
          <a:p>
            <a:pPr algn="r"/>
            <a:r>
              <a:rPr lang="he-IL" sz="2000" dirty="0"/>
              <a:t>שמה נעבוד </a:t>
            </a:r>
            <a:r>
              <a:rPr lang="he-IL" sz="2000" dirty="0" err="1"/>
              <a:t>אלהינו</a:t>
            </a:r>
            <a:endParaRPr lang="he-IL" sz="2000" dirty="0"/>
          </a:p>
          <a:p>
            <a:pPr algn="r"/>
            <a:r>
              <a:rPr lang="he-IL" sz="2000" dirty="0"/>
              <a:t>בחדווה בגילה וברננה</a:t>
            </a:r>
          </a:p>
          <a:p>
            <a:pPr algn="r"/>
            <a:r>
              <a:rPr lang="he-IL" sz="2000" dirty="0"/>
              <a:t>שמה נעלה לרגלינו</a:t>
            </a:r>
          </a:p>
          <a:p>
            <a:pPr algn="r"/>
            <a:r>
              <a:rPr lang="he-IL" sz="2000" dirty="0"/>
              <a:t>שלוש פעמים בשנה </a:t>
            </a:r>
          </a:p>
          <a:p>
            <a:pPr algn="r"/>
            <a:r>
              <a:rPr lang="he-IL" sz="2000" dirty="0"/>
              <a:t>תורת חיים חמדתנו </a:t>
            </a:r>
          </a:p>
          <a:p>
            <a:pPr algn="r"/>
            <a:r>
              <a:rPr lang="he-IL" sz="2000" dirty="0"/>
              <a:t>מפי עליון נתנה</a:t>
            </a:r>
          </a:p>
          <a:p>
            <a:pPr algn="r"/>
            <a:r>
              <a:rPr lang="he-IL" sz="2000" dirty="0"/>
              <a:t>נצח היא נחלתנו </a:t>
            </a:r>
          </a:p>
          <a:p>
            <a:pPr algn="r"/>
            <a:r>
              <a:rPr lang="he-IL" sz="2000" dirty="0"/>
              <a:t>ממדבר מתנה.</a:t>
            </a:r>
          </a:p>
        </p:txBody>
      </p:sp>
      <p:sp>
        <p:nvSpPr>
          <p:cNvPr id="5" name="מגילה אנכית 4"/>
          <p:cNvSpPr/>
          <p:nvPr/>
        </p:nvSpPr>
        <p:spPr>
          <a:xfrm>
            <a:off x="251520" y="1988840"/>
            <a:ext cx="4536504" cy="3888432"/>
          </a:xfrm>
          <a:prstGeom prst="verticalScroll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he-IL" sz="2400" b="1" dirty="0">
                <a:ea typeface="Calibri"/>
              </a:rPr>
              <a:t>מדינה דתית</a:t>
            </a:r>
            <a:r>
              <a:rPr lang="he-IL" sz="2400" dirty="0">
                <a:ea typeface="Calibri"/>
              </a:rPr>
              <a:t>, אמונה בבורא עולם.</a:t>
            </a:r>
            <a:endParaRPr lang="en-US" sz="2400" dirty="0"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he-IL" sz="2400" dirty="0">
                <a:ea typeface="Calibri"/>
              </a:rPr>
              <a:t>תקווה וכיסופים לשוב אל ארץ </a:t>
            </a:r>
            <a:r>
              <a:rPr lang="en-US" sz="2400" dirty="0">
                <a:ea typeface="Calibri"/>
              </a:rPr>
              <a:t> </a:t>
            </a:r>
            <a:r>
              <a:rPr lang="he-IL" sz="2400" dirty="0">
                <a:ea typeface="Calibri"/>
              </a:rPr>
              <a:t>ישראל ולעבוד את הקב"ה, לקיים מצוות  בשמחה. בניין בית המקדש ועלייה אליו בשלושת הרגלים.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noFill/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276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115616" y="0"/>
            <a:ext cx="8229600" cy="1143000"/>
          </a:xfrm>
        </p:spPr>
        <p:txBody>
          <a:bodyPr>
            <a:normAutofit/>
          </a:bodyPr>
          <a:lstStyle/>
          <a:p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הצעה 4: אני מאמין/ שאול טשרניחובסקי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8144" y="879154"/>
            <a:ext cx="30243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000" dirty="0"/>
              <a:t>שחקי </a:t>
            </a:r>
            <a:r>
              <a:rPr lang="he-IL" sz="2000" dirty="0" err="1"/>
              <a:t>שחקי</a:t>
            </a:r>
            <a:r>
              <a:rPr lang="he-IL" sz="2000" dirty="0"/>
              <a:t> על החלומות, </a:t>
            </a:r>
            <a:br>
              <a:rPr lang="he-IL" sz="2000" dirty="0"/>
            </a:br>
            <a:r>
              <a:rPr lang="he-IL" sz="2000" dirty="0"/>
              <a:t>זו אני החולם שח. </a:t>
            </a:r>
            <a:br>
              <a:rPr lang="he-IL" sz="2000" dirty="0"/>
            </a:br>
            <a:r>
              <a:rPr lang="he-IL" sz="2000" dirty="0"/>
              <a:t>שחקי כי באדם אאמין, </a:t>
            </a:r>
            <a:br>
              <a:rPr lang="he-IL" sz="2000" dirty="0"/>
            </a:br>
            <a:r>
              <a:rPr lang="he-IL" sz="2000" dirty="0"/>
              <a:t>כי עודני מאמין בך. </a:t>
            </a:r>
            <a:br>
              <a:rPr lang="he-IL" sz="2000" dirty="0"/>
            </a:br>
            <a:br>
              <a:rPr lang="he-IL" sz="2000" dirty="0"/>
            </a:br>
            <a:r>
              <a:rPr lang="he-IL" sz="2000" dirty="0"/>
              <a:t>כי עוד נפשי דרור שואפת, </a:t>
            </a:r>
            <a:br>
              <a:rPr lang="he-IL" sz="2000" dirty="0"/>
            </a:br>
            <a:r>
              <a:rPr lang="he-IL" sz="2000" dirty="0"/>
              <a:t>לא מכרתיה לעגל פז, </a:t>
            </a:r>
            <a:br>
              <a:rPr lang="he-IL" sz="2000" dirty="0"/>
            </a:br>
            <a:r>
              <a:rPr lang="he-IL" sz="2000" dirty="0"/>
              <a:t>כי עוד אאמין באדם, </a:t>
            </a:r>
            <a:br>
              <a:rPr lang="he-IL" sz="2000" dirty="0"/>
            </a:br>
            <a:r>
              <a:rPr lang="he-IL" sz="2000" dirty="0"/>
              <a:t>גם ברוחו, רוח עז. </a:t>
            </a:r>
            <a:br>
              <a:rPr lang="he-IL" sz="2000" dirty="0"/>
            </a:br>
            <a:br>
              <a:rPr lang="he-IL" sz="2000" dirty="0"/>
            </a:br>
            <a:r>
              <a:rPr lang="he-IL" sz="2000" dirty="0"/>
              <a:t>רוחו ישליך כבלי-הבל, </a:t>
            </a:r>
            <a:br>
              <a:rPr lang="he-IL" sz="2000" dirty="0"/>
            </a:br>
            <a:r>
              <a:rPr lang="he-IL" sz="2000" dirty="0"/>
              <a:t>ירוממנו במתי-על: </a:t>
            </a:r>
            <a:br>
              <a:rPr lang="he-IL" sz="2000" dirty="0"/>
            </a:br>
            <a:r>
              <a:rPr lang="he-IL" sz="2000" dirty="0"/>
              <a:t>לא ברעב ימות עובד, </a:t>
            </a:r>
            <a:br>
              <a:rPr lang="he-IL" sz="2000" dirty="0"/>
            </a:br>
            <a:r>
              <a:rPr lang="he-IL" sz="2000" dirty="0"/>
              <a:t>דרור לנפש, פת-לדל. </a:t>
            </a:r>
            <a:br>
              <a:rPr lang="he-IL" sz="2000" dirty="0"/>
            </a:br>
            <a:br>
              <a:rPr lang="he-IL" sz="2000" dirty="0"/>
            </a:br>
            <a:r>
              <a:rPr lang="he-IL" sz="2000" dirty="0"/>
              <a:t>שחקי כי גם ברעות אאמין, </a:t>
            </a:r>
            <a:br>
              <a:rPr lang="he-IL" sz="2000" dirty="0"/>
            </a:br>
            <a:r>
              <a:rPr lang="he-IL" sz="2000" dirty="0"/>
              <a:t>אאמין, כי עוד אמצא לב, </a:t>
            </a:r>
            <a:br>
              <a:rPr lang="he-IL" sz="2000" dirty="0"/>
            </a:br>
            <a:r>
              <a:rPr lang="he-IL" sz="2000" dirty="0"/>
              <a:t>לב תקוותי גם תקוותיו, </a:t>
            </a:r>
            <a:br>
              <a:rPr lang="he-IL" sz="2000" dirty="0"/>
            </a:br>
            <a:r>
              <a:rPr lang="he-IL" sz="2000" dirty="0"/>
              <a:t>יחוש אושר, יבין כאב. </a:t>
            </a:r>
            <a:br>
              <a:rPr lang="he-IL" sz="2000" dirty="0"/>
            </a:br>
            <a:br>
              <a:rPr lang="he-IL" sz="2000" dirty="0"/>
            </a:b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483768" y="883584"/>
            <a:ext cx="3641449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000" dirty="0" err="1"/>
              <a:t>אאמינה</a:t>
            </a:r>
            <a:r>
              <a:rPr lang="he-IL" sz="2000" dirty="0"/>
              <a:t> גם בעתיד, </a:t>
            </a:r>
          </a:p>
          <a:p>
            <a:pPr algn="r"/>
            <a:r>
              <a:rPr lang="he-IL" sz="2000" dirty="0"/>
              <a:t>אף אם ירחק זה היום, </a:t>
            </a:r>
          </a:p>
          <a:p>
            <a:pPr algn="r"/>
            <a:r>
              <a:rPr lang="he-IL" sz="2000" dirty="0"/>
              <a:t>אך בוא יבוא - </a:t>
            </a:r>
            <a:r>
              <a:rPr lang="he-IL" sz="2000" dirty="0" err="1"/>
              <a:t>ישאו</a:t>
            </a:r>
            <a:r>
              <a:rPr lang="he-IL" sz="2000" dirty="0"/>
              <a:t> שלום, </a:t>
            </a:r>
          </a:p>
          <a:p>
            <a:pPr algn="r"/>
            <a:r>
              <a:rPr lang="he-IL" sz="2000" dirty="0"/>
              <a:t>אז וברכה לאום מלאום. </a:t>
            </a:r>
          </a:p>
          <a:p>
            <a:pPr algn="r"/>
            <a:endParaRPr lang="he-IL" sz="2000" dirty="0"/>
          </a:p>
          <a:p>
            <a:pPr algn="r"/>
            <a:r>
              <a:rPr lang="he-IL" sz="2000" dirty="0"/>
              <a:t>ישוב יפרח אז גם עמי, </a:t>
            </a:r>
          </a:p>
          <a:p>
            <a:pPr algn="r"/>
            <a:r>
              <a:rPr lang="he-IL" sz="2000" dirty="0"/>
              <a:t>ובארץ יקום דור, </a:t>
            </a:r>
          </a:p>
          <a:p>
            <a:pPr algn="r"/>
            <a:r>
              <a:rPr lang="he-IL" sz="2000" dirty="0"/>
              <a:t>ברזל- כבליו יוסר מנו, </a:t>
            </a:r>
          </a:p>
          <a:p>
            <a:pPr algn="r"/>
            <a:r>
              <a:rPr lang="he-IL" sz="2000" dirty="0"/>
              <a:t>עין-בעין יראה אור. </a:t>
            </a:r>
          </a:p>
          <a:p>
            <a:pPr algn="r"/>
            <a:endParaRPr lang="he-IL" sz="2000" dirty="0"/>
          </a:p>
          <a:p>
            <a:pPr algn="r"/>
            <a:r>
              <a:rPr lang="he-IL" sz="2000" dirty="0"/>
              <a:t>יחיה, יאהב, יפעל, יעש, </a:t>
            </a:r>
          </a:p>
          <a:p>
            <a:pPr algn="r"/>
            <a:r>
              <a:rPr lang="he-IL" sz="2000" dirty="0"/>
              <a:t>דור בארץ אמנם חי, </a:t>
            </a:r>
          </a:p>
          <a:p>
            <a:pPr algn="r"/>
            <a:r>
              <a:rPr lang="he-IL" sz="2000" dirty="0"/>
              <a:t>לא בעתיד, בשמים - </a:t>
            </a:r>
          </a:p>
          <a:p>
            <a:pPr algn="r"/>
            <a:r>
              <a:rPr lang="he-IL" sz="2000" dirty="0"/>
              <a:t>חיי רוח לו אין די. </a:t>
            </a:r>
          </a:p>
          <a:p>
            <a:pPr algn="r"/>
            <a:endParaRPr lang="he-IL" sz="2000" dirty="0"/>
          </a:p>
          <a:p>
            <a:pPr algn="r"/>
            <a:r>
              <a:rPr lang="he-IL" sz="2000" dirty="0"/>
              <a:t>אז שיר חדש ישיר משורר, </a:t>
            </a:r>
          </a:p>
          <a:p>
            <a:pPr algn="r"/>
            <a:r>
              <a:rPr lang="he-IL" sz="2000" dirty="0"/>
              <a:t>ליפי ונשגב לבו ער </a:t>
            </a:r>
          </a:p>
          <a:p>
            <a:pPr algn="r"/>
            <a:r>
              <a:rPr lang="he-IL" sz="2000" dirty="0"/>
              <a:t>לו, לצעיר, מעל קברי </a:t>
            </a:r>
          </a:p>
          <a:p>
            <a:pPr algn="r"/>
            <a:r>
              <a:rPr lang="he-IL" sz="2000" dirty="0"/>
              <a:t>פרחים ילקטו לזר. </a:t>
            </a:r>
          </a:p>
          <a:p>
            <a:pPr algn="r"/>
            <a:r>
              <a:rPr lang="he-IL" sz="2000" dirty="0"/>
              <a:t>  </a:t>
            </a:r>
          </a:p>
          <a:p>
            <a:pPr algn="r"/>
            <a:r>
              <a:rPr lang="he-IL" sz="2000" dirty="0"/>
              <a:t> </a:t>
            </a:r>
          </a:p>
          <a:p>
            <a:pPr algn="r"/>
            <a:endParaRPr lang="he-IL" sz="2000" dirty="0"/>
          </a:p>
          <a:p>
            <a:pPr algn="r"/>
            <a:r>
              <a:rPr lang="he-IL" sz="2000" dirty="0"/>
              <a:t> </a:t>
            </a:r>
          </a:p>
          <a:p>
            <a:pPr algn="r"/>
            <a:r>
              <a:rPr lang="he-IL" sz="2000" dirty="0"/>
              <a:t> </a:t>
            </a:r>
          </a:p>
          <a:p>
            <a:pPr algn="r"/>
            <a:r>
              <a:rPr lang="he-IL" sz="2000" dirty="0"/>
              <a:t> </a:t>
            </a:r>
          </a:p>
          <a:p>
            <a:pPr algn="r"/>
            <a:r>
              <a:rPr lang="he-IL" sz="2000" dirty="0"/>
              <a:t> </a:t>
            </a:r>
          </a:p>
          <a:p>
            <a:pPr algn="r"/>
            <a:r>
              <a:rPr lang="he-IL" sz="2000" dirty="0"/>
              <a:t> </a:t>
            </a:r>
            <a:endParaRPr lang="en-US" sz="2000" dirty="0"/>
          </a:p>
        </p:txBody>
      </p:sp>
      <p:sp>
        <p:nvSpPr>
          <p:cNvPr id="7" name="מגילה אנכית 6"/>
          <p:cNvSpPr/>
          <p:nvPr/>
        </p:nvSpPr>
        <p:spPr>
          <a:xfrm>
            <a:off x="-74211" y="3466865"/>
            <a:ext cx="3870263" cy="3235738"/>
          </a:xfrm>
          <a:prstGeom prst="verticalScroll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endParaRPr lang="he-IL" b="1" dirty="0"/>
          </a:p>
          <a:p>
            <a:pPr algn="r" rtl="1"/>
            <a:endParaRPr lang="he-IL" b="1" dirty="0"/>
          </a:p>
          <a:p>
            <a:pPr algn="r" rtl="1"/>
            <a:r>
              <a:rPr lang="he-IL" b="1" dirty="0"/>
              <a:t>הצעה של  ח"כ מוחמד ברכה (חד"ש) </a:t>
            </a:r>
          </a:p>
          <a:p>
            <a:pPr algn="r" rtl="1"/>
            <a:r>
              <a:rPr lang="he-IL" dirty="0"/>
              <a:t>אמונה בכוחו ויכולותיו של האדם, בחופש, ברעות ובאחווה בין בני האדם. אמונה בשלום בין העמים.</a:t>
            </a:r>
          </a:p>
          <a:p>
            <a:pPr algn="r" rtl="1"/>
            <a:endParaRPr lang="en-US" dirty="0"/>
          </a:p>
          <a:p>
            <a:pPr algn="r" rtl="1"/>
            <a:r>
              <a:rPr lang="he-IL" b="1" dirty="0"/>
              <a:t>לדעתו גם לאזרחי המדינה הלא יהודים יהיה יותר קל להתחבר אל מילותיו של שיר זה.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27536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189312" y="-2598"/>
            <a:ext cx="11394831" cy="1143000"/>
          </a:xfrm>
        </p:spPr>
        <p:txBody>
          <a:bodyPr>
            <a:normAutofit/>
          </a:bodyPr>
          <a:lstStyle/>
          <a:p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הצעה 5:ירושלים של זהב/ נעמי שמר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52120" y="971140"/>
            <a:ext cx="329021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/>
              <a:t>אויר הרים צלול כיין </a:t>
            </a:r>
            <a:br>
              <a:rPr lang="he-IL" sz="2000" dirty="0"/>
            </a:br>
            <a:r>
              <a:rPr lang="he-IL" sz="2000" dirty="0"/>
              <a:t>וריח אורנים </a:t>
            </a:r>
            <a:br>
              <a:rPr lang="he-IL" sz="2000" dirty="0"/>
            </a:br>
            <a:r>
              <a:rPr lang="he-IL" sz="2000" dirty="0"/>
              <a:t>נישא ברוח הערביים </a:t>
            </a:r>
            <a:br>
              <a:rPr lang="he-IL" sz="2000" dirty="0"/>
            </a:br>
            <a:r>
              <a:rPr lang="he-IL" sz="2000" dirty="0"/>
              <a:t>עם קול פעמונים. </a:t>
            </a:r>
            <a:br>
              <a:rPr lang="he-IL" sz="2000" dirty="0"/>
            </a:br>
            <a:br>
              <a:rPr lang="he-IL" sz="2000" dirty="0"/>
            </a:br>
            <a:r>
              <a:rPr lang="he-IL" sz="2000" dirty="0"/>
              <a:t>ובתרדמת אילן ואבן </a:t>
            </a:r>
            <a:br>
              <a:rPr lang="he-IL" sz="2000" dirty="0"/>
            </a:br>
            <a:r>
              <a:rPr lang="he-IL" sz="2000" dirty="0"/>
              <a:t>שבויה בחלומה </a:t>
            </a:r>
            <a:br>
              <a:rPr lang="he-IL" sz="2000" dirty="0"/>
            </a:br>
            <a:r>
              <a:rPr lang="he-IL" sz="2000" dirty="0"/>
              <a:t>העיר אשר בדד יושבת </a:t>
            </a:r>
            <a:br>
              <a:rPr lang="he-IL" sz="2000" dirty="0"/>
            </a:br>
            <a:r>
              <a:rPr lang="he-IL" sz="2000" dirty="0"/>
              <a:t>ובליבה חומה </a:t>
            </a:r>
            <a:br>
              <a:rPr lang="he-IL" sz="2000" dirty="0"/>
            </a:br>
            <a:br>
              <a:rPr lang="he-IL" sz="2000" dirty="0"/>
            </a:br>
            <a:r>
              <a:rPr lang="he-IL" sz="2000" dirty="0"/>
              <a:t>ירושלים של זהב </a:t>
            </a:r>
            <a:br>
              <a:rPr lang="he-IL" sz="2000" dirty="0"/>
            </a:br>
            <a:r>
              <a:rPr lang="he-IL" sz="2000" dirty="0"/>
              <a:t>ושל נחושת ושל אור </a:t>
            </a:r>
            <a:br>
              <a:rPr lang="he-IL" sz="2000" dirty="0"/>
            </a:br>
            <a:r>
              <a:rPr lang="he-IL" sz="2000" dirty="0"/>
              <a:t>הלא לכל שירייך </a:t>
            </a:r>
            <a:br>
              <a:rPr lang="he-IL" sz="2000" dirty="0"/>
            </a:br>
            <a:r>
              <a:rPr lang="he-IL" sz="2000" dirty="0"/>
              <a:t>אני כינור </a:t>
            </a:r>
            <a:br>
              <a:rPr lang="he-IL" sz="2000" dirty="0"/>
            </a:b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585722" y="982078"/>
            <a:ext cx="393049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000" dirty="0"/>
              <a:t>איכה יבשו בורות המים </a:t>
            </a:r>
            <a:br>
              <a:rPr lang="he-IL" sz="2000" dirty="0"/>
            </a:br>
            <a:r>
              <a:rPr lang="he-IL" sz="2000" dirty="0"/>
              <a:t>כיכר השוק ריקה </a:t>
            </a:r>
            <a:br>
              <a:rPr lang="he-IL" sz="2000" dirty="0"/>
            </a:br>
            <a:r>
              <a:rPr lang="he-IL" sz="2000" dirty="0"/>
              <a:t>ואין פוקד את הר הבית </a:t>
            </a:r>
            <a:br>
              <a:rPr lang="he-IL" sz="2000" dirty="0"/>
            </a:br>
            <a:r>
              <a:rPr lang="he-IL" sz="2000" dirty="0"/>
              <a:t>בעיר העתיקה. </a:t>
            </a:r>
            <a:br>
              <a:rPr lang="he-IL" sz="2000" dirty="0"/>
            </a:br>
            <a:br>
              <a:rPr lang="he-IL" sz="2000" dirty="0"/>
            </a:br>
            <a:r>
              <a:rPr lang="he-IL" sz="2000" dirty="0"/>
              <a:t>ובמערות אשר בסלע </a:t>
            </a:r>
            <a:br>
              <a:rPr lang="he-IL" sz="2000" dirty="0"/>
            </a:br>
            <a:r>
              <a:rPr lang="he-IL" sz="2000" dirty="0"/>
              <a:t>מייללות רוחות </a:t>
            </a:r>
            <a:br>
              <a:rPr lang="he-IL" sz="2000" dirty="0"/>
            </a:br>
            <a:r>
              <a:rPr lang="he-IL" sz="2000" dirty="0"/>
              <a:t>ואין יורד אל ים המלח </a:t>
            </a:r>
            <a:br>
              <a:rPr lang="he-IL" sz="2000" dirty="0"/>
            </a:br>
            <a:r>
              <a:rPr lang="he-IL" sz="2000" dirty="0"/>
              <a:t>בדרך יריחו. </a:t>
            </a:r>
            <a:br>
              <a:rPr lang="he-IL" sz="2000" dirty="0"/>
            </a:br>
            <a:br>
              <a:rPr lang="he-IL" sz="2000" dirty="0"/>
            </a:br>
            <a:r>
              <a:rPr lang="he-IL" sz="2000" dirty="0"/>
              <a:t>אך בבואי היום לשיר לך </a:t>
            </a:r>
            <a:br>
              <a:rPr lang="he-IL" sz="2000" dirty="0"/>
            </a:br>
            <a:r>
              <a:rPr lang="he-IL" sz="2000" dirty="0"/>
              <a:t>ולך לקשור כתרים </a:t>
            </a:r>
            <a:br>
              <a:rPr lang="he-IL" sz="2000" dirty="0"/>
            </a:br>
            <a:r>
              <a:rPr lang="he-IL" sz="2000" dirty="0"/>
              <a:t>קטונתי מצעיר בנייך </a:t>
            </a:r>
            <a:br>
              <a:rPr lang="he-IL" sz="2000" dirty="0"/>
            </a:br>
            <a:r>
              <a:rPr lang="he-IL" sz="2000" dirty="0"/>
              <a:t>ומאחרון המשוררים. </a:t>
            </a:r>
            <a:br>
              <a:rPr lang="he-IL" sz="2000" dirty="0"/>
            </a:br>
            <a:br>
              <a:rPr lang="he-IL" sz="2000" dirty="0"/>
            </a:b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971140"/>
            <a:ext cx="295232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/>
            <a:r>
              <a:rPr lang="he-IL" sz="2000" dirty="0">
                <a:solidFill>
                  <a:prstClr val="black"/>
                </a:solidFill>
              </a:rPr>
              <a:t>כי שמך צורב את השפתיים </a:t>
            </a:r>
            <a:br>
              <a:rPr lang="he-IL" sz="2000" dirty="0">
                <a:solidFill>
                  <a:prstClr val="black"/>
                </a:solidFill>
              </a:rPr>
            </a:br>
            <a:r>
              <a:rPr lang="he-IL" sz="2000" dirty="0">
                <a:solidFill>
                  <a:prstClr val="black"/>
                </a:solidFill>
              </a:rPr>
              <a:t>כנשיקת שרף </a:t>
            </a:r>
            <a:br>
              <a:rPr lang="he-IL" sz="2000" dirty="0">
                <a:solidFill>
                  <a:prstClr val="black"/>
                </a:solidFill>
              </a:rPr>
            </a:br>
            <a:r>
              <a:rPr lang="he-IL" sz="2000" dirty="0">
                <a:solidFill>
                  <a:prstClr val="black"/>
                </a:solidFill>
              </a:rPr>
              <a:t>אם אשכחך ירושלים </a:t>
            </a:r>
            <a:br>
              <a:rPr lang="he-IL" sz="2000" dirty="0">
                <a:solidFill>
                  <a:prstClr val="black"/>
                </a:solidFill>
              </a:rPr>
            </a:br>
            <a:r>
              <a:rPr lang="he-IL" sz="2000" dirty="0">
                <a:solidFill>
                  <a:prstClr val="black"/>
                </a:solidFill>
              </a:rPr>
              <a:t>אשר כולה זהב </a:t>
            </a:r>
            <a:br>
              <a:rPr lang="he-IL" sz="2000" dirty="0">
                <a:solidFill>
                  <a:prstClr val="black"/>
                </a:solidFill>
              </a:rPr>
            </a:br>
            <a:endParaRPr lang="en-US" sz="2000" dirty="0">
              <a:solidFill>
                <a:prstClr val="black"/>
              </a:solidFill>
            </a:endParaRPr>
          </a:p>
          <a:p>
            <a:pPr algn="r" rtl="1"/>
            <a:r>
              <a:rPr lang="he-IL" sz="2000" dirty="0"/>
              <a:t>חזרנו אל בורות המים </a:t>
            </a:r>
            <a:br>
              <a:rPr lang="he-IL" sz="2000" dirty="0"/>
            </a:br>
            <a:r>
              <a:rPr lang="he-IL" sz="2000" dirty="0"/>
              <a:t>לשוק ולכיכר </a:t>
            </a:r>
            <a:br>
              <a:rPr lang="he-IL" sz="2000" dirty="0"/>
            </a:br>
            <a:r>
              <a:rPr lang="he-IL" sz="2000" dirty="0"/>
              <a:t>שופר קורא בהר הבית </a:t>
            </a:r>
            <a:br>
              <a:rPr lang="he-IL" sz="2000" dirty="0"/>
            </a:br>
            <a:r>
              <a:rPr lang="he-IL" sz="2000" dirty="0"/>
              <a:t>בעיר העתיקה. </a:t>
            </a:r>
            <a:br>
              <a:rPr lang="he-IL" sz="2000" dirty="0"/>
            </a:br>
            <a:br>
              <a:rPr lang="he-IL" sz="2000" dirty="0"/>
            </a:br>
            <a:r>
              <a:rPr lang="he-IL" sz="2000" dirty="0"/>
              <a:t>ובמערות אשר בסלע </a:t>
            </a:r>
            <a:br>
              <a:rPr lang="he-IL" sz="2000" dirty="0"/>
            </a:br>
            <a:r>
              <a:rPr lang="he-IL" sz="2000" dirty="0"/>
              <a:t>אלפי שמשות זורחות </a:t>
            </a:r>
            <a:br>
              <a:rPr lang="he-IL" sz="2000" dirty="0"/>
            </a:br>
            <a:r>
              <a:rPr lang="he-IL" sz="2000" dirty="0"/>
              <a:t>נשוב נרד אל ים המלח </a:t>
            </a:r>
            <a:br>
              <a:rPr lang="he-IL" sz="2000" dirty="0"/>
            </a:br>
            <a:r>
              <a:rPr lang="he-IL" sz="2000" dirty="0"/>
              <a:t>בדרך יריחו. </a:t>
            </a:r>
            <a:br>
              <a:rPr lang="he-IL" sz="2000" dirty="0"/>
            </a:br>
            <a:endParaRPr lang="en-US" sz="2000" dirty="0"/>
          </a:p>
        </p:txBody>
      </p:sp>
      <p:sp>
        <p:nvSpPr>
          <p:cNvPr id="7" name="מגילה אנכית 6"/>
          <p:cNvSpPr/>
          <p:nvPr/>
        </p:nvSpPr>
        <p:spPr>
          <a:xfrm>
            <a:off x="179512" y="5373216"/>
            <a:ext cx="5256584" cy="1446956"/>
          </a:xfrm>
          <a:prstGeom prst="verticalScroll">
            <a:avLst/>
          </a:prstGeom>
          <a:solidFill>
            <a:srgbClr val="FFFF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he-IL" sz="2000" b="1" dirty="0">
                <a:solidFill>
                  <a:schemeClr val="tx1"/>
                </a:solidFill>
              </a:rPr>
              <a:t>הצעה של ח"כ אורי אבנרי</a:t>
            </a:r>
          </a:p>
          <a:p>
            <a:pPr algn="r" rtl="1"/>
            <a:r>
              <a:rPr lang="he-IL" sz="2000" dirty="0">
                <a:solidFill>
                  <a:schemeClr val="tx1"/>
                </a:solidFill>
              </a:rPr>
              <a:t>לאחר איחוד ירושלים במלחמת ששת הימים הועלתה הצעה להפוך שיר זה להמנון הלאומי במקום "התקווה". ההצעה נדחתה.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33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84094" y="588402"/>
            <a:ext cx="8229600" cy="1143000"/>
          </a:xfrm>
        </p:spPr>
        <p:txBody>
          <a:bodyPr>
            <a:noAutofit/>
          </a:bodyPr>
          <a:lstStyle/>
          <a:p>
            <a:r>
              <a:rPr lang="he-IL" sz="3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גלגולו של חוק "הדגל, הסמל והמנון המדינה"</a:t>
            </a:r>
            <a:b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endParaRPr lang="en-US" sz="32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r" rtl="1">
              <a:buFont typeface="Wingdings" pitchFamily="2" charset="2"/>
              <a:buChar char="q"/>
            </a:pPr>
            <a:r>
              <a:rPr lang="he-IL" sz="2400" dirty="0">
                <a:ea typeface="Times New Roman"/>
              </a:rPr>
              <a:t>1983 נדחתה הצעת חוק להפוך את "התקווה" להמנון הרשמי של מדינת ישראל.  שנים רבות נמנעה כנסת ישראל מלהכריז חוקית על "התקווה" כהמנון המדינה, מתוך התחשבות במיעוטים הלא-יהודיים (</a:t>
            </a:r>
            <a:r>
              <a:rPr lang="he-IL" sz="2400" dirty="0"/>
              <a:t>הערבים, הדרוזים, הבדווים, </a:t>
            </a:r>
            <a:r>
              <a:rPr lang="he-IL" sz="2400" dirty="0" err="1"/>
              <a:t>הצ'רקסים</a:t>
            </a:r>
            <a:r>
              <a:rPr lang="he-IL" sz="2400" dirty="0"/>
              <a:t> והאחרים) </a:t>
            </a:r>
            <a:r>
              <a:rPr lang="he-IL" sz="2400" dirty="0">
                <a:ea typeface="Times New Roman"/>
              </a:rPr>
              <a:t>עבורם "נפש יהודי </a:t>
            </a:r>
            <a:r>
              <a:rPr lang="he-IL" sz="2400" dirty="0" err="1">
                <a:ea typeface="Times New Roman"/>
              </a:rPr>
              <a:t>הומייה</a:t>
            </a:r>
            <a:r>
              <a:rPr lang="he-IL" sz="2400" dirty="0">
                <a:ea typeface="Times New Roman"/>
              </a:rPr>
              <a:t>" היא אמירה מנוכרת.</a:t>
            </a:r>
          </a:p>
          <a:p>
            <a:pPr lvl="0" algn="r" rtl="1"/>
            <a:endParaRPr lang="he-IL" sz="2400" dirty="0">
              <a:ea typeface="Times New Roman"/>
            </a:endParaRPr>
          </a:p>
          <a:p>
            <a:pPr lvl="0" algn="r" rtl="1">
              <a:buFont typeface="Wingdings" pitchFamily="2" charset="2"/>
              <a:buChar char="q"/>
            </a:pPr>
            <a:r>
              <a:rPr lang="he-IL" sz="2400" dirty="0"/>
              <a:t>1994 נכתב ב"חוק הכנסת" כי טקס ישיבת הפתיחה של הכנסת יינעל בשירת "התקווה". כך מצאה "התקווה" את דרכה אל חוקי מדינת ישראל בדרך אגב.</a:t>
            </a:r>
          </a:p>
          <a:p>
            <a:pPr lvl="0" algn="r" rtl="1"/>
            <a:endParaRPr lang="en-US" sz="2400" dirty="0"/>
          </a:p>
          <a:p>
            <a:pPr lvl="0" algn="r" rtl="1">
              <a:buFont typeface="Wingdings" pitchFamily="2" charset="2"/>
              <a:buChar char="q"/>
            </a:pPr>
            <a:r>
              <a:rPr lang="he-IL" sz="2400" dirty="0"/>
              <a:t>2004 הועבר תיקון ל"חוק הדגל, הסמל והמנון המדינה", המגדיר את "התקווה" כהמנון הרשמי והקבוע של מדינת ישראל (126 שנים לאחר כתיבתה).</a:t>
            </a:r>
            <a:endParaRPr lang="en-US" sz="2400" dirty="0"/>
          </a:p>
          <a:p>
            <a:pPr algn="r" rt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666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915816" y="458380"/>
            <a:ext cx="8229600" cy="1143000"/>
          </a:xfrm>
        </p:spPr>
        <p:txBody>
          <a:bodyPr>
            <a:normAutofit/>
          </a:bodyPr>
          <a:lstStyle/>
          <a:p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מטרות השיעור: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endParaRPr lang="he-IL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r" rtl="1">
              <a:spcBef>
                <a:spcPct val="0"/>
              </a:spcBef>
              <a:buFont typeface="Wingdings" pitchFamily="2" charset="2"/>
              <a:buChar char="ü"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חשיבות ההמנון לעם היהודי </a:t>
            </a:r>
          </a:p>
          <a:p>
            <a:pPr algn="r" rtl="1">
              <a:spcBef>
                <a:spcPct val="0"/>
              </a:spcBef>
              <a:buFont typeface="Wingdings" pitchFamily="2" charset="2"/>
              <a:buChar char="ü"/>
            </a:pPr>
            <a:endParaRPr lang="he-IL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spcBef>
                <a:spcPct val="0"/>
              </a:spcBef>
              <a:buFont typeface="Wingdings" pitchFamily="2" charset="2"/>
              <a:buChar char="ü"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הכרת ההצעות השונות להמנון מאז קום המדינה </a:t>
            </a:r>
          </a:p>
          <a:p>
            <a:pPr algn="r" rtl="1">
              <a:spcBef>
                <a:spcPct val="0"/>
              </a:spcBef>
              <a:buFont typeface="Wingdings" pitchFamily="2" charset="2"/>
              <a:buChar char="ü"/>
            </a:pPr>
            <a:endParaRPr lang="he-IL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spcBef>
                <a:spcPct val="0"/>
              </a:spcBef>
              <a:buFont typeface="Wingdings" pitchFamily="2" charset="2"/>
              <a:buChar char="ü"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הבנת הדילמה כלפי ההמנון אצל אזרחים שאינם יהודים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74740" y="256105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/>
              <a:t>בס"ד.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191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סיכום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-252536" y="1268760"/>
            <a:ext cx="8949680" cy="4525963"/>
          </a:xfrm>
        </p:spPr>
        <p:txBody>
          <a:bodyPr>
            <a:noAutofit/>
          </a:bodyPr>
          <a:lstStyle/>
          <a:p>
            <a:pPr algn="r" rtl="1">
              <a:buFont typeface="Wingdings" pitchFamily="2" charset="2"/>
              <a:buChar char="q"/>
            </a:pPr>
            <a:r>
              <a:rPr lang="he-IL" sz="2400" dirty="0">
                <a:ea typeface="Times New Roman"/>
              </a:rPr>
              <a:t>ההמנון הוא שיר שריכז את תמצית נשמתה של האומה. </a:t>
            </a:r>
            <a:br>
              <a:rPr lang="en-US" sz="2400" dirty="0">
                <a:ea typeface="Times New Roman"/>
              </a:rPr>
            </a:br>
            <a:r>
              <a:rPr lang="he-IL" sz="2400" dirty="0">
                <a:ea typeface="Times New Roman"/>
              </a:rPr>
              <a:t>ההמנון הלאומי הפך לסמל של מדינה, קבוצה או תנועה.</a:t>
            </a:r>
            <a:br>
              <a:rPr lang="en-US" sz="2400" dirty="0">
                <a:ea typeface="Times New Roman"/>
              </a:rPr>
            </a:br>
            <a:r>
              <a:rPr lang="he-IL" sz="2400" dirty="0">
                <a:ea typeface="Times New Roman"/>
              </a:rPr>
              <a:t>ההמנונים הפכו חלק מסמלי המדינה הריבונית.</a:t>
            </a:r>
          </a:p>
          <a:p>
            <a:pPr algn="r" rtl="1">
              <a:buFont typeface="Wingdings" pitchFamily="2" charset="2"/>
              <a:buChar char="q"/>
            </a:pPr>
            <a:endParaRPr lang="he-IL" sz="2400" dirty="0"/>
          </a:p>
          <a:p>
            <a:pPr lvl="0" algn="r" rtl="1">
              <a:spcAft>
                <a:spcPts val="1200"/>
              </a:spcAft>
              <a:buFont typeface="Wingdings" pitchFamily="2" charset="2"/>
              <a:buChar char="q"/>
              <a:tabLst>
                <a:tab pos="2302510" algn="l"/>
              </a:tabLst>
            </a:pPr>
            <a:r>
              <a:rPr lang="he-IL" sz="2400" dirty="0">
                <a:solidFill>
                  <a:prstClr val="black"/>
                </a:solidFill>
                <a:latin typeface="Times New Roman"/>
                <a:ea typeface="Times New Roman"/>
              </a:rPr>
              <a:t>האזרחים הלא יהודים וקבוצות יהודיות, כגון: חרדים, אינן</a:t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Times New Roman"/>
              </a:rPr>
            </a:br>
            <a:r>
              <a:rPr lang="he-IL" sz="2400" dirty="0">
                <a:solidFill>
                  <a:prstClr val="black"/>
                </a:solidFill>
                <a:latin typeface="Times New Roman"/>
                <a:ea typeface="Times New Roman"/>
              </a:rPr>
              <a:t>מקבלות את המנון "התקווה" ומבקשות להחליף בהמנון אחר.</a:t>
            </a:r>
          </a:p>
          <a:p>
            <a:pPr algn="r" rtl="1">
              <a:spcAft>
                <a:spcPts val="1200"/>
              </a:spcAft>
              <a:buFont typeface="Wingdings" pitchFamily="2" charset="2"/>
              <a:buChar char="q"/>
              <a:tabLst>
                <a:tab pos="2302510" algn="l"/>
              </a:tabLst>
            </a:pPr>
            <a:r>
              <a:rPr lang="he-IL" sz="2400" dirty="0">
                <a:solidFill>
                  <a:prstClr val="black"/>
                </a:solidFill>
              </a:rPr>
              <a:t>רק בשנת 2004 </a:t>
            </a:r>
            <a:r>
              <a:rPr lang="he-IL" sz="2400" dirty="0">
                <a:latin typeface="Times New Roman"/>
                <a:ea typeface="Times New Roman"/>
              </a:rPr>
              <a:t>"התקווה", הפך להמנון הלאומי, </a:t>
            </a:r>
            <a:r>
              <a:rPr lang="he-IL" sz="2400" dirty="0">
                <a:solidFill>
                  <a:prstClr val="black"/>
                </a:solidFill>
              </a:rPr>
              <a:t>הרשמי והקבוע של מדינת ישראל</a:t>
            </a:r>
            <a:r>
              <a:rPr lang="he-IL" sz="2400" dirty="0">
                <a:latin typeface="Times New Roman"/>
                <a:ea typeface="Times New Roman"/>
              </a:rPr>
              <a:t>, לאחר שקוצר לשני בתים ומספר מילים  בו הוחלפו. </a:t>
            </a:r>
          </a:p>
          <a:p>
            <a:pPr algn="r" rtl="1">
              <a:spcAft>
                <a:spcPts val="1200"/>
              </a:spcAft>
              <a:buFont typeface="Wingdings" pitchFamily="2" charset="2"/>
              <a:buChar char="q"/>
              <a:tabLst>
                <a:tab pos="2302510" algn="l"/>
              </a:tabLst>
            </a:pPr>
            <a:r>
              <a:rPr lang="he-IL" sz="2400" dirty="0">
                <a:ea typeface="Times New Roman"/>
              </a:rPr>
              <a:t>אזרחיה היהודים של מדינת ישראל רואים בהמנון ביטוי לכמיהתו</a:t>
            </a:r>
            <a:br>
              <a:rPr lang="en-US" sz="2400" dirty="0">
                <a:ea typeface="Times New Roman"/>
              </a:rPr>
            </a:br>
            <a:r>
              <a:rPr lang="he-IL" sz="2400" dirty="0">
                <a:ea typeface="Times New Roman"/>
              </a:rPr>
              <a:t>של העם היהודי מזה דורות להקים מדינה יהודית בארץ ישראל</a:t>
            </a:r>
            <a:br>
              <a:rPr lang="en-US" sz="2400" dirty="0">
                <a:ea typeface="Times New Roman"/>
              </a:rPr>
            </a:br>
            <a:r>
              <a:rPr lang="he-IL" sz="2400" dirty="0">
                <a:ea typeface="Times New Roman"/>
              </a:rPr>
              <a:t>ורואים בו סמל המבטא תקווה זו.</a:t>
            </a:r>
            <a:endParaRPr lang="en-US" sz="2400" dirty="0">
              <a:ea typeface="Times New Roman"/>
            </a:endParaRPr>
          </a:p>
          <a:p>
            <a:pPr algn="r" rtl="1">
              <a:spcAft>
                <a:spcPts val="1200"/>
              </a:spcAft>
              <a:buFont typeface="Wingdings" pitchFamily="2" charset="2"/>
              <a:buChar char="q"/>
              <a:tabLst>
                <a:tab pos="2302510" algn="l"/>
              </a:tabLst>
            </a:pPr>
            <a:endParaRPr lang="en-US" sz="2400" dirty="0">
              <a:latin typeface="Times New Roman"/>
              <a:ea typeface="Times New Roman"/>
            </a:endParaRPr>
          </a:p>
          <a:p>
            <a:pPr algn="r" rtl="1">
              <a:spcAft>
                <a:spcPts val="1200"/>
              </a:spcAft>
              <a:buFont typeface="Wingdings" pitchFamily="2" charset="2"/>
              <a:buChar char="q"/>
              <a:tabLst>
                <a:tab pos="2302510" algn="l"/>
              </a:tabLst>
            </a:pPr>
            <a:endParaRPr lang="en-US" sz="2400" dirty="0">
              <a:latin typeface="Times New Roman"/>
              <a:ea typeface="Times New Roman"/>
            </a:endParaRPr>
          </a:p>
          <a:p>
            <a:pPr algn="r" rt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5364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שאלת בגרות: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1412776"/>
            <a:ext cx="67687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800" dirty="0"/>
              <a:t>הסבר כיצד התוכן של המנון מדינת ישראל משקף את היותה מדינת לאום? 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707904" y="2366883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/>
              <a:t>קיץ תשע"ב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387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3838963" y="999765"/>
            <a:ext cx="47880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1400" dirty="0"/>
              <a:t>כָּל עוֹד בַּלֵּבָב פְּנִימָה</a:t>
            </a:r>
          </a:p>
          <a:p>
            <a:pPr algn="r" rtl="1"/>
            <a:r>
              <a:rPr lang="he-IL" sz="1400" dirty="0"/>
              <a:t> נֶפֶש יְהוּדִי </a:t>
            </a:r>
            <a:r>
              <a:rPr lang="he-IL" sz="1400" dirty="0" err="1"/>
              <a:t>הוֹמִיָּה</a:t>
            </a:r>
            <a:r>
              <a:rPr lang="he-IL" sz="1400" dirty="0"/>
              <a:t>,</a:t>
            </a:r>
          </a:p>
          <a:p>
            <a:pPr algn="r" rtl="1"/>
            <a:r>
              <a:rPr lang="he-IL" sz="1400" dirty="0"/>
              <a:t> וּלְפַאֲתֵי מִזְרָח קָדִימָה</a:t>
            </a:r>
          </a:p>
          <a:p>
            <a:pPr algn="r" rtl="1"/>
            <a:r>
              <a:rPr lang="he-IL" sz="1400" dirty="0"/>
              <a:t> עֵינוֹ לְצִיּוֹן צוֹפִיָּה.</a:t>
            </a:r>
          </a:p>
          <a:p>
            <a:pPr algn="r" rtl="1"/>
            <a:r>
              <a:rPr lang="he-IL" sz="1400" dirty="0"/>
              <a:t> </a:t>
            </a:r>
          </a:p>
          <a:p>
            <a:pPr algn="r" rtl="1"/>
            <a:r>
              <a:rPr lang="he-IL" sz="1400" dirty="0"/>
              <a:t>עוֹד לֹא אָבְדָה </a:t>
            </a:r>
            <a:r>
              <a:rPr lang="he-IL" sz="1400" dirty="0" err="1"/>
              <a:t>תִּקְוָתֵנו</a:t>
            </a:r>
            <a:r>
              <a:rPr lang="he-IL" sz="1400" dirty="0"/>
              <a:t>ּ,</a:t>
            </a:r>
          </a:p>
          <a:p>
            <a:pPr algn="r" rtl="1"/>
            <a:r>
              <a:rPr lang="he-IL" sz="1400" dirty="0"/>
              <a:t> </a:t>
            </a:r>
            <a:r>
              <a:rPr lang="he-IL" sz="1400" dirty="0" err="1"/>
              <a:t>הַתִּקְוָה</a:t>
            </a:r>
            <a:r>
              <a:rPr lang="he-IL" sz="1400" dirty="0"/>
              <a:t> הַנּוֹשָׁנָה:</a:t>
            </a:r>
          </a:p>
          <a:p>
            <a:pPr algn="r" rtl="1"/>
            <a:r>
              <a:rPr lang="he-IL" sz="1400" dirty="0"/>
              <a:t> לָשׁוּב לְאֶרֶץ אֲבוֹתֵינוּ,</a:t>
            </a:r>
          </a:p>
          <a:p>
            <a:pPr algn="r" rtl="1"/>
            <a:r>
              <a:rPr lang="he-IL" sz="1400" dirty="0"/>
              <a:t> לָעִיר בָּהּ דָּוִד חָנָה.[2]</a:t>
            </a:r>
          </a:p>
          <a:p>
            <a:pPr algn="r" rtl="1"/>
            <a:r>
              <a:rPr lang="he-IL" sz="1400" dirty="0"/>
              <a:t> </a:t>
            </a:r>
          </a:p>
          <a:p>
            <a:pPr algn="r" rtl="1"/>
            <a:r>
              <a:rPr lang="he-IL" sz="1400" dirty="0"/>
              <a:t>כָּל עוֹד דְּמָעוֹת מֵעֵינֵינוּ</a:t>
            </a:r>
          </a:p>
          <a:p>
            <a:pPr algn="r" rtl="1"/>
            <a:r>
              <a:rPr lang="he-IL" sz="1400" dirty="0"/>
              <a:t> </a:t>
            </a:r>
            <a:r>
              <a:rPr lang="he-IL" sz="1400" dirty="0" err="1"/>
              <a:t>יִזְּלו</a:t>
            </a:r>
            <a:r>
              <a:rPr lang="he-IL" sz="1400" dirty="0"/>
              <a:t>ּ כְגֶשֶׁם נְדָבוֹת,</a:t>
            </a:r>
          </a:p>
          <a:p>
            <a:pPr algn="r" rtl="1"/>
            <a:r>
              <a:rPr lang="he-IL" sz="1400" dirty="0"/>
              <a:t> וּרְבָבוֹת מִבְּנֵי עַמֵּנוּ</a:t>
            </a:r>
          </a:p>
          <a:p>
            <a:pPr algn="r" rtl="1"/>
            <a:r>
              <a:rPr lang="he-IL" sz="1400" dirty="0"/>
              <a:t> עוֹד הוֹלְכִים עַל קִבְרֵי אָבוֹת.</a:t>
            </a:r>
          </a:p>
          <a:p>
            <a:pPr algn="r" rtl="1"/>
            <a:endParaRPr lang="he-IL" sz="1400" dirty="0"/>
          </a:p>
          <a:p>
            <a:pPr algn="r" rtl="1"/>
            <a:r>
              <a:rPr lang="he-IL" sz="1400" dirty="0"/>
              <a:t>כָּל עוֹד חוֹמַת מַחֲמַדֵּינוּ</a:t>
            </a:r>
          </a:p>
          <a:p>
            <a:pPr algn="r" rtl="1"/>
            <a:r>
              <a:rPr lang="he-IL" sz="1400" dirty="0"/>
              <a:t> לְעֵינֵינוּ </a:t>
            </a:r>
            <a:r>
              <a:rPr lang="he-IL" sz="1400" dirty="0" err="1"/>
              <a:t>מוֹפָעַת</a:t>
            </a:r>
            <a:r>
              <a:rPr lang="he-IL" sz="1400" dirty="0"/>
              <a:t>,</a:t>
            </a:r>
          </a:p>
          <a:p>
            <a:pPr algn="r" rtl="1"/>
            <a:r>
              <a:rPr lang="he-IL" sz="1400" dirty="0"/>
              <a:t> וְעַל חֻרְבַּן מִקְדַּשֵׁנוּ</a:t>
            </a:r>
          </a:p>
          <a:p>
            <a:pPr algn="r" rtl="1"/>
            <a:r>
              <a:rPr lang="he-IL" sz="1400" dirty="0"/>
              <a:t> עַיִן אַחַת עוֹד דּוֹמָעַת.</a:t>
            </a:r>
          </a:p>
          <a:p>
            <a:pPr algn="r" rtl="1"/>
            <a:endParaRPr lang="he-IL" sz="1400" dirty="0"/>
          </a:p>
          <a:p>
            <a:pPr algn="r" rtl="1"/>
            <a:r>
              <a:rPr lang="he-IL" sz="1400" dirty="0"/>
              <a:t>כָּל עוֹד מֵי הַיַּרְדֵּן בְּגָאוֹן</a:t>
            </a:r>
          </a:p>
          <a:p>
            <a:pPr algn="r" rtl="1"/>
            <a:r>
              <a:rPr lang="he-IL" sz="1400" dirty="0"/>
              <a:t> מְלֹא גְדוֹתַיו </a:t>
            </a:r>
            <a:r>
              <a:rPr lang="he-IL" sz="1400" dirty="0" err="1"/>
              <a:t>יִזֹּלו</a:t>
            </a:r>
            <a:r>
              <a:rPr lang="he-IL" sz="1400" dirty="0"/>
              <a:t>ּ,</a:t>
            </a:r>
          </a:p>
          <a:p>
            <a:pPr algn="r" rtl="1"/>
            <a:r>
              <a:rPr lang="he-IL" sz="1400" dirty="0"/>
              <a:t> וּלְיַם כִּנֶּרֶת בְּשָׁאוֹן</a:t>
            </a:r>
          </a:p>
          <a:p>
            <a:pPr algn="r" rtl="1"/>
            <a:r>
              <a:rPr lang="he-IL" sz="1400" dirty="0"/>
              <a:t> בְּקוֹל הֲמוּלָה יִפֹּלוּ.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5834" y="999765"/>
            <a:ext cx="3096344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1400" dirty="0"/>
              <a:t>כָּל עוֹד שַׁמָּה עֲלֵי דְּרָכִים</a:t>
            </a:r>
          </a:p>
          <a:p>
            <a:pPr algn="r" rtl="1"/>
            <a:r>
              <a:rPr lang="he-IL" sz="1400" dirty="0"/>
              <a:t> שַׁעַר </a:t>
            </a:r>
            <a:r>
              <a:rPr lang="he-IL" sz="1400" dirty="0" err="1"/>
              <a:t>יֻכַּת</a:t>
            </a:r>
            <a:r>
              <a:rPr lang="he-IL" sz="1400" dirty="0"/>
              <a:t> שְׁאִיָּה,</a:t>
            </a:r>
          </a:p>
          <a:p>
            <a:pPr algn="r" rtl="1"/>
            <a:r>
              <a:rPr lang="he-IL" sz="1400" dirty="0"/>
              <a:t> וּבֵין חָרְבוֹת יְרוּשָׁלַיִם</a:t>
            </a:r>
          </a:p>
          <a:p>
            <a:pPr algn="r" rtl="1"/>
            <a:r>
              <a:rPr lang="he-IL" sz="1400" dirty="0"/>
              <a:t> עוֹד בַּת צִיּוֹן </a:t>
            </a:r>
            <a:r>
              <a:rPr lang="he-IL" sz="1400" dirty="0" err="1"/>
              <a:t>בּוֹכִיָּה</a:t>
            </a:r>
            <a:r>
              <a:rPr lang="he-IL" sz="1400" dirty="0"/>
              <a:t>.</a:t>
            </a:r>
          </a:p>
          <a:p>
            <a:pPr algn="r" rtl="1"/>
            <a:r>
              <a:rPr lang="he-IL" sz="1400" dirty="0"/>
              <a:t> </a:t>
            </a:r>
          </a:p>
          <a:p>
            <a:pPr algn="r" rtl="1"/>
            <a:r>
              <a:rPr lang="he-IL" sz="1400" dirty="0"/>
              <a:t>כָּל עוֹד דְּמָעוֹת טְהוֹרוֹת</a:t>
            </a:r>
          </a:p>
          <a:p>
            <a:pPr algn="r" rtl="1"/>
            <a:r>
              <a:rPr lang="he-IL" sz="1400" dirty="0"/>
              <a:t> מֵעֵין בַּת עַמִּי נוֹזְלוֹת,</a:t>
            </a:r>
          </a:p>
          <a:p>
            <a:pPr algn="r" rtl="1"/>
            <a:r>
              <a:rPr lang="he-IL" sz="1400" dirty="0"/>
              <a:t> וְלִבְכּוֹת לְצִיּוֹן בְּרֹאשׁ אַשְׁמוֹרוֹת</a:t>
            </a:r>
          </a:p>
          <a:p>
            <a:pPr algn="r" rtl="1"/>
            <a:r>
              <a:rPr lang="he-IL" sz="1400" dirty="0"/>
              <a:t> עוֹד תָּקוּם בַּחֲצִי הַלֵּילוֹת.</a:t>
            </a:r>
          </a:p>
          <a:p>
            <a:pPr algn="r" rtl="1"/>
            <a:endParaRPr lang="he-IL" sz="1400" dirty="0"/>
          </a:p>
          <a:p>
            <a:pPr algn="r" rtl="1"/>
            <a:r>
              <a:rPr lang="he-IL" sz="1400" dirty="0"/>
              <a:t>כָּל עוֹד נִטְפֵי דָם בְּעוֹרְקֵינוּ</a:t>
            </a:r>
          </a:p>
          <a:p>
            <a:pPr algn="r" rtl="1"/>
            <a:r>
              <a:rPr lang="he-IL" sz="1400" dirty="0"/>
              <a:t> רָצוֹא וָשׁוֹב </a:t>
            </a:r>
            <a:r>
              <a:rPr lang="he-IL" sz="1400" dirty="0" err="1"/>
              <a:t>יִזֹּלו</a:t>
            </a:r>
            <a:r>
              <a:rPr lang="he-IL" sz="1400" dirty="0"/>
              <a:t>ּ,</a:t>
            </a:r>
          </a:p>
          <a:p>
            <a:pPr algn="r" rtl="1"/>
            <a:r>
              <a:rPr lang="he-IL" sz="1400" dirty="0"/>
              <a:t> וַעֲלֵי קִבְרוֹת אֲבוֹתֵינוּ</a:t>
            </a:r>
          </a:p>
          <a:p>
            <a:pPr algn="r" rtl="1"/>
            <a:r>
              <a:rPr lang="he-IL" sz="1400" dirty="0"/>
              <a:t> עוֹד אֶגְלֵי טַל יִפֹּלוּ.</a:t>
            </a:r>
          </a:p>
          <a:p>
            <a:pPr algn="r" rtl="1"/>
            <a:endParaRPr lang="he-IL" sz="1400" dirty="0"/>
          </a:p>
          <a:p>
            <a:pPr algn="r" rtl="1"/>
            <a:r>
              <a:rPr lang="he-IL" sz="1400" dirty="0"/>
              <a:t>כָּל עוֹד רֶגֶשׁ אַהֲבַת הַלְּאוֹם</a:t>
            </a:r>
          </a:p>
          <a:p>
            <a:pPr algn="r" rtl="1"/>
            <a:r>
              <a:rPr lang="he-IL" sz="1400" dirty="0"/>
              <a:t> בְּלֵב הַיְּהוּדִי פּוֹעֵם,</a:t>
            </a:r>
          </a:p>
          <a:p>
            <a:pPr algn="r" rtl="1"/>
            <a:r>
              <a:rPr lang="he-IL" sz="1400" dirty="0"/>
              <a:t> עוֹד נוּכַל </a:t>
            </a:r>
            <a:r>
              <a:rPr lang="he-IL" sz="1400" dirty="0" err="1"/>
              <a:t>קַוּוֹת</a:t>
            </a:r>
            <a:r>
              <a:rPr lang="he-IL" sz="1400" dirty="0"/>
              <a:t> גַּם הַיּוֹם</a:t>
            </a:r>
          </a:p>
          <a:p>
            <a:pPr algn="r" rtl="1"/>
            <a:r>
              <a:rPr lang="he-IL" sz="1400" dirty="0"/>
              <a:t> כִּי עוֹד </a:t>
            </a:r>
            <a:r>
              <a:rPr lang="he-IL" sz="1400" dirty="0" err="1"/>
              <a:t>יְרַחֲמֵנו</a:t>
            </a:r>
            <a:r>
              <a:rPr lang="he-IL" sz="1400" dirty="0"/>
              <a:t>ּ אֵל זוֹעֵם.</a:t>
            </a:r>
          </a:p>
          <a:p>
            <a:pPr algn="r" rtl="1"/>
            <a:endParaRPr lang="he-IL" sz="1400" dirty="0"/>
          </a:p>
          <a:p>
            <a:pPr algn="r" rtl="1"/>
            <a:r>
              <a:rPr lang="he-IL" sz="1400" dirty="0"/>
              <a:t>שִׁמְעוּ, אַחַי, בְּאַרְצוֹת נוּדִי</a:t>
            </a:r>
          </a:p>
          <a:p>
            <a:pPr algn="r" rtl="1"/>
            <a:r>
              <a:rPr lang="he-IL" sz="1400" dirty="0"/>
              <a:t> אֶת קוֹל אַחַד חוֹזֵינוּ:</a:t>
            </a:r>
          </a:p>
          <a:p>
            <a:pPr algn="r" rtl="1"/>
            <a:r>
              <a:rPr lang="he-IL" sz="1400" dirty="0"/>
              <a:t> כִּי רַק עִם אַחֲרוֹן הַיְּהוּדִי</a:t>
            </a:r>
          </a:p>
          <a:p>
            <a:pPr algn="r" rtl="1"/>
            <a:r>
              <a:rPr lang="he-IL" sz="1400" dirty="0"/>
              <a:t> גַּם אַחֲרִית </a:t>
            </a:r>
            <a:r>
              <a:rPr lang="he-IL" sz="1400" dirty="0" err="1"/>
              <a:t>תִּקְוָתֵנו</a:t>
            </a:r>
            <a:r>
              <a:rPr lang="he-IL" sz="1400" dirty="0"/>
              <a:t>ּ!</a:t>
            </a:r>
          </a:p>
          <a:p>
            <a:pPr algn="r" rtl="1"/>
            <a:endParaRPr lang="he-IL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045558"/>
            <a:ext cx="2761131" cy="995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067944" y="316794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u="sng" dirty="0"/>
              <a:t>תקוותינו</a:t>
            </a:r>
            <a:endParaRPr lang="en-US" sz="2400" b="1" u="sng" dirty="0"/>
          </a:p>
        </p:txBody>
      </p:sp>
      <p:sp>
        <p:nvSpPr>
          <p:cNvPr id="6" name="מלבן 5"/>
          <p:cNvSpPr/>
          <p:nvPr/>
        </p:nvSpPr>
        <p:spPr>
          <a:xfrm>
            <a:off x="17676" y="5970356"/>
            <a:ext cx="3960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 fontAlgn="t">
              <a:spcAft>
                <a:spcPts val="0"/>
              </a:spcAft>
            </a:pPr>
            <a:r>
              <a:rPr lang="he-IL" sz="1600" dirty="0">
                <a:latin typeface="Arial"/>
              </a:rPr>
              <a:t>הבית הראשון והפזמון בכתב ידו של נפתלי </a:t>
            </a:r>
            <a:r>
              <a:rPr lang="he-IL" sz="1600" dirty="0" err="1">
                <a:latin typeface="Arial"/>
              </a:rPr>
              <a:t>הירץ</a:t>
            </a:r>
            <a:r>
              <a:rPr lang="he-IL" sz="1600" dirty="0">
                <a:latin typeface="Arial"/>
              </a:rPr>
              <a:t> אימבר, מחבר התקווה, תרס"ח, 1907</a:t>
            </a:r>
          </a:p>
        </p:txBody>
      </p:sp>
      <p:pic>
        <p:nvPicPr>
          <p:cNvPr id="8" name="Picture 2" descr="http://www.piyut.org.il/Files/RFile/7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944" y="3238437"/>
            <a:ext cx="3810000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חץ ימינה 1">
            <a:hlinkClick r:id="rId4" action="ppaction://hlinksldjump"/>
          </p:cNvPr>
          <p:cNvSpPr/>
          <p:nvPr/>
        </p:nvSpPr>
        <p:spPr>
          <a:xfrm>
            <a:off x="7668344" y="6470492"/>
            <a:ext cx="958643" cy="169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7465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f.nanafiles.co.il/upload/Xternal/IsraBlog/04/60/26/266004/posts/2251069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657" y="836712"/>
            <a:ext cx="7277100" cy="574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75856" y="400308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3200" dirty="0"/>
              <a:t>נפתלי הרץ אימבר </a:t>
            </a:r>
            <a:endParaRPr lang="en-US" sz="3200" dirty="0"/>
          </a:p>
        </p:txBody>
      </p:sp>
      <p:sp>
        <p:nvSpPr>
          <p:cNvPr id="2" name="חץ ימינה 1">
            <a:hlinkClick r:id="rId4" action="ppaction://hlinksldjump"/>
          </p:cNvPr>
          <p:cNvSpPr/>
          <p:nvPr/>
        </p:nvSpPr>
        <p:spPr>
          <a:xfrm>
            <a:off x="8460432" y="5805264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704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4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מהו המנון?</a:t>
            </a:r>
            <a:endParaRPr lang="en-US" sz="40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51520" y="1484784"/>
            <a:ext cx="8445624" cy="4525963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spcAft>
                <a:spcPts val="0"/>
              </a:spcAft>
              <a:buNone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מקור המילה  יווני - (</a:t>
            </a:r>
            <a:r>
              <a:rPr lang="en-US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hymnos</a:t>
            </a: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b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שיר שבח, שיר עלילות גבורה על אלים ועל גיבורים קדומים.</a:t>
            </a:r>
          </a:p>
          <a:p>
            <a:pPr marL="0" indent="0" algn="r" rtl="1">
              <a:spcAft>
                <a:spcPts val="0"/>
              </a:spcAft>
              <a:buNone/>
            </a:pPr>
            <a:endParaRPr lang="he-IL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r" rtl="1">
              <a:spcAft>
                <a:spcPts val="0"/>
              </a:spcAft>
              <a:buNone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במעבר לשפות שונות המילה קיבלה משמעות של שיר תפילה דתי.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r" rtl="1">
              <a:spcAft>
                <a:spcPts val="0"/>
              </a:spcAft>
              <a:buNone/>
            </a:pPr>
            <a:endParaRPr lang="he-IL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r" rtl="1">
              <a:spcAft>
                <a:spcPts val="0"/>
              </a:spcAft>
              <a:buNone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לפני כ-200 שנה כשמדינות רבות הקימו משטרים חדשים,</a:t>
            </a:r>
            <a:b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הרגישו האזרחים משוחררים. המושג המנון הפך לשיר רשמי לכבוד העם, המדינה וביטא רגשות לאומיים.</a:t>
            </a:r>
          </a:p>
          <a:p>
            <a:pPr marL="0" indent="0" algn="r" rtl="1">
              <a:spcAft>
                <a:spcPts val="0"/>
              </a:spcAft>
              <a:buNone/>
            </a:pP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r" rtl="1">
              <a:spcAft>
                <a:spcPts val="0"/>
              </a:spcAft>
              <a:buNone/>
            </a:pPr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ההמנון הלאומי משמש סימן היכר ממלכתי למדינה המבטא את ריבונותה והרעיונות הלאומיים של העם</a:t>
            </a:r>
            <a:r>
              <a:rPr lang="he-IL" sz="1800" dirty="0">
                <a:ea typeface="Times New Roman"/>
              </a:rPr>
              <a:t>. </a:t>
            </a:r>
            <a:endParaRPr lang="en-US" sz="1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341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3568" y="980728"/>
            <a:ext cx="8229600" cy="1143000"/>
          </a:xfrm>
        </p:spPr>
        <p:txBody>
          <a:bodyPr>
            <a:noAutofit/>
          </a:bodyPr>
          <a:lstStyle/>
          <a:p>
            <a:pPr algn="r" rtl="1"/>
            <a:br>
              <a:rPr lang="he-IL" sz="2400" dirty="0"/>
            </a:br>
            <a:r>
              <a:rPr lang="he-IL" sz="2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התבוננו בתמונות הבאות בהם </a:t>
            </a:r>
            <a:r>
              <a:rPr lang="he-IL" sz="2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קבוצות שונות שרות את "התקווה". שערו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sz="2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מהי התחושה המשותפת לכל אלה העומדים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e-IL" sz="2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דום ושרים את המנון "התקווה"?</a:t>
            </a:r>
            <a:b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en-US" sz="2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he-IL" sz="2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he-IL" sz="2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  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7201" y="2132856"/>
            <a:ext cx="8805664" cy="4525963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15000"/>
              </a:lnSpc>
              <a:spcAft>
                <a:spcPts val="0"/>
              </a:spcAft>
              <a:buNone/>
            </a:pPr>
            <a:endParaRPr lang="he-IL" dirty="0">
              <a:latin typeface="Times New Roman"/>
              <a:ea typeface="Times New Roman"/>
            </a:endParaRPr>
          </a:p>
          <a:p>
            <a:pPr marL="0" indent="0" algn="r" rtl="1">
              <a:lnSpc>
                <a:spcPct val="115000"/>
              </a:lnSpc>
              <a:spcAft>
                <a:spcPts val="0"/>
              </a:spcAft>
              <a:buNone/>
            </a:pPr>
            <a:endParaRPr lang="he-IL" dirty="0">
              <a:latin typeface="Times New Roman"/>
              <a:ea typeface="Times New Roman"/>
            </a:endParaRPr>
          </a:p>
          <a:p>
            <a:pPr marL="0" indent="0" algn="r" rtl="1">
              <a:lnSpc>
                <a:spcPct val="115000"/>
              </a:lnSpc>
              <a:spcAft>
                <a:spcPts val="0"/>
              </a:spcAft>
              <a:buNone/>
            </a:pPr>
            <a:endParaRPr lang="he-IL" dirty="0">
              <a:latin typeface="Times New Roman"/>
              <a:ea typeface="Times New Roman"/>
            </a:endParaRPr>
          </a:p>
          <a:p>
            <a:pPr algn="r"/>
            <a:endParaRPr lang="en-US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469" y="1844824"/>
            <a:ext cx="3903742" cy="2599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מלבן 7"/>
          <p:cNvSpPr/>
          <p:nvPr/>
        </p:nvSpPr>
        <p:spPr>
          <a:xfrm>
            <a:off x="4172285" y="458112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he-IL" sz="2000" dirty="0"/>
              <a:t>שירת התקווה בזכיית מתמודד ישראלי באולימפיאדה במדליית זהב.</a:t>
            </a: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13129"/>
            <a:ext cx="3560725" cy="2656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מלבן 9"/>
          <p:cNvSpPr/>
          <p:nvPr/>
        </p:nvSpPr>
        <p:spPr>
          <a:xfrm>
            <a:off x="-399715" y="467964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he-IL" dirty="0"/>
              <a:t>שירת התקווה בטקס</a:t>
            </a:r>
            <a:r>
              <a:rPr lang="he-IL" b="1" dirty="0"/>
              <a:t> </a:t>
            </a:r>
            <a:r>
              <a:rPr lang="he-IL" dirty="0"/>
              <a:t>השבעתו של נשיא</a:t>
            </a:r>
            <a:br>
              <a:rPr lang="en-US" dirty="0"/>
            </a:br>
            <a:r>
              <a:rPr lang="he-IL" dirty="0"/>
              <a:t> בית המשפט העליון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09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pPr rtl="1"/>
            <a:r>
              <a:rPr lang="he-IL" sz="2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התגובות שסמל המדינה, ההמנון , אמור לעורר בנו: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4294967295"/>
          </p:nvPr>
        </p:nvSpPr>
        <p:spPr>
          <a:xfrm>
            <a:off x="0" y="1988840"/>
            <a:ext cx="8229600" cy="4525963"/>
          </a:xfrm>
        </p:spPr>
        <p:txBody>
          <a:bodyPr>
            <a:normAutofit/>
          </a:bodyPr>
          <a:lstStyle/>
          <a:p>
            <a:pPr algn="r" rtl="1">
              <a:spcAft>
                <a:spcPts val="0"/>
              </a:spcAft>
              <a:buFont typeface="Wingdings" pitchFamily="2" charset="2"/>
              <a:buChar char="q"/>
            </a:pPr>
            <a:r>
              <a:rPr lang="he-IL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תגובה רגשית של גאווה, שייכות, הזדהות.</a:t>
            </a:r>
          </a:p>
          <a:p>
            <a:pPr algn="r" rtl="1">
              <a:spcAft>
                <a:spcPts val="0"/>
              </a:spcAft>
              <a:buFont typeface="Wingdings" pitchFamily="2" charset="2"/>
              <a:buChar char="q"/>
            </a:pPr>
            <a:endParaRPr lang="he-IL" sz="2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spcAft>
                <a:spcPts val="0"/>
              </a:spcAft>
              <a:buFont typeface="Wingdings" pitchFamily="2" charset="2"/>
              <a:buChar char="q"/>
            </a:pPr>
            <a:r>
              <a:rPr lang="he-IL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מיצוי המשותף והמאחד בין כל האזרחים החיים במדינה.</a:t>
            </a:r>
          </a:p>
          <a:p>
            <a:pPr algn="r" rtl="1">
              <a:spcAft>
                <a:spcPts val="0"/>
              </a:spcAft>
              <a:buFont typeface="Wingdings" pitchFamily="2" charset="2"/>
              <a:buChar char="q"/>
            </a:pPr>
            <a:endParaRPr lang="he-IL" sz="2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spcAft>
                <a:spcPts val="0"/>
              </a:spcAft>
              <a:buFont typeface="Wingdings" pitchFamily="2" charset="2"/>
              <a:buChar char="q"/>
            </a:pPr>
            <a:r>
              <a:rPr lang="he-IL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ייצוג  של רעיונות, ערכים, אמונות ועמדות.</a:t>
            </a:r>
            <a:endParaRPr lang="en-US" sz="2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r" rtl="1">
              <a:spcAft>
                <a:spcPts val="0"/>
              </a:spcAft>
              <a:buNone/>
            </a:pPr>
            <a:endParaRPr lang="en-US" sz="2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82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Autofit/>
          </a:bodyPr>
          <a:lstStyle/>
          <a:p>
            <a:pPr rtl="1"/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ההמנון: "התקווה" – הידעת ?</a:t>
            </a:r>
            <a:br>
              <a:rPr lang="he-IL" sz="3600" b="1" u="sng" dirty="0"/>
            </a:br>
            <a:endParaRPr lang="en-US" sz="3600" b="1" u="sng" dirty="0"/>
          </a:p>
        </p:txBody>
      </p:sp>
      <p:sp>
        <p:nvSpPr>
          <p:cNvPr id="7" name="מציין מיקום תוכן 6"/>
          <p:cNvSpPr>
            <a:spLocks noGrp="1"/>
          </p:cNvSpPr>
          <p:nvPr>
            <p:ph idx="1"/>
          </p:nvPr>
        </p:nvSpPr>
        <p:spPr>
          <a:xfrm>
            <a:off x="0" y="1268760"/>
            <a:ext cx="8625136" cy="4525963"/>
          </a:xfrm>
        </p:spPr>
        <p:txBody>
          <a:bodyPr>
            <a:noAutofit/>
          </a:bodyPr>
          <a:lstStyle/>
          <a:p>
            <a:pPr algn="r" rtl="1">
              <a:buFont typeface="Wingdings" pitchFamily="2" charset="2"/>
              <a:buChar char="q"/>
            </a:pP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השיר נכתב ע"י </a:t>
            </a: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  <a:hlinkClick r:id="rId2" action="ppaction://hlinksldjump"/>
              </a:rPr>
              <a:t>נפתלי הרץ אימבר </a:t>
            </a: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(1856-1909).</a:t>
            </a:r>
          </a:p>
          <a:p>
            <a:pPr algn="r" rtl="1">
              <a:buFont typeface="Wingdings" pitchFamily="2" charset="2"/>
              <a:buChar char="q"/>
            </a:pP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השיר נכתב  תחילה בשם  </a:t>
            </a: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  <a:hlinkClick r:id="rId3" action="ppaction://hlinksldjump"/>
              </a:rPr>
              <a:t>"תקוותינו".</a:t>
            </a:r>
            <a:endParaRPr lang="he-IL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Font typeface="Wingdings" pitchFamily="2" charset="2"/>
              <a:buChar char="q"/>
            </a:pP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המנגינה נלקחה ככל הנראה משיר עם רומני.</a:t>
            </a:r>
          </a:p>
          <a:p>
            <a:pPr algn="r" rtl="1">
              <a:buFont typeface="Wingdings" pitchFamily="2" charset="2"/>
              <a:buChar char="q"/>
            </a:pP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מיד עם פרסומו הושר בפי כול בארץ ישראל וגם בחו"ל.</a:t>
            </a:r>
          </a:p>
          <a:p>
            <a:pPr algn="r" rtl="1">
              <a:buFont typeface="Wingdings" pitchFamily="2" charset="2"/>
              <a:buChar char="q"/>
            </a:pP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החל מהקונגרס החמישי, 1901. הושר השיר בסיום כל קונגרס.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ומאז ללא כל משאל והחלטה הסתיימו כל הקונגרסים בשירת התקווה. 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בשנת 1933 בקונגרס ה- 18 הוכר  כהמנון ההסתדרות הציונית.</a:t>
            </a:r>
          </a:p>
          <a:p>
            <a:pPr lvl="0" algn="r" rtl="1">
              <a:buFont typeface="Wingdings" pitchFamily="2" charset="2"/>
              <a:buChar char="q"/>
              <a:tabLst>
                <a:tab pos="2302510" algn="l"/>
              </a:tabLst>
            </a:pP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בטקס הכרזת המדינה בשנת 1948 הושרה בתחילת האסיפה,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נוגנה בסופה ושודרה לרחבי העולם ב"קול ישראל". </a:t>
            </a:r>
          </a:p>
          <a:p>
            <a:pPr algn="r" rtl="1">
              <a:buFont typeface="Wingdings" pitchFamily="2" charset="2"/>
              <a:buChar char="q"/>
            </a:pP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רק שני הבתים הראשונים התקבלו כהמנון.</a:t>
            </a:r>
          </a:p>
          <a:p>
            <a:pPr algn="r" rtl="1">
              <a:buFont typeface="Wingdings" pitchFamily="2" charset="2"/>
              <a:buChar char="q"/>
            </a:pPr>
            <a:r>
              <a:rPr lang="he-IL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בארץ ישראל שינו מעט את מילות השיר.</a:t>
            </a:r>
          </a:p>
          <a:p>
            <a:pPr algn="r" rtl="1">
              <a:buFont typeface="Wingdings" pitchFamily="2" charset="2"/>
              <a:buChar char="q"/>
            </a:pPr>
            <a:endParaRPr lang="he-IL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Font typeface="Wingdings" pitchFamily="2" charset="2"/>
              <a:buChar char="q"/>
            </a:pPr>
            <a:endParaRPr lang="he-IL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 rtl="1">
              <a:buFont typeface="Wingdings" pitchFamily="2" charset="2"/>
              <a:buChar char="q"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67744" y="188640"/>
            <a:ext cx="8229600" cy="1143000"/>
          </a:xfrm>
        </p:spPr>
        <p:txBody>
          <a:bodyPr>
            <a:noAutofit/>
          </a:bodyPr>
          <a:lstStyle/>
          <a:p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עיינו בהמנון "התקווה"</a:t>
            </a:r>
            <a:b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</a:br>
            <a:endParaRPr lang="en-US" sz="3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5122" name="Picture 2" descr="http://t2.gstatic.com/images?q=tbn:ANd9GcStr1W2Pzv64BbLD4hpoNRXHEPtFlfPAwatlqHLGSEJzj8vmiXV3w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952364"/>
            <a:ext cx="4248472" cy="5848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67544" y="1196752"/>
            <a:ext cx="424847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הסבירו אילו ערכים באים לידי </a:t>
            </a:r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he-IL" sz="2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ביטוי בהמנון</a:t>
            </a:r>
            <a:endParaRPr lang="en-US" sz="2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3" y="3875216"/>
            <a:ext cx="3729662" cy="2308324"/>
          </a:xfrm>
          <a:prstGeom prst="rect">
            <a:avLst/>
          </a:prstGeom>
          <a:solidFill>
            <a:srgbClr val="FAF7BE"/>
          </a:solidFill>
        </p:spPr>
        <p:txBody>
          <a:bodyPr wrap="square" rtlCol="0">
            <a:spAutoFit/>
          </a:bodyPr>
          <a:lstStyle/>
          <a:p>
            <a:pPr algn="just" rtl="1">
              <a:spcAft>
                <a:spcPts val="0"/>
              </a:spcAft>
            </a:pPr>
            <a:r>
              <a:rPr lang="he-IL" b="1" dirty="0">
                <a:latin typeface="Times New Roman"/>
                <a:ea typeface="Times New Roman"/>
              </a:rPr>
              <a:t>בלבב</a:t>
            </a:r>
            <a:r>
              <a:rPr lang="he-IL" dirty="0">
                <a:latin typeface="Times New Roman"/>
                <a:ea typeface="Times New Roman"/>
              </a:rPr>
              <a:t>  = בלב  </a:t>
            </a:r>
            <a:endParaRPr lang="en-US" dirty="0">
              <a:latin typeface="Times New Roman"/>
              <a:ea typeface="Times New Roman"/>
            </a:endParaRPr>
          </a:p>
          <a:p>
            <a:pPr algn="r" rtl="1">
              <a:spcAft>
                <a:spcPts val="0"/>
              </a:spcAft>
            </a:pPr>
            <a:r>
              <a:rPr lang="he-IL" b="1" dirty="0">
                <a:latin typeface="Times New Roman"/>
                <a:ea typeface="Times New Roman"/>
              </a:rPr>
              <a:t>נפש</a:t>
            </a:r>
            <a:r>
              <a:rPr lang="he-IL" dirty="0">
                <a:latin typeface="Times New Roman"/>
                <a:ea typeface="Times New Roman"/>
              </a:rPr>
              <a:t>    = נשמה       </a:t>
            </a:r>
            <a:endParaRPr lang="en-US" dirty="0">
              <a:latin typeface="Times New Roman"/>
              <a:ea typeface="Times New Roman"/>
            </a:endParaRPr>
          </a:p>
          <a:p>
            <a:pPr algn="r" rtl="1">
              <a:spcAft>
                <a:spcPts val="0"/>
              </a:spcAft>
            </a:pPr>
            <a:r>
              <a:rPr lang="he-IL" b="1" dirty="0" err="1">
                <a:latin typeface="Times New Roman"/>
                <a:ea typeface="Times New Roman"/>
              </a:rPr>
              <a:t>הומיה</a:t>
            </a:r>
            <a:r>
              <a:rPr lang="he-IL" b="1" dirty="0">
                <a:latin typeface="Times New Roman"/>
                <a:ea typeface="Times New Roman"/>
              </a:rPr>
              <a:t> </a:t>
            </a:r>
            <a:r>
              <a:rPr lang="he-IL" dirty="0">
                <a:latin typeface="Times New Roman"/>
                <a:ea typeface="Times New Roman"/>
              </a:rPr>
              <a:t>= הומה, רועשת, גועשת        </a:t>
            </a:r>
            <a:r>
              <a:rPr lang="he-IL" b="1" dirty="0">
                <a:latin typeface="Times New Roman"/>
                <a:ea typeface="Times New Roman"/>
              </a:rPr>
              <a:t>ולפאתי</a:t>
            </a:r>
            <a:r>
              <a:rPr lang="he-IL" dirty="0">
                <a:latin typeface="Times New Roman"/>
                <a:ea typeface="Times New Roman"/>
              </a:rPr>
              <a:t> = מלשון פאה, צד,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he-IL" dirty="0">
                <a:latin typeface="Times New Roman"/>
                <a:ea typeface="Times New Roman"/>
              </a:rPr>
              <a:t>כיוון</a:t>
            </a:r>
            <a:endParaRPr lang="en-US" dirty="0">
              <a:latin typeface="Times New Roman"/>
              <a:ea typeface="Times New Roman"/>
            </a:endParaRPr>
          </a:p>
          <a:p>
            <a:pPr algn="just" rtl="1">
              <a:spcAft>
                <a:spcPts val="0"/>
              </a:spcAft>
            </a:pPr>
            <a:r>
              <a:rPr lang="he-IL" b="1" dirty="0">
                <a:latin typeface="Times New Roman"/>
                <a:ea typeface="Times New Roman"/>
              </a:rPr>
              <a:t>קדימה </a:t>
            </a:r>
            <a:r>
              <a:rPr lang="he-IL" dirty="0">
                <a:latin typeface="Times New Roman"/>
                <a:ea typeface="Times New Roman"/>
              </a:rPr>
              <a:t>= מזרח, (קדם) </a:t>
            </a:r>
            <a:endParaRPr lang="en-US" dirty="0">
              <a:latin typeface="Times New Roman"/>
              <a:ea typeface="Times New Roman"/>
            </a:endParaRPr>
          </a:p>
          <a:p>
            <a:pPr algn="just" rtl="1">
              <a:spcAft>
                <a:spcPts val="0"/>
              </a:spcAft>
            </a:pPr>
            <a:r>
              <a:rPr lang="he-IL" b="1" dirty="0">
                <a:latin typeface="Times New Roman"/>
                <a:ea typeface="Times New Roman"/>
              </a:rPr>
              <a:t>צופייה</a:t>
            </a:r>
            <a:r>
              <a:rPr lang="en-US" dirty="0">
                <a:latin typeface="Times New Roman"/>
                <a:ea typeface="Times New Roman"/>
              </a:rPr>
              <a:t> </a:t>
            </a:r>
            <a:r>
              <a:rPr lang="he-IL" dirty="0">
                <a:latin typeface="Times New Roman"/>
                <a:ea typeface="Times New Roman"/>
              </a:rPr>
              <a:t>= צופה, מסתכלת      </a:t>
            </a:r>
            <a:endParaRPr lang="en-US" dirty="0">
              <a:latin typeface="Times New Roman"/>
              <a:ea typeface="Times New Roman"/>
            </a:endParaRPr>
          </a:p>
          <a:p>
            <a:pPr algn="just" rtl="1">
              <a:spcAft>
                <a:spcPts val="0"/>
              </a:spcAft>
            </a:pPr>
            <a:r>
              <a:rPr lang="he-IL" b="1" dirty="0">
                <a:latin typeface="Times New Roman"/>
                <a:ea typeface="Times New Roman"/>
              </a:rPr>
              <a:t>בת שנות אלפיים </a:t>
            </a:r>
            <a:r>
              <a:rPr lang="he-IL" dirty="0">
                <a:latin typeface="Times New Roman"/>
                <a:ea typeface="Times New Roman"/>
              </a:rPr>
              <a:t>= שקיימת אלפיים שנה.</a:t>
            </a:r>
            <a:endParaRPr lang="en-US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151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36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הערכים  הבאים לידי ביטוי בהמנון</a:t>
            </a:r>
            <a:endParaRPr lang="en-US" sz="36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2558679" y="213285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he-IL" sz="2400" dirty="0"/>
              <a:t>כּל עוד בַּלֵּבָב פְּנִימָה</a:t>
            </a:r>
            <a:br>
              <a:rPr lang="he-IL" sz="2400" dirty="0"/>
            </a:br>
            <a:r>
              <a:rPr lang="he-IL" sz="2400" b="1" dirty="0">
                <a:effectLst>
                  <a:glow rad="101600">
                    <a:srgbClr val="FFC000">
                      <a:alpha val="60000"/>
                    </a:srgbClr>
                  </a:glow>
                </a:effectLst>
              </a:rPr>
              <a:t>נֶפֶשׁ יְהוּדִי </a:t>
            </a:r>
            <a:r>
              <a:rPr lang="he-IL" sz="2400" b="1" dirty="0" err="1">
                <a:effectLst>
                  <a:glow rad="101600">
                    <a:srgbClr val="FFC000">
                      <a:alpha val="60000"/>
                    </a:srgbClr>
                  </a:glow>
                </a:effectLst>
              </a:rPr>
              <a:t>הוֹמִיָּה</a:t>
            </a:r>
            <a:br>
              <a:rPr lang="he-IL" sz="2400" dirty="0"/>
            </a:br>
            <a:r>
              <a:rPr lang="he-IL" sz="24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וּלְפַאֲתֵי מִזְרָח קָדִימָה</a:t>
            </a:r>
            <a:br>
              <a:rPr lang="he-IL" sz="24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</a:br>
            <a:r>
              <a:rPr lang="he-IL" sz="24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עַיִן לְצִיּוֹן </a:t>
            </a:r>
            <a:r>
              <a:rPr lang="he-IL" sz="2400" dirty="0"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צוֹפִיָּה.</a:t>
            </a:r>
          </a:p>
          <a:p>
            <a:pPr algn="ctr" rtl="1"/>
            <a:endParaRPr lang="he-IL" sz="2400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  <a:p>
            <a:pPr algn="ctr" rtl="1"/>
            <a:r>
              <a:rPr lang="he-IL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עוֹד לֹא אָבְדָה תקוותנוּ</a:t>
            </a:r>
            <a:br>
              <a:rPr lang="he-IL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he-IL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התקווה בַּת שְׁנוֹת אַלְפַּיִם</a:t>
            </a:r>
            <a:br>
              <a:rPr lang="he-IL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he-IL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לִהְיוֹת </a:t>
            </a:r>
            <a:r>
              <a:rPr lang="he-IL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עַם חָפְשִׁי </a:t>
            </a:r>
            <a:r>
              <a:rPr lang="he-IL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בְּאַרְצֵנוּ</a:t>
            </a:r>
            <a:br>
              <a:rPr lang="he-IL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he-IL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אֶרֶץ צִיּוֹן וִיְרוּשָׁלַיִם.</a:t>
            </a:r>
          </a:p>
        </p:txBody>
      </p:sp>
      <p:sp>
        <p:nvSpPr>
          <p:cNvPr id="7" name="הסבר אליפטי 6"/>
          <p:cNvSpPr/>
          <p:nvPr/>
        </p:nvSpPr>
        <p:spPr>
          <a:xfrm>
            <a:off x="6516216" y="5157192"/>
            <a:ext cx="2232247" cy="1296144"/>
          </a:xfrm>
          <a:prstGeom prst="wedgeEllipseCallout">
            <a:avLst>
              <a:gd name="adj1" fmla="val -93102"/>
              <a:gd name="adj2" fmla="val -56114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he-IL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חברה חופשית ודמוקרטית 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הסבר אליפטי 7"/>
          <p:cNvSpPr/>
          <p:nvPr/>
        </p:nvSpPr>
        <p:spPr>
          <a:xfrm>
            <a:off x="107504" y="1356792"/>
            <a:ext cx="2659177" cy="1296144"/>
          </a:xfrm>
          <a:prstGeom prst="wedgeEllipseCallout">
            <a:avLst>
              <a:gd name="adj1" fmla="val 89556"/>
              <a:gd name="adj2" fmla="val 5954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he-IL" sz="2400" b="1" dirty="0">
                <a:effectLst>
                  <a:glow rad="101600">
                    <a:srgbClr val="FFC000">
                      <a:alpha val="60000"/>
                    </a:srgbClr>
                  </a:glow>
                </a:effectLst>
              </a:rPr>
              <a:t>התייחסות ללאום </a:t>
            </a:r>
            <a:r>
              <a:rPr lang="he-IL" sz="2400" b="1">
                <a:effectLst>
                  <a:glow rad="101600">
                    <a:srgbClr val="FFC000">
                      <a:alpha val="60000"/>
                    </a:srgbClr>
                  </a:glow>
                </a:effectLst>
              </a:rPr>
              <a:t>במובן האתני</a:t>
            </a:r>
            <a:endParaRPr lang="en-US" sz="2400" dirty="0">
              <a:effectLst>
                <a:glow rad="101600">
                  <a:srgbClr val="FFC000">
                    <a:alpha val="60000"/>
                  </a:srgbClr>
                </a:glow>
              </a:effectLst>
            </a:endParaRPr>
          </a:p>
        </p:txBody>
      </p:sp>
      <p:sp>
        <p:nvSpPr>
          <p:cNvPr id="9" name="הסבר אליפטי 8"/>
          <p:cNvSpPr/>
          <p:nvPr/>
        </p:nvSpPr>
        <p:spPr>
          <a:xfrm>
            <a:off x="104889" y="3573017"/>
            <a:ext cx="2339752" cy="2304256"/>
          </a:xfrm>
          <a:prstGeom prst="wedgeEllipseCallout">
            <a:avLst>
              <a:gd name="adj1" fmla="val 91320"/>
              <a:gd name="adj2" fmla="val -15859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r"/>
            <a:r>
              <a:rPr lang="he-IL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ת</a:t>
            </a:r>
            <a:r>
              <a:rPr lang="he-IL" sz="24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קווה</a:t>
            </a:r>
            <a:endParaRPr lang="en-US" sz="2400" b="1" dirty="0">
              <a:ln w="18000">
                <a:solidFill>
                  <a:srgbClr val="C0504D">
                    <a:satMod val="140000"/>
                  </a:srgb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r"/>
            <a:r>
              <a:rPr lang="he-IL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כמיהה</a:t>
            </a:r>
          </a:p>
          <a:p>
            <a:pPr algn="r"/>
            <a:r>
              <a:rPr lang="he-IL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כיסופי העם היהודי לא"י</a:t>
            </a:r>
            <a:endParaRPr lang="en-US" sz="2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הסבר אליפטי 9"/>
          <p:cNvSpPr/>
          <p:nvPr/>
        </p:nvSpPr>
        <p:spPr>
          <a:xfrm>
            <a:off x="6876256" y="1628800"/>
            <a:ext cx="2016223" cy="1292975"/>
          </a:xfrm>
          <a:prstGeom prst="wedgeEllipseCallout">
            <a:avLst>
              <a:gd name="adj1" fmla="val -98688"/>
              <a:gd name="adj2" fmla="val 94128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he-IL" sz="2400" b="1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ציפייה לעצמאות מדינית </a:t>
            </a:r>
            <a:endParaRPr lang="en-US" sz="2400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50184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611560" y="1196752"/>
            <a:ext cx="79208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sz="2800" dirty="0"/>
              <a:t>במדינת ישראל יש קבוצות שאינן מקבלות את המנון </a:t>
            </a:r>
            <a:br>
              <a:rPr lang="en-US" sz="2800" dirty="0"/>
            </a:br>
            <a:r>
              <a:rPr lang="he-IL" sz="2800" dirty="0"/>
              <a:t>"התקווה" ומבקשות לשנות / להחליף בהמנון אחר.</a:t>
            </a:r>
            <a:br>
              <a:rPr lang="en-US" sz="2800" dirty="0"/>
            </a:br>
            <a:endParaRPr lang="en-US" sz="2800" dirty="0"/>
          </a:p>
          <a:p>
            <a:pPr algn="r"/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מתי  בדרך כלל צצות דרישות להחלפת המנון של מדינה?</a:t>
            </a:r>
          </a:p>
          <a:p>
            <a:pPr algn="r"/>
            <a:r>
              <a:rPr lang="he-IL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algn="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565382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3577</TotalTime>
  <Words>1910</Words>
  <Application>Microsoft Office PowerPoint</Application>
  <PresentationFormat>‫הצגה על המסך (4:3)</PresentationFormat>
  <Paragraphs>254</Paragraphs>
  <Slides>23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23</vt:i4>
      </vt:variant>
    </vt:vector>
  </HeadingPairs>
  <TitlesOfParts>
    <vt:vector size="29" baseType="lpstr">
      <vt:lpstr>Arial</vt:lpstr>
      <vt:lpstr>Calibri</vt:lpstr>
      <vt:lpstr>FrankRuehl</vt:lpstr>
      <vt:lpstr>Times New Roman</vt:lpstr>
      <vt:lpstr>Wingdings</vt:lpstr>
      <vt:lpstr>ערכת נושא Office</vt:lpstr>
      <vt:lpstr>מצגת של PowerPoint‏</vt:lpstr>
      <vt:lpstr>מטרות השיעור:</vt:lpstr>
      <vt:lpstr>מהו המנון?</vt:lpstr>
      <vt:lpstr> התבוננו בתמונות הבאות בהם קבוצות שונות שרות את "התקווה". שערו מהי התחושה המשותפת לכל אלה העומדים דום ושרים את המנון "התקווה"?     </vt:lpstr>
      <vt:lpstr>התגובות שסמל המדינה, ההמנון , אמור לעורר בנו:</vt:lpstr>
      <vt:lpstr>ההמנון: "התקווה" – הידעת ? </vt:lpstr>
      <vt:lpstr>עיינו בהמנון "התקווה" </vt:lpstr>
      <vt:lpstr>הערכים  הבאים לידי ביטוי בהמנון</vt:lpstr>
      <vt:lpstr>מצגת של PowerPoint‏</vt:lpstr>
      <vt:lpstr>דרישות להחלפת המנון של מדינה צצות במקרים הבאים:</vt:lpstr>
      <vt:lpstr>אלו קבוצות בחברה הישראלית אינן מזדהות עם תוכן ההמנון?</vt:lpstr>
      <vt:lpstr>קבוצות שאינן מזדהות עם תוכן ההמנון</vt:lpstr>
      <vt:lpstr>משימה  עיינו בהצעות החילופיות להמנון המדינה.  הסבירו אילו ערכים מיוצגים בכל אחת מההצעות?</vt:lpstr>
      <vt:lpstr>הצעה 1: מזמור תהילים קכו'</vt:lpstr>
      <vt:lpstr>הצעה 2: ברכת העם(תחזקנה)/ ח"נ ביאליק</vt:lpstr>
      <vt:lpstr>הצעה 3: שיר האמונה / הרב קוק</vt:lpstr>
      <vt:lpstr>הצעה 4: אני מאמין/ שאול טשרניחובסקי</vt:lpstr>
      <vt:lpstr>הצעה 5:ירושלים של זהב/ נעמי שמר</vt:lpstr>
      <vt:lpstr>גלגולו של חוק "הדגל, הסמל והמנון המדינה" </vt:lpstr>
      <vt:lpstr>סיכום</vt:lpstr>
      <vt:lpstr>שאלת בגרות: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n</dc:creator>
  <cp:lastModifiedBy>Najib Talhami</cp:lastModifiedBy>
  <cp:revision>121</cp:revision>
  <dcterms:created xsi:type="dcterms:W3CDTF">2013-02-05T04:51:23Z</dcterms:created>
  <dcterms:modified xsi:type="dcterms:W3CDTF">2025-11-23T06:56:02Z</dcterms:modified>
</cp:coreProperties>
</file>