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2" r:id="rId1"/>
    <p:sldMasterId id="2147483763" r:id="rId2"/>
    <p:sldMasterId id="2147483775" r:id="rId3"/>
  </p:sldMasterIdLst>
  <p:notesMasterIdLst>
    <p:notesMasterId r:id="rId32"/>
  </p:notesMasterIdLst>
  <p:handoutMasterIdLst>
    <p:handoutMasterId r:id="rId33"/>
  </p:handoutMasterIdLst>
  <p:sldIdLst>
    <p:sldId id="257" r:id="rId4"/>
    <p:sldId id="323" r:id="rId5"/>
    <p:sldId id="264" r:id="rId6"/>
    <p:sldId id="258" r:id="rId7"/>
    <p:sldId id="259" r:id="rId8"/>
    <p:sldId id="266" r:id="rId9"/>
    <p:sldId id="272" r:id="rId10"/>
    <p:sldId id="269" r:id="rId11"/>
    <p:sldId id="271" r:id="rId12"/>
    <p:sldId id="267" r:id="rId13"/>
    <p:sldId id="261" r:id="rId14"/>
    <p:sldId id="274" r:id="rId15"/>
    <p:sldId id="322" r:id="rId16"/>
    <p:sldId id="273" r:id="rId17"/>
    <p:sldId id="260" r:id="rId18"/>
    <p:sldId id="277" r:id="rId19"/>
    <p:sldId id="279" r:id="rId20"/>
    <p:sldId id="276" r:id="rId21"/>
    <p:sldId id="317" r:id="rId22"/>
    <p:sldId id="275" r:id="rId23"/>
    <p:sldId id="278" r:id="rId24"/>
    <p:sldId id="324" r:id="rId25"/>
    <p:sldId id="325" r:id="rId26"/>
    <p:sldId id="318" r:id="rId27"/>
    <p:sldId id="319" r:id="rId28"/>
    <p:sldId id="320" r:id="rId29"/>
    <p:sldId id="321" r:id="rId30"/>
    <p:sldId id="280" r:id="rId31"/>
  </p:sldIdLst>
  <p:sldSz cx="12192000"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notesViewPr>
    <p:cSldViewPr snapToGrid="0">
      <p:cViewPr varScale="1">
        <p:scale>
          <a:sx n="120" d="100"/>
          <a:sy n="120" d="100"/>
        </p:scale>
        <p:origin x="5040"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en-US"/>
          </a:p>
        </p:txBody>
      </p:sp>
      <p:sp>
        <p:nvSpPr>
          <p:cNvPr id="3" name="מציין מיקום של תאריך 2"/>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27C4141A-045B-41B6-9D67-766569A9C3AE}" type="datetime1">
              <a:rPr lang="he-IL" smtClean="0"/>
              <a:t>ג'/כסלו/תשפ"ו</a:t>
            </a:fld>
            <a:endParaRPr lang="en-US" dirty="0"/>
          </a:p>
        </p:txBody>
      </p:sp>
      <p:sp>
        <p:nvSpPr>
          <p:cNvPr id="4" name="מציין מיקום של כותרת תחתונה 3"/>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en-US"/>
          </a:p>
        </p:txBody>
      </p:sp>
      <p:sp>
        <p:nvSpPr>
          <p:cNvPr id="5" name="מציין מיקום של מספר שקופית 4"/>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A975D426-A9DD-4244-A2CE-1FB6623742C7}" type="slidenum">
              <a:rPr lang="en-US" smtClean="0"/>
              <a:pPr algn="l" rtl="1"/>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rtl="1"/>
            <a:endParaRPr lang="en-US"/>
          </a:p>
        </p:txBody>
      </p:sp>
      <p:sp>
        <p:nvSpPr>
          <p:cNvPr id="3" name="מציין מיקום של תאריך 2"/>
          <p:cNvSpPr>
            <a:spLocks noGrp="1"/>
          </p:cNvSpPr>
          <p:nvPr>
            <p:ph type="dt" idx="1"/>
          </p:nvPr>
        </p:nvSpPr>
        <p:spPr>
          <a:xfrm flipH="1">
            <a:off x="1587" y="0"/>
            <a:ext cx="2971800" cy="458788"/>
          </a:xfrm>
          <a:prstGeom prst="rect">
            <a:avLst/>
          </a:prstGeom>
        </p:spPr>
        <p:txBody>
          <a:bodyPr vert="horz" lIns="91440" tIns="45720" rIns="91440" bIns="45720" rtlCol="1"/>
          <a:lstStyle>
            <a:lvl1pPr algn="r" rtl="1">
              <a:defRPr sz="1200"/>
            </a:lvl1pPr>
          </a:lstStyle>
          <a:p>
            <a:pPr rtl="1"/>
            <a:fld id="{8EB3E2D3-D4BD-4C4F-A71C-51A5A45C804F}" type="datetime1">
              <a:rPr lang="he-IL" smtClean="0"/>
              <a:t>ג'/כסלו/תשפ"ו</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en-US"/>
          </a:p>
        </p:txBody>
      </p:sp>
      <p:sp>
        <p:nvSpPr>
          <p:cNvPr id="5" name="מציין מיקום של הערו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he"/>
              <a:t>לחץ כדי לערוך סגנונות טקסט של תבנית בסיס</a:t>
            </a:r>
          </a:p>
          <a:p>
            <a:pPr lvl="1" rtl="1"/>
            <a:r>
              <a:rPr lang="he"/>
              <a:t>רמה שניה</a:t>
            </a:r>
          </a:p>
          <a:p>
            <a:pPr lvl="2" rtl="1"/>
            <a:r>
              <a:rPr lang="he"/>
              <a:t>רמה שלישית</a:t>
            </a:r>
          </a:p>
          <a:p>
            <a:pPr lvl="3" rtl="1"/>
            <a:r>
              <a:rPr lang="he"/>
              <a:t>רמה רביעית</a:t>
            </a:r>
          </a:p>
          <a:p>
            <a:pPr lvl="4" rtl="1"/>
            <a:r>
              <a:rPr lang="he"/>
              <a:t>רמה חמישית</a:t>
            </a:r>
          </a:p>
        </p:txBody>
      </p:sp>
      <p:sp>
        <p:nvSpPr>
          <p:cNvPr id="6" name="מציין מיקום של כותרת תחתונה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rtl="1"/>
            <a:endParaRPr lang="en-US"/>
          </a:p>
        </p:txBody>
      </p:sp>
      <p:sp>
        <p:nvSpPr>
          <p:cNvPr id="7" name="מציין מיקום של מספר שקופית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r" rtl="1">
              <a:defRPr sz="1200"/>
            </a:lvl1pPr>
          </a:lstStyle>
          <a:p>
            <a:pPr rtl="1"/>
            <a:fld id="{01B41D33-19C8-4450-B3C5-BE83E9C8F0BC}" type="slidenum">
              <a:rPr lang="en-US" smtClean="0"/>
              <a:pPr/>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5475d370b_0_4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5475d370b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5475d370b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15475d370b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מלבן 6"/>
          <p:cNvSpPr/>
          <p:nvPr/>
        </p:nvSpPr>
        <p:spPr>
          <a:xfrm flipH="1">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ctrTitle"/>
          </p:nvPr>
        </p:nvSpPr>
        <p:spPr>
          <a:xfrm flipH="1">
            <a:off x="617260" y="1020431"/>
            <a:ext cx="10993549" cy="1475013"/>
          </a:xfrm>
          <a:effectLst/>
        </p:spPr>
        <p:txBody>
          <a:bodyPr rtlCol="1" anchor="b">
            <a:normAutofit/>
          </a:bodyPr>
          <a:lstStyle>
            <a:lvl1pPr algn="r" rtl="1">
              <a:defRPr sz="3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en-US" dirty="0"/>
          </a:p>
        </p:txBody>
      </p:sp>
      <p:sp>
        <p:nvSpPr>
          <p:cNvPr id="3" name="כותרת משנה 2"/>
          <p:cNvSpPr>
            <a:spLocks noGrp="1"/>
          </p:cNvSpPr>
          <p:nvPr>
            <p:ph type="subTitle" idx="1"/>
          </p:nvPr>
        </p:nvSpPr>
        <p:spPr>
          <a:xfrm flipH="1">
            <a:off x="617260" y="2495445"/>
            <a:ext cx="10993546" cy="590321"/>
          </a:xfrm>
        </p:spPr>
        <p:txBody>
          <a:bodyPr rtlCol="1" anchor="t">
            <a:normAutofit/>
          </a:bodyPr>
          <a:lstStyle>
            <a:lvl1pPr marL="0" indent="0" algn="r" rtl="1">
              <a:buNone/>
              <a:defRPr sz="1600" cap="all">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he-IL"/>
              <a:t>לחץ כדי לערוך סגנון כותרת משנה של תבנית בסיס</a:t>
            </a:r>
            <a:endParaRPr lang="en-US" dirty="0"/>
          </a:p>
        </p:txBody>
      </p:sp>
      <p:sp>
        <p:nvSpPr>
          <p:cNvPr id="8" name="מציין מיקום של תאריך 7">
            <a:extLst>
              <a:ext uri="{FF2B5EF4-FFF2-40B4-BE49-F238E27FC236}">
                <a16:creationId xmlns:a16="http://schemas.microsoft.com/office/drawing/2014/main" id="{7FA0ACE7-29A8-47D3-A7D9-257B711D8023}"/>
              </a:ext>
            </a:extLst>
          </p:cNvPr>
          <p:cNvSpPr>
            <a:spLocks noGrp="1"/>
          </p:cNvSpPr>
          <p:nvPr>
            <p:ph type="dt" sz="half" idx="10"/>
          </p:nvPr>
        </p:nvSpPr>
        <p:spPr>
          <a:xfrm flipH="1">
            <a:off x="1741250" y="6423914"/>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00189598-C887-4DD4-B7E4-0A6F07D8F90C}" type="datetime1">
              <a:rPr lang="he-IL" smtClean="0"/>
              <a:t>ג'/כסלו/תשפ"ו</a:t>
            </a:fld>
            <a:endParaRPr lang="en-US" dirty="0"/>
          </a:p>
        </p:txBody>
      </p:sp>
      <p:sp>
        <p:nvSpPr>
          <p:cNvPr id="9" name="מציין מיקום של כותרת תחתונה 8">
            <a:extLst>
              <a:ext uri="{FF2B5EF4-FFF2-40B4-BE49-F238E27FC236}">
                <a16:creationId xmlns:a16="http://schemas.microsoft.com/office/drawing/2014/main" id="{DEC604B9-52E9-4810-8359-47206518D038}"/>
              </a:ext>
            </a:extLst>
          </p:cNvPr>
          <p:cNvSpPr>
            <a:spLocks noGrp="1"/>
          </p:cNvSpPr>
          <p:nvPr>
            <p:ph type="ftr" sz="quarter" idx="11"/>
          </p:nvPr>
        </p:nvSpPr>
        <p:spPr>
          <a:xfrm flipH="1">
            <a:off x="4693598" y="6423914"/>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0" name="מציין מיקום של מספר שקופית 9">
            <a:extLst>
              <a:ext uri="{FF2B5EF4-FFF2-40B4-BE49-F238E27FC236}">
                <a16:creationId xmlns:a16="http://schemas.microsoft.com/office/drawing/2014/main" id="{5898A89F-CA25-400F-B05A-AECBF2517E4F}"/>
              </a:ext>
            </a:extLst>
          </p:cNvPr>
          <p:cNvSpPr>
            <a:spLocks noGrp="1"/>
          </p:cNvSpPr>
          <p:nvPr>
            <p:ph type="sldNum" sz="quarter" idx="12"/>
          </p:nvPr>
        </p:nvSpPr>
        <p:spPr>
          <a:xfrm flipH="1">
            <a:off x="581190" y="6423914"/>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9" name="כותרת 1"/>
          <p:cNvSpPr>
            <a:spLocks noGrp="1"/>
          </p:cNvSpPr>
          <p:nvPr>
            <p:ph type="title"/>
          </p:nvPr>
        </p:nvSpPr>
        <p:spPr>
          <a:xfrm flipH="1">
            <a:off x="581192" y="702156"/>
            <a:ext cx="11029616" cy="1013800"/>
          </a:xfrm>
        </p:spPr>
        <p:txBody>
          <a:bodyPr rtlCol="1"/>
          <a:lstStyle>
            <a:lvl1pPr algn="r" rtl="1">
              <a:defRPr/>
            </a:lvl1pPr>
          </a:lstStyle>
          <a:p>
            <a:pPr rtl="1"/>
            <a:r>
              <a:rPr lang="he-IL"/>
              <a:t>לחץ כדי לערוך סגנון כותרת של תבנית בסיס</a:t>
            </a:r>
            <a:endParaRPr lang="en-US" dirty="0"/>
          </a:p>
        </p:txBody>
      </p:sp>
      <p:sp>
        <p:nvSpPr>
          <p:cNvPr id="3" name="מציין מיקום טקסט אנכי 2"/>
          <p:cNvSpPr>
            <a:spLocks noGrp="1"/>
          </p:cNvSpPr>
          <p:nvPr>
            <p:ph type="body" orient="vert" idx="1"/>
          </p:nvPr>
        </p:nvSpPr>
        <p:spPr>
          <a:xfrm rot="10800000" flipH="1">
            <a:off x="581192" y="2336002"/>
            <a:ext cx="11029616" cy="3652047"/>
          </a:xfrm>
        </p:spPr>
        <p:txBody>
          <a:bodyPr vert="eaVert" rtlCol="1" anchor="t"/>
          <a:lstStyle>
            <a:lvl1pPr algn="r" rtl="1">
              <a:defRPr/>
            </a:lvl1pPr>
            <a:lvl2pPr algn="r" rtl="1">
              <a:defRPr/>
            </a:lvl2pPr>
            <a:lvl3pPr algn="r" rtl="1">
              <a:defRPr/>
            </a:lvl3pPr>
            <a:lvl4pPr algn="r" rtl="1">
              <a:defRPr/>
            </a:lvl4pPr>
            <a:lvl5pPr algn="r" rtl="1">
              <a:defRPr/>
            </a:lvl5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en-US" dirty="0"/>
          </a:p>
        </p:txBody>
      </p:sp>
      <p:sp>
        <p:nvSpPr>
          <p:cNvPr id="4" name="מציין מיקום של תאריך 3"/>
          <p:cNvSpPr>
            <a:spLocks noGrp="1"/>
          </p:cNvSpPr>
          <p:nvPr>
            <p:ph type="dt" sz="half" idx="10"/>
          </p:nvPr>
        </p:nvSpPr>
        <p:spPr>
          <a:xfrm flipH="1">
            <a:off x="1741250" y="6423914"/>
            <a:ext cx="2844799" cy="365125"/>
          </a:xfrm>
        </p:spPr>
        <p:txBody>
          <a:bodyPr rtlCol="1"/>
          <a:lstStyle>
            <a:lvl1pPr algn="r" rtl="1">
              <a:defRPr/>
            </a:lvl1pPr>
          </a:lstStyle>
          <a:p>
            <a:pPr rtl="1"/>
            <a:fld id="{40C56015-E054-4D95-8170-B193481CC082}" type="datetime1">
              <a:rPr lang="he-IL" smtClean="0"/>
              <a:t>ג'/כסלו/תשפ"ו</a:t>
            </a:fld>
            <a:endParaRPr lang="en-US" dirty="0"/>
          </a:p>
        </p:txBody>
      </p:sp>
      <p:sp>
        <p:nvSpPr>
          <p:cNvPr id="5" name="מציין מיקום של כותרת תחתונה 4"/>
          <p:cNvSpPr>
            <a:spLocks noGrp="1"/>
          </p:cNvSpPr>
          <p:nvPr>
            <p:ph type="ftr" sz="quarter" idx="11"/>
          </p:nvPr>
        </p:nvSpPr>
        <p:spPr>
          <a:xfrm flipH="1">
            <a:off x="4693598" y="6423914"/>
            <a:ext cx="6917210" cy="365125"/>
          </a:xfrm>
        </p:spPr>
        <p:txBody>
          <a:bodyPr rtlCol="1"/>
          <a:lstStyle>
            <a:lvl1pPr algn="r" rtl="1">
              <a:defRPr/>
            </a:lvl1pPr>
          </a:lstStyle>
          <a:p>
            <a:pPr rtl="1"/>
            <a:endParaRPr lang="en-US" dirty="0"/>
          </a:p>
        </p:txBody>
      </p:sp>
      <p:sp>
        <p:nvSpPr>
          <p:cNvPr id="6" name="מציין מיקום של מספר שקופית 5"/>
          <p:cNvSpPr>
            <a:spLocks noGrp="1"/>
          </p:cNvSpPr>
          <p:nvPr>
            <p:ph type="sldNum" sz="quarter" idx="12"/>
          </p:nvPr>
        </p:nvSpPr>
        <p:spPr>
          <a:xfrm flipH="1">
            <a:off x="581190" y="6423914"/>
            <a:ext cx="10525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מלבן 6"/>
          <p:cNvSpPr>
            <a:spLocks noChangeAspect="1"/>
          </p:cNvSpPr>
          <p:nvPr/>
        </p:nvSpPr>
        <p:spPr>
          <a:xfrm flipH="1">
            <a:off x="446533"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p>
        </p:txBody>
      </p:sp>
      <p:sp>
        <p:nvSpPr>
          <p:cNvPr id="2" name="כותרת אנכית 1"/>
          <p:cNvSpPr>
            <a:spLocks noGrp="1"/>
          </p:cNvSpPr>
          <p:nvPr>
            <p:ph type="title" orient="vert"/>
          </p:nvPr>
        </p:nvSpPr>
        <p:spPr>
          <a:xfrm rot="10800000" flipH="1">
            <a:off x="863600" y="863600"/>
            <a:ext cx="3124200" cy="4807326"/>
          </a:xfrm>
        </p:spPr>
        <p:txBody>
          <a:bodyPr vert="eaVert" rtlCol="1" anchor="ctr"/>
          <a:lstStyle>
            <a:lvl1pPr algn="r" rtl="1">
              <a:defRPr>
                <a:solidFill>
                  <a:srgbClr val="FFFFFF"/>
                </a:solidFill>
              </a:defRPr>
            </a:lvl1pPr>
          </a:lstStyle>
          <a:p>
            <a:pPr rtl="1"/>
            <a:r>
              <a:rPr lang="he-IL"/>
              <a:t>לחץ כדי לערוך סגנון כותרת של תבנית בסיס</a:t>
            </a:r>
            <a:endParaRPr lang="en-US" dirty="0"/>
          </a:p>
        </p:txBody>
      </p:sp>
      <p:sp>
        <p:nvSpPr>
          <p:cNvPr id="3" name="מציין מיקום טקסט אנכי 2"/>
          <p:cNvSpPr>
            <a:spLocks noGrp="1"/>
          </p:cNvSpPr>
          <p:nvPr>
            <p:ph type="body" orient="vert" idx="1"/>
          </p:nvPr>
        </p:nvSpPr>
        <p:spPr>
          <a:xfrm rot="10800000" flipH="1">
            <a:off x="4255452" y="863600"/>
            <a:ext cx="7161625" cy="4807326"/>
          </a:xfrm>
        </p:spPr>
        <p:txBody>
          <a:bodyPr vert="eaVert" rtlCol="1" anchor="t"/>
          <a:lstStyle>
            <a:lvl1pPr algn="r" rtl="1">
              <a:defRPr/>
            </a:lvl1pPr>
            <a:lvl2pPr algn="r" rtl="1">
              <a:defRPr/>
            </a:lvl2pPr>
            <a:lvl3pPr algn="r" rtl="1">
              <a:defRPr/>
            </a:lvl3pPr>
            <a:lvl4pPr algn="r" rtl="1">
              <a:defRPr/>
            </a:lvl4pPr>
            <a:lvl5pPr algn="r" rtl="1">
              <a:defRPr/>
            </a:lvl5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en-US" dirty="0"/>
          </a:p>
        </p:txBody>
      </p:sp>
      <p:sp>
        <p:nvSpPr>
          <p:cNvPr id="8" name="מלבן 7">
            <a:extLst>
              <a:ext uri="{FF2B5EF4-FFF2-40B4-BE49-F238E27FC236}">
                <a16:creationId xmlns:a16="http://schemas.microsoft.com/office/drawing/2014/main" id="{F6423B97-A5D4-47B9-8861-73B3707A04CF}"/>
              </a:ext>
            </a:extLst>
          </p:cNvPr>
          <p:cNvSpPr/>
          <p:nvPr/>
        </p:nvSpPr>
        <p:spPr>
          <a:xfrm flipH="1">
            <a:off x="8042146"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p>
        </p:txBody>
      </p:sp>
      <p:sp>
        <p:nvSpPr>
          <p:cNvPr id="9" name="מלבן 8">
            <a:extLst>
              <a:ext uri="{FF2B5EF4-FFF2-40B4-BE49-F238E27FC236}">
                <a16:creationId xmlns:a16="http://schemas.microsoft.com/office/drawing/2014/main" id="{1AEC0421-37B4-4481-A10D-69FDF5EC7909}"/>
              </a:ext>
            </a:extLst>
          </p:cNvPr>
          <p:cNvSpPr/>
          <p:nvPr/>
        </p:nvSpPr>
        <p:spPr>
          <a:xfrm flipH="1">
            <a:off x="446533"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p>
        </p:txBody>
      </p:sp>
      <p:sp>
        <p:nvSpPr>
          <p:cNvPr id="10" name="מלבן 9">
            <a:extLst>
              <a:ext uri="{FF2B5EF4-FFF2-40B4-BE49-F238E27FC236}">
                <a16:creationId xmlns:a16="http://schemas.microsoft.com/office/drawing/2014/main" id="{5F7265B5-9F97-4F1E-99E9-74F7B7E62337}"/>
              </a:ext>
            </a:extLst>
          </p:cNvPr>
          <p:cNvSpPr/>
          <p:nvPr/>
        </p:nvSpPr>
        <p:spPr>
          <a:xfrm flipH="1">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p>
        </p:txBody>
      </p:sp>
      <p:sp>
        <p:nvSpPr>
          <p:cNvPr id="11" name="מציין מיקום של תאריך 10">
            <a:extLst>
              <a:ext uri="{FF2B5EF4-FFF2-40B4-BE49-F238E27FC236}">
                <a16:creationId xmlns:a16="http://schemas.microsoft.com/office/drawing/2014/main" id="{5C74A470-3BD3-4F33-80E5-67E6E87FCBE7}"/>
              </a:ext>
            </a:extLst>
          </p:cNvPr>
          <p:cNvSpPr>
            <a:spLocks noGrp="1"/>
          </p:cNvSpPr>
          <p:nvPr>
            <p:ph type="dt" sz="half" idx="10"/>
          </p:nvPr>
        </p:nvSpPr>
        <p:spPr>
          <a:xfrm flipH="1">
            <a:off x="1741250" y="6423914"/>
            <a:ext cx="2844799" cy="365125"/>
          </a:xfrm>
        </p:spPr>
        <p:txBody>
          <a:bodyPr rtlCol="1"/>
          <a:lstStyle>
            <a:lvl1pPr algn="r" rtl="1">
              <a:defRPr/>
            </a:lvl1pPr>
          </a:lstStyle>
          <a:p>
            <a:pPr rtl="1"/>
            <a:fld id="{F85813DB-1B81-426D-B405-949168BA8A3F}" type="datetime1">
              <a:rPr lang="he-IL" smtClean="0"/>
              <a:t>ג'/כסלו/תשפ"ו</a:t>
            </a:fld>
            <a:endParaRPr lang="en-US" dirty="0"/>
          </a:p>
        </p:txBody>
      </p:sp>
      <p:sp>
        <p:nvSpPr>
          <p:cNvPr id="12" name="מציין מיקום של כותרת תחתונה 11">
            <a:extLst>
              <a:ext uri="{FF2B5EF4-FFF2-40B4-BE49-F238E27FC236}">
                <a16:creationId xmlns:a16="http://schemas.microsoft.com/office/drawing/2014/main" id="{9A3A30BA-DB50-4D7D-BCDE-17D20FB354DF}"/>
              </a:ext>
            </a:extLst>
          </p:cNvPr>
          <p:cNvSpPr>
            <a:spLocks noGrp="1"/>
          </p:cNvSpPr>
          <p:nvPr>
            <p:ph type="ftr" sz="quarter" idx="11"/>
          </p:nvPr>
        </p:nvSpPr>
        <p:spPr>
          <a:xfrm flipH="1">
            <a:off x="4693598" y="6423914"/>
            <a:ext cx="6917210" cy="365125"/>
          </a:xfrm>
        </p:spPr>
        <p:txBody>
          <a:bodyPr rtlCol="1"/>
          <a:lstStyle>
            <a:lvl1pPr algn="r" rtl="1">
              <a:defRPr/>
            </a:lvl1pPr>
          </a:lstStyle>
          <a:p>
            <a:pPr rtl="1"/>
            <a:endParaRPr lang="en-US" dirty="0"/>
          </a:p>
        </p:txBody>
      </p:sp>
      <p:sp>
        <p:nvSpPr>
          <p:cNvPr id="13" name="מציין מיקום של מספר שקופית 12">
            <a:extLst>
              <a:ext uri="{FF2B5EF4-FFF2-40B4-BE49-F238E27FC236}">
                <a16:creationId xmlns:a16="http://schemas.microsoft.com/office/drawing/2014/main" id="{76FF9E58-C0B2-436B-A21C-DB45A00D6515}"/>
              </a:ext>
            </a:extLst>
          </p:cNvPr>
          <p:cNvSpPr>
            <a:spLocks noGrp="1"/>
          </p:cNvSpPr>
          <p:nvPr>
            <p:ph type="sldNum" sz="quarter" idx="12"/>
          </p:nvPr>
        </p:nvSpPr>
        <p:spPr>
          <a:xfrm flipH="1">
            <a:off x="581190" y="6423914"/>
            <a:ext cx="10525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531950" y="1498602"/>
            <a:ext cx="7010400" cy="3298825"/>
          </a:xfrm>
        </p:spPr>
        <p:txBody>
          <a:bodyPr rtlCol="1">
            <a:normAutofit/>
          </a:bodyPr>
          <a:lstStyle>
            <a:lvl1pPr algn="r" rtl="1">
              <a:lnSpc>
                <a:spcPct val="90000"/>
              </a:lnSpc>
              <a:defRPr sz="5400" cap="none" baseline="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endParaRPr lang="he-IL" noProof="0" dirty="0"/>
          </a:p>
        </p:txBody>
      </p:sp>
      <p:sp>
        <p:nvSpPr>
          <p:cNvPr id="3" name="כותרת משנה 2"/>
          <p:cNvSpPr>
            <a:spLocks noGrp="1"/>
          </p:cNvSpPr>
          <p:nvPr>
            <p:ph type="subTitle" idx="1"/>
          </p:nvPr>
        </p:nvSpPr>
        <p:spPr>
          <a:xfrm>
            <a:off x="531950" y="4927600"/>
            <a:ext cx="7010400" cy="1244600"/>
          </a:xfrm>
        </p:spPr>
        <p:txBody>
          <a:bodyPr rtlCol="1">
            <a:normAutofit/>
          </a:bodyPr>
          <a:lstStyle>
            <a:lvl1pPr marL="0" indent="0" algn="r" rtl="1">
              <a:spcBef>
                <a:spcPts val="0"/>
              </a:spcBef>
              <a:buNone/>
              <a:defRPr sz="28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09493" indent="0" algn="ctr" rtl="1">
              <a:buNone/>
              <a:defRPr>
                <a:solidFill>
                  <a:schemeClr val="tx1">
                    <a:tint val="75000"/>
                  </a:schemeClr>
                </a:solidFill>
              </a:defRPr>
            </a:lvl2pPr>
            <a:lvl3pPr marL="1218987" indent="0" algn="ctr" rtl="1">
              <a:buNone/>
              <a:defRPr>
                <a:solidFill>
                  <a:schemeClr val="tx1">
                    <a:tint val="75000"/>
                  </a:schemeClr>
                </a:solidFill>
              </a:defRPr>
            </a:lvl3pPr>
            <a:lvl4pPr marL="1828480" indent="0" algn="ctr" rtl="1">
              <a:buNone/>
              <a:defRPr>
                <a:solidFill>
                  <a:schemeClr val="tx1">
                    <a:tint val="75000"/>
                  </a:schemeClr>
                </a:solidFill>
              </a:defRPr>
            </a:lvl4pPr>
            <a:lvl5pPr marL="2437973" indent="0" algn="ctr" rtl="1">
              <a:buNone/>
              <a:defRPr>
                <a:solidFill>
                  <a:schemeClr val="tx1">
                    <a:tint val="75000"/>
                  </a:schemeClr>
                </a:solidFill>
              </a:defRPr>
            </a:lvl5pPr>
            <a:lvl6pPr marL="3047467" indent="0" algn="ctr" rtl="1">
              <a:buNone/>
              <a:defRPr>
                <a:solidFill>
                  <a:schemeClr val="tx1">
                    <a:tint val="75000"/>
                  </a:schemeClr>
                </a:solidFill>
              </a:defRPr>
            </a:lvl6pPr>
            <a:lvl7pPr marL="3656960" indent="0" algn="ctr" rtl="1">
              <a:buNone/>
              <a:defRPr>
                <a:solidFill>
                  <a:schemeClr val="tx1">
                    <a:tint val="75000"/>
                  </a:schemeClr>
                </a:solidFill>
              </a:defRPr>
            </a:lvl7pPr>
            <a:lvl8pPr marL="4266453" indent="0" algn="ctr" rtl="1">
              <a:buNone/>
              <a:defRPr>
                <a:solidFill>
                  <a:schemeClr val="tx1">
                    <a:tint val="75000"/>
                  </a:schemeClr>
                </a:solidFill>
              </a:defRPr>
            </a:lvl8pPr>
            <a:lvl9pPr marL="4875947" indent="0" algn="ctr" rtl="1">
              <a:buNone/>
              <a:defRPr>
                <a:solidFill>
                  <a:schemeClr val="tx1">
                    <a:tint val="75000"/>
                  </a:schemeClr>
                </a:solidFill>
              </a:defRPr>
            </a:lvl9pPr>
          </a:lstStyle>
          <a:p>
            <a:pPr rtl="1"/>
            <a:r>
              <a:rPr lang="he-IL" noProof="0"/>
              <a:t>לחץ כדי לערוך סגנון כותרת משנה של תבנית בסיס</a:t>
            </a:r>
            <a:endParaRPr lang="he-IL" noProof="0" dirty="0"/>
          </a:p>
        </p:txBody>
      </p:sp>
    </p:spTree>
    <p:extLst>
      <p:ext uri="{BB962C8B-B14F-4D97-AF65-F5344CB8AC3E}">
        <p14:creationId xmlns:p14="http://schemas.microsoft.com/office/powerpoint/2010/main" val="18456101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621966" y="82730"/>
            <a:ext cx="11240401" cy="1397000"/>
          </a:xfrm>
        </p:spPr>
        <p:txBody>
          <a:bodyPr rtlCol="1"/>
          <a:lstStyle>
            <a:lvl1pPr>
              <a:defRPr b="1">
                <a:solidFill>
                  <a:schemeClr val="tx2"/>
                </a:solidFill>
                <a:cs typeface="+mj-cs"/>
              </a:defRPr>
            </a:lvl1pPr>
          </a:lstStyle>
          <a:p>
            <a:pPr rtl="1"/>
            <a:r>
              <a:rPr lang="he-IL" noProof="0" dirty="0"/>
              <a:t>לחץ כדי לערוך סגנון כותרת של תבנית בסיס</a:t>
            </a:r>
          </a:p>
        </p:txBody>
      </p:sp>
      <p:sp>
        <p:nvSpPr>
          <p:cNvPr id="3" name="מציין מיקום תוכן 2"/>
          <p:cNvSpPr>
            <a:spLocks noGrp="1"/>
          </p:cNvSpPr>
          <p:nvPr>
            <p:ph idx="1"/>
          </p:nvPr>
        </p:nvSpPr>
        <p:spPr>
          <a:xfrm>
            <a:off x="836830" y="1701800"/>
            <a:ext cx="11025537" cy="4967560"/>
          </a:xfrm>
        </p:spPr>
        <p:txBody>
          <a:bodyPr rtlCol="1">
            <a:normAutofit/>
          </a:bodyPr>
          <a:lstStyle>
            <a:lvl1pPr>
              <a:defRPr sz="3200">
                <a:solidFill>
                  <a:schemeClr val="tx2"/>
                </a:solidFill>
                <a:cs typeface="+mn-cs"/>
              </a:defRPr>
            </a:lvl1pPr>
            <a:lvl2pPr>
              <a:defRPr sz="2800">
                <a:solidFill>
                  <a:schemeClr val="tx2"/>
                </a:solidFill>
                <a:cs typeface="+mn-cs"/>
              </a:defRPr>
            </a:lvl2pPr>
            <a:lvl3pPr>
              <a:defRPr sz="2400">
                <a:solidFill>
                  <a:schemeClr val="tx2"/>
                </a:solidFill>
                <a:cs typeface="+mn-cs"/>
              </a:defRPr>
            </a:lvl3pPr>
            <a:lvl4pPr>
              <a:defRPr sz="2400">
                <a:solidFill>
                  <a:schemeClr val="tx2"/>
                </a:solidFill>
                <a:cs typeface="+mn-cs"/>
              </a:defRPr>
            </a:lvl4pPr>
            <a:lvl5pPr algn="r" rtl="1">
              <a:defRPr sz="2400">
                <a:solidFill>
                  <a:schemeClr val="tx2"/>
                </a:solidFill>
                <a:cs typeface="+mn-cs"/>
              </a:defRPr>
            </a:lvl5pPr>
            <a:lvl6pPr algn="r" rtl="1">
              <a:defRPr/>
            </a:lvl6pPr>
            <a:lvl7pPr algn="r" rtl="1">
              <a:defRPr baseline="0"/>
            </a:lvl7pPr>
            <a:lvl8pPr algn="r" rtl="1">
              <a:defRPr baseline="0"/>
            </a:lvl8pPr>
            <a:lvl9pPr algn="r" rtl="1">
              <a:defRPr baseline="0"/>
            </a:lvl9pPr>
          </a:lstStyle>
          <a:p>
            <a:pPr lvl="0" rtl="1"/>
            <a:r>
              <a:rPr lang="he-IL" noProof="0"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Tree>
    <p:extLst>
      <p:ext uri="{BB962C8B-B14F-4D97-AF65-F5344CB8AC3E}">
        <p14:creationId xmlns:p14="http://schemas.microsoft.com/office/powerpoint/2010/main" val="171958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4495382" y="4445000"/>
            <a:ext cx="7010400" cy="1930400"/>
          </a:xfrm>
        </p:spPr>
        <p:txBody>
          <a:bodyPr rtlCol="1" anchor="t">
            <a:normAutofit/>
          </a:bodyPr>
          <a:lstStyle>
            <a:lvl1pPr algn="r" rtl="1">
              <a:defRPr sz="5400" b="0" cap="none" baseline="0"/>
            </a:lvl1pPr>
          </a:lstStyle>
          <a:p>
            <a:pPr rtl="1"/>
            <a:r>
              <a:rPr lang="he-IL" noProof="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4495382" y="3124201"/>
            <a:ext cx="7010400" cy="1296987"/>
          </a:xfrm>
        </p:spPr>
        <p:txBody>
          <a:bodyPr rtlCol="1" anchor="b">
            <a:normAutofit/>
          </a:bodyPr>
          <a:lstStyle>
            <a:lvl1pPr marL="0" indent="0" algn="r" rtl="1">
              <a:spcBef>
                <a:spcPts val="0"/>
              </a:spcBef>
              <a:buNone/>
              <a:defRPr sz="2800">
                <a:solidFill>
                  <a:schemeClr val="tx1"/>
                </a:solidFill>
              </a:defRPr>
            </a:lvl1pPr>
            <a:lvl2pPr marL="609493" indent="0" algn="r" rtl="1">
              <a:buNone/>
              <a:defRPr sz="2400">
                <a:solidFill>
                  <a:schemeClr val="tx1">
                    <a:tint val="75000"/>
                  </a:schemeClr>
                </a:solidFill>
              </a:defRPr>
            </a:lvl2pPr>
            <a:lvl3pPr marL="1218987" indent="0" algn="r" rtl="1">
              <a:buNone/>
              <a:defRPr sz="2100">
                <a:solidFill>
                  <a:schemeClr val="tx1">
                    <a:tint val="75000"/>
                  </a:schemeClr>
                </a:solidFill>
              </a:defRPr>
            </a:lvl3pPr>
            <a:lvl4pPr marL="1828480" indent="0" algn="r" rtl="1">
              <a:buNone/>
              <a:defRPr sz="1900">
                <a:solidFill>
                  <a:schemeClr val="tx1">
                    <a:tint val="75000"/>
                  </a:schemeClr>
                </a:solidFill>
              </a:defRPr>
            </a:lvl4pPr>
            <a:lvl5pPr marL="2437973" indent="0" algn="r" rtl="1">
              <a:buNone/>
              <a:defRPr sz="1900">
                <a:solidFill>
                  <a:schemeClr val="tx1">
                    <a:tint val="75000"/>
                  </a:schemeClr>
                </a:solidFill>
              </a:defRPr>
            </a:lvl5pPr>
            <a:lvl6pPr marL="3047467" indent="0" algn="r" rtl="1">
              <a:buNone/>
              <a:defRPr sz="1900">
                <a:solidFill>
                  <a:schemeClr val="tx1">
                    <a:tint val="75000"/>
                  </a:schemeClr>
                </a:solidFill>
              </a:defRPr>
            </a:lvl6pPr>
            <a:lvl7pPr marL="3656960" indent="0" algn="r" rtl="1">
              <a:buNone/>
              <a:defRPr sz="1900">
                <a:solidFill>
                  <a:schemeClr val="tx1">
                    <a:tint val="75000"/>
                  </a:schemeClr>
                </a:solidFill>
              </a:defRPr>
            </a:lvl7pPr>
            <a:lvl8pPr marL="4266453" indent="0" algn="r" rtl="1">
              <a:buNone/>
              <a:defRPr sz="1900">
                <a:solidFill>
                  <a:schemeClr val="tx1">
                    <a:tint val="75000"/>
                  </a:schemeClr>
                </a:solidFill>
              </a:defRPr>
            </a:lvl8pPr>
            <a:lvl9pPr marL="4875947" indent="0" algn="r" rtl="1">
              <a:buNone/>
              <a:defRPr sz="1900">
                <a:solidFill>
                  <a:schemeClr val="tx1">
                    <a:tint val="75000"/>
                  </a:schemeClr>
                </a:solidFill>
              </a:defRPr>
            </a:lvl9pPr>
          </a:lstStyle>
          <a:p>
            <a:pPr lvl="0" rtl="1"/>
            <a:r>
              <a:rPr lang="he-IL" noProof="0"/>
              <a:t>ערוך סגנונות טקסט של תבנית בסיס</a:t>
            </a:r>
          </a:p>
        </p:txBody>
      </p:sp>
    </p:spTree>
    <p:extLst>
      <p:ext uri="{BB962C8B-B14F-4D97-AF65-F5344CB8AC3E}">
        <p14:creationId xmlns:p14="http://schemas.microsoft.com/office/powerpoint/2010/main" val="3020461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836830" y="76200"/>
            <a:ext cx="10160000" cy="1397000"/>
          </a:xfrm>
        </p:spPr>
        <p:txBody>
          <a:bodyPr rtlCol="1"/>
          <a:lstStyle/>
          <a:p>
            <a:pPr rtl="1"/>
            <a:r>
              <a:rPr lang="he-IL" noProof="0"/>
              <a:t>לחץ כדי לערוך סגנון כותרת של תבנית בסיס</a:t>
            </a:r>
            <a:endParaRPr lang="he-IL" noProof="0" dirty="0"/>
          </a:p>
        </p:txBody>
      </p:sp>
      <p:sp>
        <p:nvSpPr>
          <p:cNvPr id="3" name="מציין מיקום תוכן 2"/>
          <p:cNvSpPr>
            <a:spLocks noGrp="1"/>
          </p:cNvSpPr>
          <p:nvPr>
            <p:ph sz="half" idx="1"/>
          </p:nvPr>
        </p:nvSpPr>
        <p:spPr>
          <a:xfrm>
            <a:off x="836830" y="1701800"/>
            <a:ext cx="4978400" cy="4470400"/>
          </a:xfrm>
        </p:spPr>
        <p:txBody>
          <a:bodyPr rtlCol="1">
            <a:normAutofit/>
          </a:bodyPr>
          <a:lstStyle>
            <a:lvl1pPr algn="r" rtl="1">
              <a:defRPr sz="2400"/>
            </a:lvl1pPr>
            <a:lvl2pPr algn="r" rtl="1">
              <a:defRPr sz="2000"/>
            </a:lvl2pPr>
            <a:lvl3pPr algn="r" rtl="1">
              <a:defRPr sz="1800"/>
            </a:lvl3pPr>
            <a:lvl4pPr algn="r" rtl="1">
              <a:defRPr sz="1800"/>
            </a:lvl4pPr>
            <a:lvl5pPr marL="2011328" algn="r" rtl="1">
              <a:defRPr sz="1800"/>
            </a:lvl5pPr>
            <a:lvl6pPr marL="2011328" algn="r" rtl="1">
              <a:defRPr sz="1800"/>
            </a:lvl6pPr>
            <a:lvl7pPr marL="2011328" algn="r" rtl="1">
              <a:defRPr sz="1800"/>
            </a:lvl7pPr>
            <a:lvl8pPr marL="2011328" algn="r" rtl="1">
              <a:defRPr sz="1800"/>
            </a:lvl8pPr>
            <a:lvl9pPr marL="2011328" algn="r" rtl="1">
              <a:defRPr sz="1800"/>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4" name="מציין מיקום תוכן 3"/>
          <p:cNvSpPr>
            <a:spLocks noGrp="1"/>
          </p:cNvSpPr>
          <p:nvPr>
            <p:ph sz="half" idx="2"/>
          </p:nvPr>
        </p:nvSpPr>
        <p:spPr>
          <a:xfrm>
            <a:off x="6018430" y="1701800"/>
            <a:ext cx="4978400" cy="4470400"/>
          </a:xfrm>
        </p:spPr>
        <p:txBody>
          <a:bodyPr rtlCol="1">
            <a:normAutofit/>
          </a:bodyPr>
          <a:lstStyle>
            <a:lvl1pPr algn="r" rtl="1">
              <a:defRPr sz="2400"/>
            </a:lvl1pPr>
            <a:lvl2pPr algn="r" rtl="1">
              <a:defRPr sz="2000"/>
            </a:lvl2pPr>
            <a:lvl3pPr algn="r" rtl="1">
              <a:defRPr sz="1800"/>
            </a:lvl3pPr>
            <a:lvl4pPr algn="r" rtl="1">
              <a:defRPr sz="1800"/>
            </a:lvl4pPr>
            <a:lvl5pPr marL="2011328" algn="r" rtl="1">
              <a:defRPr sz="1800"/>
            </a:lvl5pPr>
            <a:lvl6pPr marL="2011328" algn="r" rtl="1">
              <a:defRPr sz="1800"/>
            </a:lvl6pPr>
            <a:lvl7pPr marL="2011328" algn="r" rtl="1">
              <a:defRPr sz="1800"/>
            </a:lvl7pPr>
            <a:lvl8pPr marL="2011328" algn="r" rtl="1">
              <a:defRPr sz="1800"/>
            </a:lvl8pPr>
            <a:lvl9pPr marL="2011328" algn="r" rtl="1">
              <a:defRPr sz="1800"/>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10" name="מציין מיקום של תאריך 3"/>
          <p:cNvSpPr>
            <a:spLocks noGrp="1"/>
          </p:cNvSpPr>
          <p:nvPr>
            <p:ph type="dt" sz="half" idx="10"/>
          </p:nvPr>
        </p:nvSpPr>
        <p:spPr>
          <a:xfrm>
            <a:off x="836830" y="6400802"/>
            <a:ext cx="1109089"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1" name="מציין מיקום של כותרת תחתונה 4"/>
          <p:cNvSpPr>
            <a:spLocks noGrp="1"/>
          </p:cNvSpPr>
          <p:nvPr>
            <p:ph type="ftr" sz="quarter" idx="3"/>
          </p:nvPr>
        </p:nvSpPr>
        <p:spPr>
          <a:xfrm>
            <a:off x="2004237" y="6400802"/>
            <a:ext cx="6218819"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2" name="מציין מיקום של מספר שקופית 5"/>
          <p:cNvSpPr>
            <a:spLocks noGrp="1"/>
          </p:cNvSpPr>
          <p:nvPr>
            <p:ph type="sldNum" sz="quarter" idx="4"/>
          </p:nvPr>
        </p:nvSpPr>
        <p:spPr>
          <a:xfrm>
            <a:off x="8254264" y="6400802"/>
            <a:ext cx="2743915"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23 נובמבר 25</a:t>
            </a:fld>
            <a:endParaRPr lang="he-IL" noProof="0" dirty="0"/>
          </a:p>
        </p:txBody>
      </p:sp>
    </p:spTree>
    <p:extLst>
      <p:ext uri="{BB962C8B-B14F-4D97-AF65-F5344CB8AC3E}">
        <p14:creationId xmlns:p14="http://schemas.microsoft.com/office/powerpoint/2010/main" val="217077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6830" y="76200"/>
            <a:ext cx="10160000" cy="1397000"/>
          </a:xfrm>
        </p:spPr>
        <p:txBody>
          <a:bodyPr rtlCol="1"/>
          <a:lstStyle>
            <a:lvl1pPr algn="r" rtl="1">
              <a:defRPr/>
            </a:lvl1pPr>
          </a:lstStyle>
          <a:p>
            <a:pPr rtl="1"/>
            <a:r>
              <a:rPr lang="he-IL" noProof="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840895" y="1608836"/>
            <a:ext cx="4974336" cy="512064"/>
          </a:xfrm>
        </p:spPr>
        <p:txBody>
          <a:bodyPr rtlCol="1" anchor="b">
            <a:noAutofit/>
          </a:bodyPr>
          <a:lstStyle>
            <a:lvl1pPr marL="0" indent="0" algn="r" rtl="1">
              <a:spcBef>
                <a:spcPts val="0"/>
              </a:spcBef>
              <a:buNone/>
              <a:defRPr sz="2400" b="1"/>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he-IL" noProof="0"/>
              <a:t>ערוך סגנונות טקסט של תבנית בסיס</a:t>
            </a:r>
          </a:p>
        </p:txBody>
      </p:sp>
      <p:sp>
        <p:nvSpPr>
          <p:cNvPr id="4" name="מציין מיקום תוכן 3"/>
          <p:cNvSpPr>
            <a:spLocks noGrp="1"/>
          </p:cNvSpPr>
          <p:nvPr>
            <p:ph sz="half" idx="2"/>
          </p:nvPr>
        </p:nvSpPr>
        <p:spPr>
          <a:xfrm>
            <a:off x="836830" y="2209800"/>
            <a:ext cx="4978400" cy="3962400"/>
          </a:xfrm>
        </p:spPr>
        <p:txBody>
          <a:bodyPr rtlCol="1">
            <a:normAutofit/>
          </a:bodyPr>
          <a:lstStyle>
            <a:lvl1pPr algn="r" rtl="1">
              <a:defRPr sz="2000"/>
            </a:lvl1pPr>
            <a:lvl2pPr algn="r" rtl="1">
              <a:defRPr sz="1800"/>
            </a:lvl2pPr>
            <a:lvl3pPr algn="r" rtl="1">
              <a:defRPr sz="1800"/>
            </a:lvl3pPr>
            <a:lvl4pPr algn="r" rtl="1">
              <a:defRPr sz="1800"/>
            </a:lvl4pPr>
            <a:lvl5pPr marL="2011328" algn="r" rtl="1">
              <a:defRPr sz="1800"/>
            </a:lvl5pPr>
            <a:lvl6pPr marL="2011328" algn="r" rtl="1">
              <a:defRPr sz="1800"/>
            </a:lvl6pPr>
            <a:lvl7pPr marL="2011328" algn="r" rtl="1">
              <a:defRPr sz="1800"/>
            </a:lvl7pPr>
            <a:lvl8pPr marL="2011328" algn="r" rtl="1">
              <a:defRPr sz="1800"/>
            </a:lvl8pPr>
            <a:lvl9pPr marL="2011328" algn="r" rtl="1">
              <a:defRPr sz="1800"/>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5" name="מציין מיקום טקסט 4"/>
          <p:cNvSpPr>
            <a:spLocks noGrp="1"/>
          </p:cNvSpPr>
          <p:nvPr>
            <p:ph type="body" sz="quarter" idx="3"/>
          </p:nvPr>
        </p:nvSpPr>
        <p:spPr>
          <a:xfrm>
            <a:off x="6022494" y="1608836"/>
            <a:ext cx="4974336" cy="512064"/>
          </a:xfrm>
        </p:spPr>
        <p:txBody>
          <a:bodyPr rtlCol="1" anchor="b">
            <a:noAutofit/>
          </a:bodyPr>
          <a:lstStyle>
            <a:lvl1pPr marL="0" indent="0" algn="r" rtl="1">
              <a:spcBef>
                <a:spcPts val="0"/>
              </a:spcBef>
              <a:buNone/>
              <a:defRPr sz="2400" b="1"/>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he-IL" noProof="0"/>
              <a:t>ערוך סגנונות טקסט של תבנית בסיס</a:t>
            </a:r>
          </a:p>
        </p:txBody>
      </p:sp>
      <p:sp>
        <p:nvSpPr>
          <p:cNvPr id="6" name="מציין מיקום תוכן 5"/>
          <p:cNvSpPr>
            <a:spLocks noGrp="1"/>
          </p:cNvSpPr>
          <p:nvPr>
            <p:ph sz="quarter" idx="4"/>
          </p:nvPr>
        </p:nvSpPr>
        <p:spPr>
          <a:xfrm>
            <a:off x="6018430" y="2209800"/>
            <a:ext cx="4978400" cy="3962400"/>
          </a:xfrm>
        </p:spPr>
        <p:txBody>
          <a:bodyPr rtlCol="1">
            <a:normAutofit/>
          </a:bodyPr>
          <a:lstStyle>
            <a:lvl1pPr algn="r" rtl="1">
              <a:defRPr sz="2000"/>
            </a:lvl1pPr>
            <a:lvl2pPr algn="r" rtl="1">
              <a:defRPr sz="1800"/>
            </a:lvl2pPr>
            <a:lvl3pPr algn="r" rtl="1">
              <a:defRPr sz="1800"/>
            </a:lvl3pPr>
            <a:lvl4pPr algn="r" rtl="1">
              <a:defRPr sz="1800"/>
            </a:lvl4pPr>
            <a:lvl5pPr marL="2011328" algn="r" rtl="1">
              <a:defRPr sz="1800"/>
            </a:lvl5pPr>
            <a:lvl6pPr marL="2011328" algn="r" rtl="1">
              <a:defRPr sz="1800"/>
            </a:lvl6pPr>
            <a:lvl7pPr marL="2011328" algn="r" rtl="1">
              <a:defRPr sz="1800"/>
            </a:lvl7pPr>
            <a:lvl8pPr marL="2011328" algn="r" rtl="1">
              <a:defRPr sz="1800"/>
            </a:lvl8pPr>
            <a:lvl9pPr marL="2011328" algn="r" rtl="1">
              <a:defRPr sz="1800"/>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12" name="מציין מיקום של תאריך 3"/>
          <p:cNvSpPr>
            <a:spLocks noGrp="1"/>
          </p:cNvSpPr>
          <p:nvPr>
            <p:ph type="dt" sz="half" idx="10"/>
          </p:nvPr>
        </p:nvSpPr>
        <p:spPr>
          <a:xfrm>
            <a:off x="836830" y="6400802"/>
            <a:ext cx="1109089"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3" name="מציין מיקום של כותרת תחתונה 4"/>
          <p:cNvSpPr>
            <a:spLocks noGrp="1"/>
          </p:cNvSpPr>
          <p:nvPr>
            <p:ph type="ftr" sz="quarter" idx="11"/>
          </p:nvPr>
        </p:nvSpPr>
        <p:spPr>
          <a:xfrm>
            <a:off x="2004237" y="6400802"/>
            <a:ext cx="6218819"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4" name="מציין מיקום של מספר שקופית 5"/>
          <p:cNvSpPr>
            <a:spLocks noGrp="1"/>
          </p:cNvSpPr>
          <p:nvPr>
            <p:ph type="sldNum" sz="quarter" idx="12"/>
          </p:nvPr>
        </p:nvSpPr>
        <p:spPr>
          <a:xfrm>
            <a:off x="8254264" y="6400802"/>
            <a:ext cx="2743915"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23 נובמבר 25</a:t>
            </a:fld>
            <a:endParaRPr lang="he-IL" noProof="0" dirty="0"/>
          </a:p>
        </p:txBody>
      </p:sp>
    </p:spTree>
    <p:extLst>
      <p:ext uri="{BB962C8B-B14F-4D97-AF65-F5344CB8AC3E}">
        <p14:creationId xmlns:p14="http://schemas.microsoft.com/office/powerpoint/2010/main" val="111076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836830" y="76200"/>
            <a:ext cx="10160000" cy="1397000"/>
          </a:xfrm>
        </p:spPr>
        <p:txBody>
          <a:bodyPr rtlCol="1"/>
          <a:lstStyle/>
          <a:p>
            <a:pPr rtl="1"/>
            <a:r>
              <a:rPr lang="he-IL" noProof="0"/>
              <a:t>לחץ כדי לערוך סגנון כותרת של תבנית בסיס</a:t>
            </a:r>
            <a:endParaRPr lang="he-IL" noProof="0" dirty="0"/>
          </a:p>
        </p:txBody>
      </p:sp>
      <p:sp>
        <p:nvSpPr>
          <p:cNvPr id="8" name="מציין מיקום של תאריך 3"/>
          <p:cNvSpPr>
            <a:spLocks noGrp="1"/>
          </p:cNvSpPr>
          <p:nvPr>
            <p:ph type="dt" sz="half" idx="2"/>
          </p:nvPr>
        </p:nvSpPr>
        <p:spPr>
          <a:xfrm>
            <a:off x="836830" y="6400802"/>
            <a:ext cx="1109089"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9" name="מציין מיקום של כותרת תחתונה 4"/>
          <p:cNvSpPr>
            <a:spLocks noGrp="1"/>
          </p:cNvSpPr>
          <p:nvPr>
            <p:ph type="ftr" sz="quarter" idx="3"/>
          </p:nvPr>
        </p:nvSpPr>
        <p:spPr>
          <a:xfrm>
            <a:off x="2004237" y="6400802"/>
            <a:ext cx="6218819"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0" name="מציין מיקום של מספר שקופית 5"/>
          <p:cNvSpPr>
            <a:spLocks noGrp="1"/>
          </p:cNvSpPr>
          <p:nvPr>
            <p:ph type="sldNum" sz="quarter" idx="4"/>
          </p:nvPr>
        </p:nvSpPr>
        <p:spPr>
          <a:xfrm>
            <a:off x="8254264" y="6400802"/>
            <a:ext cx="2743915"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23 נובמבר 25</a:t>
            </a:fld>
            <a:endParaRPr lang="he-IL" noProof="0" dirty="0"/>
          </a:p>
        </p:txBody>
      </p:sp>
    </p:spTree>
    <p:extLst>
      <p:ext uri="{BB962C8B-B14F-4D97-AF65-F5344CB8AC3E}">
        <p14:creationId xmlns:p14="http://schemas.microsoft.com/office/powerpoint/2010/main" val="3627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7" name="מציין מיקום של תאריך 3"/>
          <p:cNvSpPr>
            <a:spLocks noGrp="1"/>
          </p:cNvSpPr>
          <p:nvPr>
            <p:ph type="dt" sz="half" idx="2"/>
          </p:nvPr>
        </p:nvSpPr>
        <p:spPr>
          <a:xfrm>
            <a:off x="836830" y="6400802"/>
            <a:ext cx="1109089"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8" name="מציין מיקום של כותרת תחתונה 4"/>
          <p:cNvSpPr>
            <a:spLocks noGrp="1"/>
          </p:cNvSpPr>
          <p:nvPr>
            <p:ph type="ftr" sz="quarter" idx="3"/>
          </p:nvPr>
        </p:nvSpPr>
        <p:spPr>
          <a:xfrm>
            <a:off x="2004237" y="6400802"/>
            <a:ext cx="6218819"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9" name="מציין מיקום של מספר שקופית 5"/>
          <p:cNvSpPr>
            <a:spLocks noGrp="1"/>
          </p:cNvSpPr>
          <p:nvPr>
            <p:ph type="sldNum" sz="quarter" idx="4"/>
          </p:nvPr>
        </p:nvSpPr>
        <p:spPr>
          <a:xfrm>
            <a:off x="8254264" y="6400802"/>
            <a:ext cx="2743915"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23 נובמבר 25</a:t>
            </a:fld>
            <a:endParaRPr lang="he-IL" noProof="0" dirty="0"/>
          </a:p>
        </p:txBody>
      </p:sp>
    </p:spTree>
    <p:extLst>
      <p:ext uri="{BB962C8B-B14F-4D97-AF65-F5344CB8AC3E}">
        <p14:creationId xmlns:p14="http://schemas.microsoft.com/office/powerpoint/2010/main" val="174065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8" name="מלבן 7"/>
          <p:cNvSpPr/>
          <p:nvPr/>
        </p:nvSpPr>
        <p:spPr>
          <a:xfrm>
            <a:off x="279558" y="0"/>
            <a:ext cx="7924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he-IL"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a:off x="8535035" y="1701800"/>
            <a:ext cx="3352800" cy="2844800"/>
          </a:xfrm>
        </p:spPr>
        <p:txBody>
          <a:bodyPr rtlCol="1" anchor="b">
            <a:normAutofit/>
          </a:bodyPr>
          <a:lstStyle>
            <a:lvl1pPr algn="r" rtl="1">
              <a:defRPr sz="2000" b="1">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endParaRPr lang="he-IL" noProof="0" dirty="0"/>
          </a:p>
        </p:txBody>
      </p:sp>
      <p:sp>
        <p:nvSpPr>
          <p:cNvPr id="3" name="מציין מיקום תוכן 2"/>
          <p:cNvSpPr>
            <a:spLocks noGrp="1"/>
          </p:cNvSpPr>
          <p:nvPr>
            <p:ph idx="1"/>
          </p:nvPr>
        </p:nvSpPr>
        <p:spPr>
          <a:xfrm>
            <a:off x="787558" y="482600"/>
            <a:ext cx="6807200" cy="5892800"/>
          </a:xfrm>
        </p:spPr>
        <p:txBody>
          <a:bodyPr rtlCol="1">
            <a:normAutofit/>
          </a:bodyPr>
          <a:lstStyle>
            <a:lvl1pPr algn="r" rtl="1">
              <a:defRPr sz="2400">
                <a:latin typeface="Tahoma" panose="020B0604030504040204" pitchFamily="34" charset="0"/>
                <a:ea typeface="Tahoma" panose="020B0604030504040204" pitchFamily="34" charset="0"/>
                <a:cs typeface="Tahoma" panose="020B0604030504040204" pitchFamily="34" charset="0"/>
              </a:defRPr>
            </a:lvl1pPr>
            <a:lvl2pPr algn="r" rtl="1">
              <a:defRPr sz="2000">
                <a:latin typeface="Tahoma" panose="020B0604030504040204" pitchFamily="34" charset="0"/>
                <a:ea typeface="Tahoma" panose="020B0604030504040204" pitchFamily="34" charset="0"/>
                <a:cs typeface="Tahoma" panose="020B0604030504040204" pitchFamily="34" charset="0"/>
              </a:defRPr>
            </a:lvl2pPr>
            <a:lvl3pPr algn="r" rtl="1">
              <a:defRPr sz="1800">
                <a:latin typeface="Tahoma" panose="020B0604030504040204" pitchFamily="34" charset="0"/>
                <a:ea typeface="Tahoma" panose="020B0604030504040204" pitchFamily="34" charset="0"/>
                <a:cs typeface="Tahoma" panose="020B0604030504040204" pitchFamily="34" charset="0"/>
              </a:defRPr>
            </a:lvl3pPr>
            <a:lvl4pPr algn="r" rtl="1">
              <a:defRPr sz="1800">
                <a:latin typeface="Tahoma" panose="020B0604030504040204" pitchFamily="34" charset="0"/>
                <a:ea typeface="Tahoma" panose="020B0604030504040204" pitchFamily="34" charset="0"/>
                <a:cs typeface="Tahoma" panose="020B0604030504040204" pitchFamily="34" charset="0"/>
              </a:defRPr>
            </a:lvl4pPr>
            <a:lvl5pPr algn="r" rtl="1">
              <a:defRPr sz="1800">
                <a:latin typeface="Tahoma" panose="020B0604030504040204" pitchFamily="34" charset="0"/>
                <a:ea typeface="Tahoma" panose="020B0604030504040204" pitchFamily="34" charset="0"/>
                <a:cs typeface="Tahoma" panose="020B0604030504040204" pitchFamily="34" charset="0"/>
              </a:defRPr>
            </a:lvl5pPr>
            <a:lvl6pPr algn="r" rtl="1">
              <a:defRPr sz="1800"/>
            </a:lvl6pPr>
            <a:lvl7pPr algn="r" rtl="1">
              <a:defRPr sz="1800"/>
            </a:lvl7pPr>
            <a:lvl8pPr algn="r" rtl="1">
              <a:defRPr sz="1800"/>
            </a:lvl8pPr>
            <a:lvl9pPr algn="r" rtl="1">
              <a:defRPr sz="1800"/>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4" name="מציין מיקום טקסט 3"/>
          <p:cNvSpPr>
            <a:spLocks noGrp="1"/>
          </p:cNvSpPr>
          <p:nvPr>
            <p:ph type="body" sz="half" idx="2"/>
          </p:nvPr>
        </p:nvSpPr>
        <p:spPr>
          <a:xfrm>
            <a:off x="8535035" y="4648200"/>
            <a:ext cx="3352800" cy="1727200"/>
          </a:xfrm>
        </p:spPr>
        <p:txBody>
          <a:bodyPr rtlCol="1">
            <a:normAutofit/>
          </a:bodyPr>
          <a:lstStyle>
            <a:lvl1pPr marL="0" indent="0" algn="r" rtl="1">
              <a:spcBef>
                <a:spcPts val="1200"/>
              </a:spcBef>
              <a:buNone/>
              <a:defRPr sz="1600">
                <a:latin typeface="Tahoma" panose="020B0604030504040204" pitchFamily="34" charset="0"/>
                <a:ea typeface="Tahoma" panose="020B0604030504040204" pitchFamily="34" charset="0"/>
                <a:cs typeface="Tahoma" panose="020B0604030504040204" pitchFamily="34" charset="0"/>
              </a:defRPr>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he-IL" noProof="0"/>
              <a:t>ערוך סגנונות טקסט של תבנית בסיס</a:t>
            </a:r>
          </a:p>
        </p:txBody>
      </p:sp>
      <p:sp>
        <p:nvSpPr>
          <p:cNvPr id="11" name="מציין מיקום של תאריך 3"/>
          <p:cNvSpPr>
            <a:spLocks noGrp="1"/>
          </p:cNvSpPr>
          <p:nvPr>
            <p:ph type="dt" sz="half" idx="10"/>
          </p:nvPr>
        </p:nvSpPr>
        <p:spPr>
          <a:xfrm>
            <a:off x="790636" y="6400802"/>
            <a:ext cx="1109089"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2" name="מציין מיקום של כותרת תחתונה 4"/>
          <p:cNvSpPr>
            <a:spLocks noGrp="1"/>
          </p:cNvSpPr>
          <p:nvPr>
            <p:ph type="ftr" sz="quarter" idx="3"/>
          </p:nvPr>
        </p:nvSpPr>
        <p:spPr>
          <a:xfrm>
            <a:off x="1958043" y="6400802"/>
            <a:ext cx="6218819"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3" name="מציין מיקום של מספר שקופית 5"/>
          <p:cNvSpPr>
            <a:spLocks noGrp="1"/>
          </p:cNvSpPr>
          <p:nvPr>
            <p:ph type="sldNum" sz="quarter" idx="4"/>
          </p:nvPr>
        </p:nvSpPr>
        <p:spPr>
          <a:xfrm>
            <a:off x="8208070" y="6400802"/>
            <a:ext cx="2743915"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23 נובמבר 25</a:t>
            </a:fld>
            <a:endParaRPr lang="he-IL" noProof="0" dirty="0"/>
          </a:p>
        </p:txBody>
      </p:sp>
    </p:spTree>
    <p:extLst>
      <p:ext uri="{BB962C8B-B14F-4D97-AF65-F5344CB8AC3E}">
        <p14:creationId xmlns:p14="http://schemas.microsoft.com/office/powerpoint/2010/main" val="196895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581192" y="702156"/>
            <a:ext cx="11029616" cy="118872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en-US" dirty="0"/>
          </a:p>
        </p:txBody>
      </p:sp>
      <p:sp>
        <p:nvSpPr>
          <p:cNvPr id="3" name="מציין מיקום תוכן 2"/>
          <p:cNvSpPr>
            <a:spLocks noGrp="1"/>
          </p:cNvSpPr>
          <p:nvPr>
            <p:ph idx="1"/>
          </p:nvPr>
        </p:nvSpPr>
        <p:spPr>
          <a:xfrm flipH="1">
            <a:off x="581193" y="2340864"/>
            <a:ext cx="11029615" cy="3634486"/>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en-US" dirty="0"/>
          </a:p>
        </p:txBody>
      </p:sp>
      <p:sp>
        <p:nvSpPr>
          <p:cNvPr id="8" name="מציין מיקום של תאריך 7">
            <a:extLst>
              <a:ext uri="{FF2B5EF4-FFF2-40B4-BE49-F238E27FC236}">
                <a16:creationId xmlns:a16="http://schemas.microsoft.com/office/drawing/2014/main" id="{770E6237-3456-439F-802D-3BA93FC7E3E5}"/>
              </a:ext>
            </a:extLst>
          </p:cNvPr>
          <p:cNvSpPr>
            <a:spLocks noGrp="1"/>
          </p:cNvSpPr>
          <p:nvPr>
            <p:ph type="dt" sz="half" idx="10"/>
          </p:nvPr>
        </p:nvSpPr>
        <p:spPr>
          <a:xfrm flipH="1">
            <a:off x="1741250" y="6423914"/>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00C59323-730E-4943-93D0-0D72EB289745}" type="datetime1">
              <a:rPr lang="he-IL" smtClean="0"/>
              <a:t>ג'/כסלו/תשפ"ו</a:t>
            </a:fld>
            <a:endParaRPr lang="en-US" dirty="0"/>
          </a:p>
        </p:txBody>
      </p:sp>
      <p:sp>
        <p:nvSpPr>
          <p:cNvPr id="9" name="מציין מיקום של כותרת תחתונה 8">
            <a:extLst>
              <a:ext uri="{FF2B5EF4-FFF2-40B4-BE49-F238E27FC236}">
                <a16:creationId xmlns:a16="http://schemas.microsoft.com/office/drawing/2014/main" id="{1356D3B5-6063-4A89-B88F-9D3043916FF8}"/>
              </a:ext>
            </a:extLst>
          </p:cNvPr>
          <p:cNvSpPr>
            <a:spLocks noGrp="1"/>
          </p:cNvSpPr>
          <p:nvPr>
            <p:ph type="ftr" sz="quarter" idx="11"/>
          </p:nvPr>
        </p:nvSpPr>
        <p:spPr>
          <a:xfrm flipH="1">
            <a:off x="4693598" y="6423914"/>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0" name="מציין מיקום של מספר שקופית 9">
            <a:extLst>
              <a:ext uri="{FF2B5EF4-FFF2-40B4-BE49-F238E27FC236}">
                <a16:creationId xmlns:a16="http://schemas.microsoft.com/office/drawing/2014/main" id="{02B78BF7-69D3-4CE0-A631-50EFD41EEEB8}"/>
              </a:ext>
            </a:extLst>
          </p:cNvPr>
          <p:cNvSpPr>
            <a:spLocks noGrp="1"/>
          </p:cNvSpPr>
          <p:nvPr>
            <p:ph type="sldNum" sz="quarter" idx="12"/>
          </p:nvPr>
        </p:nvSpPr>
        <p:spPr>
          <a:xfrm flipH="1">
            <a:off x="581190" y="6423914"/>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8" name="מלבן 7"/>
          <p:cNvSpPr/>
          <p:nvPr/>
        </p:nvSpPr>
        <p:spPr>
          <a:xfrm>
            <a:off x="2082801" y="0"/>
            <a:ext cx="8026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he-IL"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a:off x="2438401" y="4800600"/>
            <a:ext cx="7315200" cy="762000"/>
          </a:xfrm>
        </p:spPr>
        <p:txBody>
          <a:bodyPr rtlCol="1" anchor="b">
            <a:normAutofit/>
          </a:bodyPr>
          <a:lstStyle>
            <a:lvl1pPr algn="r" rtl="1">
              <a:defRPr sz="2000" b="1">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endParaRPr lang="he-IL" noProof="0" dirty="0"/>
          </a:p>
        </p:txBody>
      </p:sp>
      <p:sp>
        <p:nvSpPr>
          <p:cNvPr id="3" name="מציין מיקום של תמונה 2"/>
          <p:cNvSpPr>
            <a:spLocks noGrp="1"/>
          </p:cNvSpPr>
          <p:nvPr>
            <p:ph type="pic" idx="1"/>
          </p:nvPr>
        </p:nvSpPr>
        <p:spPr>
          <a:xfrm>
            <a:off x="2438401" y="279402"/>
            <a:ext cx="7315200" cy="4448175"/>
          </a:xfrm>
        </p:spPr>
        <p:txBody>
          <a:bodyPr rtlCol="1">
            <a:normAutofit/>
          </a:bodyPr>
          <a:lstStyle>
            <a:lvl1pPr marL="0" indent="0" algn="r" rtl="1">
              <a:buNone/>
              <a:defRPr sz="2800">
                <a:latin typeface="Tahoma" panose="020B0604030504040204" pitchFamily="34" charset="0"/>
                <a:ea typeface="Tahoma" panose="020B0604030504040204" pitchFamily="34" charset="0"/>
                <a:cs typeface="Tahoma" panose="020B0604030504040204" pitchFamily="34" charset="0"/>
              </a:defRPr>
            </a:lvl1pPr>
            <a:lvl2pPr marL="609493" indent="0" algn="r" rtl="1">
              <a:buNone/>
              <a:defRPr sz="3700"/>
            </a:lvl2pPr>
            <a:lvl3pPr marL="1218987" indent="0" algn="r" rtl="1">
              <a:buNone/>
              <a:defRPr sz="3200"/>
            </a:lvl3pPr>
            <a:lvl4pPr marL="1828480" indent="0" algn="r" rtl="1">
              <a:buNone/>
              <a:defRPr sz="2700"/>
            </a:lvl4pPr>
            <a:lvl5pPr marL="2437973" indent="0" algn="r" rtl="1">
              <a:buNone/>
              <a:defRPr sz="2700"/>
            </a:lvl5pPr>
            <a:lvl6pPr marL="3047467" indent="0" algn="r" rtl="1">
              <a:buNone/>
              <a:defRPr sz="2700"/>
            </a:lvl6pPr>
            <a:lvl7pPr marL="3656960" indent="0" algn="r" rtl="1">
              <a:buNone/>
              <a:defRPr sz="2700"/>
            </a:lvl7pPr>
            <a:lvl8pPr marL="4266453" indent="0" algn="r" rtl="1">
              <a:buNone/>
              <a:defRPr sz="2700"/>
            </a:lvl8pPr>
            <a:lvl9pPr marL="4875947" indent="0" algn="r" rtl="1">
              <a:buNone/>
              <a:defRPr sz="2700"/>
            </a:lvl9pPr>
          </a:lstStyle>
          <a:p>
            <a:pPr rtl="1"/>
            <a:r>
              <a:rPr lang="he-IL" noProof="0"/>
              <a:t>לחץ על הסמל כדי להוסיף תמונה</a:t>
            </a:r>
            <a:endParaRPr lang="he-IL" noProof="0" dirty="0"/>
          </a:p>
        </p:txBody>
      </p:sp>
      <p:sp>
        <p:nvSpPr>
          <p:cNvPr id="4" name="מציין מיקום טקסט 3"/>
          <p:cNvSpPr>
            <a:spLocks noGrp="1"/>
          </p:cNvSpPr>
          <p:nvPr>
            <p:ph type="body" sz="half" idx="2"/>
          </p:nvPr>
        </p:nvSpPr>
        <p:spPr>
          <a:xfrm>
            <a:off x="2438401" y="5562600"/>
            <a:ext cx="7315200" cy="812800"/>
          </a:xfrm>
        </p:spPr>
        <p:txBody>
          <a:bodyPr rtlCol="1">
            <a:normAutofit/>
          </a:bodyPr>
          <a:lstStyle>
            <a:lvl1pPr marL="0" indent="0" algn="r" rtl="1">
              <a:spcBef>
                <a:spcPts val="0"/>
              </a:spcBef>
              <a:buNone/>
              <a:defRPr sz="1600">
                <a:latin typeface="Tahoma" panose="020B0604030504040204" pitchFamily="34" charset="0"/>
                <a:ea typeface="Tahoma" panose="020B0604030504040204" pitchFamily="34" charset="0"/>
                <a:cs typeface="Tahoma" panose="020B0604030504040204" pitchFamily="34" charset="0"/>
              </a:defRPr>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he-IL" noProof="0"/>
              <a:t>ערוך סגנונות טקסט של תבנית בסיס</a:t>
            </a:r>
          </a:p>
        </p:txBody>
      </p:sp>
      <p:sp>
        <p:nvSpPr>
          <p:cNvPr id="11" name="מציין מיקום של תאריך 3"/>
          <p:cNvSpPr>
            <a:spLocks noGrp="1"/>
          </p:cNvSpPr>
          <p:nvPr>
            <p:ph type="dt" sz="half" idx="10"/>
          </p:nvPr>
        </p:nvSpPr>
        <p:spPr>
          <a:xfrm>
            <a:off x="836830" y="6400802"/>
            <a:ext cx="1109089"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2" name="מציין מיקום של כותרת תחתונה 4"/>
          <p:cNvSpPr>
            <a:spLocks noGrp="1"/>
          </p:cNvSpPr>
          <p:nvPr>
            <p:ph type="ftr" sz="quarter" idx="3"/>
          </p:nvPr>
        </p:nvSpPr>
        <p:spPr>
          <a:xfrm>
            <a:off x="2004237" y="6400802"/>
            <a:ext cx="6218819"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3" name="מציין מיקום של מספר שקופית 5"/>
          <p:cNvSpPr>
            <a:spLocks noGrp="1"/>
          </p:cNvSpPr>
          <p:nvPr>
            <p:ph type="sldNum" sz="quarter" idx="4"/>
          </p:nvPr>
        </p:nvSpPr>
        <p:spPr>
          <a:xfrm>
            <a:off x="8254264" y="6400802"/>
            <a:ext cx="2743915"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23 נובמבר 25</a:t>
            </a:fld>
            <a:endParaRPr lang="he-IL" noProof="0" dirty="0"/>
          </a:p>
        </p:txBody>
      </p:sp>
    </p:spTree>
    <p:extLst>
      <p:ext uri="{BB962C8B-B14F-4D97-AF65-F5344CB8AC3E}">
        <p14:creationId xmlns:p14="http://schemas.microsoft.com/office/powerpoint/2010/main" val="206227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836830" y="76200"/>
            <a:ext cx="10160000" cy="1397000"/>
          </a:xfrm>
        </p:spPr>
        <p:txBody>
          <a:bodyPr rtlCol="1"/>
          <a:lstStyle/>
          <a:p>
            <a:pPr rtl="1"/>
            <a:r>
              <a:rPr lang="he-IL" noProof="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a:off x="836830" y="1701800"/>
            <a:ext cx="10160000" cy="4470400"/>
          </a:xfrm>
        </p:spPr>
        <p:txBody>
          <a:bodyPr vert="eaVert" rtlCol="1"/>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9" name="מציין מיקום של תאריך 3"/>
          <p:cNvSpPr>
            <a:spLocks noGrp="1"/>
          </p:cNvSpPr>
          <p:nvPr>
            <p:ph type="dt" sz="half" idx="2"/>
          </p:nvPr>
        </p:nvSpPr>
        <p:spPr>
          <a:xfrm>
            <a:off x="836830" y="6400802"/>
            <a:ext cx="1109089"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0" name="מציין מיקום של כותרת תחתונה 4"/>
          <p:cNvSpPr>
            <a:spLocks noGrp="1"/>
          </p:cNvSpPr>
          <p:nvPr>
            <p:ph type="ftr" sz="quarter" idx="3"/>
          </p:nvPr>
        </p:nvSpPr>
        <p:spPr>
          <a:xfrm>
            <a:off x="2004237" y="6400802"/>
            <a:ext cx="6218819"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1" name="מציין מיקום של מספר שקופית 5"/>
          <p:cNvSpPr>
            <a:spLocks noGrp="1"/>
          </p:cNvSpPr>
          <p:nvPr>
            <p:ph type="sldNum" sz="quarter" idx="4"/>
          </p:nvPr>
        </p:nvSpPr>
        <p:spPr>
          <a:xfrm>
            <a:off x="8254264" y="6400802"/>
            <a:ext cx="2743915"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23 נובמבר 25</a:t>
            </a:fld>
            <a:endParaRPr lang="he-IL" noProof="0" dirty="0"/>
          </a:p>
        </p:txBody>
      </p:sp>
    </p:spTree>
    <p:extLst>
      <p:ext uri="{BB962C8B-B14F-4D97-AF65-F5344CB8AC3E}">
        <p14:creationId xmlns:p14="http://schemas.microsoft.com/office/powerpoint/2010/main" val="69467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574430" y="274639"/>
            <a:ext cx="1422400" cy="5897561"/>
          </a:xfrm>
        </p:spPr>
        <p:txBody>
          <a:bodyPr vert="eaVert" rtlCol="1"/>
          <a:lstStyle/>
          <a:p>
            <a:pPr rtl="1"/>
            <a:r>
              <a:rPr lang="he-IL" noProof="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a:off x="836830" y="274639"/>
            <a:ext cx="8534401" cy="5897561"/>
          </a:xfrm>
        </p:spPr>
        <p:txBody>
          <a:bodyPr vert="eaVert" rtlCol="1"/>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9" name="מציין מיקום של תאריך 3"/>
          <p:cNvSpPr>
            <a:spLocks noGrp="1"/>
          </p:cNvSpPr>
          <p:nvPr>
            <p:ph type="dt" sz="half" idx="2"/>
          </p:nvPr>
        </p:nvSpPr>
        <p:spPr>
          <a:xfrm>
            <a:off x="836830" y="6400802"/>
            <a:ext cx="1109089"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0" name="מציין מיקום של כותרת תחתונה 4"/>
          <p:cNvSpPr>
            <a:spLocks noGrp="1"/>
          </p:cNvSpPr>
          <p:nvPr>
            <p:ph type="ftr" sz="quarter" idx="3"/>
          </p:nvPr>
        </p:nvSpPr>
        <p:spPr>
          <a:xfrm>
            <a:off x="2004237" y="6400802"/>
            <a:ext cx="6218819"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1" name="מציין מיקום של מספר שקופית 5"/>
          <p:cNvSpPr>
            <a:spLocks noGrp="1"/>
          </p:cNvSpPr>
          <p:nvPr>
            <p:ph type="sldNum" sz="quarter" idx="4"/>
          </p:nvPr>
        </p:nvSpPr>
        <p:spPr>
          <a:xfrm>
            <a:off x="8254264" y="6400802"/>
            <a:ext cx="2743915"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23 נובמבר 25</a:t>
            </a:fld>
            <a:endParaRPr lang="he-IL" noProof="0" dirty="0"/>
          </a:p>
        </p:txBody>
      </p:sp>
    </p:spTree>
    <p:extLst>
      <p:ext uri="{BB962C8B-B14F-4D97-AF65-F5344CB8AC3E}">
        <p14:creationId xmlns:p14="http://schemas.microsoft.com/office/powerpoint/2010/main" val="386942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528154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507431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4210644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2309705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663378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2635394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424688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8" name="מלבן 7"/>
          <p:cNvSpPr>
            <a:spLocks noChangeAspect="1"/>
          </p:cNvSpPr>
          <p:nvPr/>
        </p:nvSpPr>
        <p:spPr>
          <a:xfrm flipH="1">
            <a:off x="453323"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flipH="1">
            <a:off x="581192" y="2393950"/>
            <a:ext cx="11029615" cy="2147467"/>
          </a:xfrm>
        </p:spPr>
        <p:txBody>
          <a:bodyPr rtlCol="1" anchor="b">
            <a:normAutofit/>
          </a:bodyPr>
          <a:lstStyle>
            <a:lvl1pPr algn="r" rtl="1">
              <a:defRPr sz="3600" b="0" cap="all">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en-US" dirty="0"/>
          </a:p>
        </p:txBody>
      </p:sp>
      <p:sp>
        <p:nvSpPr>
          <p:cNvPr id="3" name="מציין מיקום טקסט 2"/>
          <p:cNvSpPr>
            <a:spLocks noGrp="1"/>
          </p:cNvSpPr>
          <p:nvPr>
            <p:ph type="body" idx="1"/>
          </p:nvPr>
        </p:nvSpPr>
        <p:spPr>
          <a:xfrm flipH="1">
            <a:off x="581193" y="4541417"/>
            <a:ext cx="11029615" cy="600556"/>
          </a:xfrm>
        </p:spPr>
        <p:txBody>
          <a:bodyPr rtlCol="1" anchor="t">
            <a:normAutofit/>
          </a:bodyPr>
          <a:lstStyle>
            <a:lvl1pPr marL="0" indent="0" algn="r" rtl="1">
              <a:buNone/>
              <a:defRPr sz="1800" cap="all">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he-IL"/>
              <a:t>לחץ כדי לערוך סגנונות טקסט של תבנית בסיס</a:t>
            </a:r>
          </a:p>
        </p:txBody>
      </p:sp>
      <p:sp>
        <p:nvSpPr>
          <p:cNvPr id="7" name="מציין מיקום של תאריך 6">
            <a:extLst>
              <a:ext uri="{FF2B5EF4-FFF2-40B4-BE49-F238E27FC236}">
                <a16:creationId xmlns:a16="http://schemas.microsoft.com/office/drawing/2014/main" id="{61582016-5696-4A93-887F-BBB3B9002FE5}"/>
              </a:ext>
            </a:extLst>
          </p:cNvPr>
          <p:cNvSpPr>
            <a:spLocks noGrp="1"/>
          </p:cNvSpPr>
          <p:nvPr>
            <p:ph type="dt" sz="half" idx="10"/>
          </p:nvPr>
        </p:nvSpPr>
        <p:spPr>
          <a:xfrm flipH="1">
            <a:off x="1741250" y="6423914"/>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1BCC091A-4E2D-443B-A655-310E81DB61F8}" type="datetime1">
              <a:rPr lang="he-IL" smtClean="0"/>
              <a:t>ג'/כסלו/תשפ"ו</a:t>
            </a:fld>
            <a:endParaRPr lang="en-US" dirty="0"/>
          </a:p>
        </p:txBody>
      </p:sp>
      <p:sp>
        <p:nvSpPr>
          <p:cNvPr id="9" name="מציין מיקום של כותרת תחתונה 8">
            <a:extLst>
              <a:ext uri="{FF2B5EF4-FFF2-40B4-BE49-F238E27FC236}">
                <a16:creationId xmlns:a16="http://schemas.microsoft.com/office/drawing/2014/main" id="{857CFCD5-1192-4E18-8A8F-29E153B44DA4}"/>
              </a:ext>
            </a:extLst>
          </p:cNvPr>
          <p:cNvSpPr>
            <a:spLocks noGrp="1"/>
          </p:cNvSpPr>
          <p:nvPr>
            <p:ph type="ftr" sz="quarter" idx="11"/>
          </p:nvPr>
        </p:nvSpPr>
        <p:spPr>
          <a:xfrm flipH="1">
            <a:off x="4693598" y="6423914"/>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0" name="מציין מיקום של מספר שקופית 9">
            <a:extLst>
              <a:ext uri="{FF2B5EF4-FFF2-40B4-BE49-F238E27FC236}">
                <a16:creationId xmlns:a16="http://schemas.microsoft.com/office/drawing/2014/main" id="{E39A109E-5018-4794-92B3-FD5E5BCD95E8}"/>
              </a:ext>
            </a:extLst>
          </p:cNvPr>
          <p:cNvSpPr>
            <a:spLocks noGrp="1"/>
          </p:cNvSpPr>
          <p:nvPr>
            <p:ph type="sldNum" sz="quarter" idx="12"/>
          </p:nvPr>
        </p:nvSpPr>
        <p:spPr>
          <a:xfrm flipH="1">
            <a:off x="581190" y="6423914"/>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1046341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1163368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1272348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4023624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415600" y="1638233"/>
            <a:ext cx="11360800" cy="445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rtl="0"/>
            <a:fld id="{00000000-1234-1234-1234-123412341234}" type="slidenum">
              <a:rPr lang="he" smtClean="0"/>
              <a:pPr algn="r" rtl="0"/>
              <a:t>‹#›</a:t>
            </a:fld>
            <a:endParaRPr lang="he"/>
          </a:p>
        </p:txBody>
      </p:sp>
    </p:spTree>
    <p:extLst>
      <p:ext uri="{BB962C8B-B14F-4D97-AF65-F5344CB8AC3E}">
        <p14:creationId xmlns:p14="http://schemas.microsoft.com/office/powerpoint/2010/main" val="199132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581191" y="729658"/>
            <a:ext cx="11029616" cy="988332"/>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en-US" dirty="0"/>
          </a:p>
        </p:txBody>
      </p:sp>
      <p:sp>
        <p:nvSpPr>
          <p:cNvPr id="3" name="מציין מיקום תוכן 2"/>
          <p:cNvSpPr>
            <a:spLocks noGrp="1"/>
          </p:cNvSpPr>
          <p:nvPr>
            <p:ph sz="half" idx="1"/>
          </p:nvPr>
        </p:nvSpPr>
        <p:spPr>
          <a:xfrm flipH="1">
            <a:off x="6416040" y="2228003"/>
            <a:ext cx="5194767" cy="3633047"/>
          </a:xfrm>
        </p:spPr>
        <p:txBody>
          <a:bodyPr rtlCol="1">
            <a:normAutofit/>
          </a:bodyPr>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en-US" dirty="0"/>
          </a:p>
        </p:txBody>
      </p:sp>
      <p:sp>
        <p:nvSpPr>
          <p:cNvPr id="4" name="מציין מיקום תוכן 3"/>
          <p:cNvSpPr>
            <a:spLocks noGrp="1"/>
          </p:cNvSpPr>
          <p:nvPr>
            <p:ph sz="half" idx="2"/>
          </p:nvPr>
        </p:nvSpPr>
        <p:spPr>
          <a:xfrm flipH="1">
            <a:off x="581192" y="2228003"/>
            <a:ext cx="5194769" cy="3633047"/>
          </a:xfrm>
        </p:spPr>
        <p:txBody>
          <a:bodyPr rtlCol="1">
            <a:normAutofit/>
          </a:bodyPr>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en-US" dirty="0"/>
          </a:p>
        </p:txBody>
      </p:sp>
      <p:sp>
        <p:nvSpPr>
          <p:cNvPr id="5" name="מציין מיקום של תאריך 4"/>
          <p:cNvSpPr>
            <a:spLocks noGrp="1"/>
          </p:cNvSpPr>
          <p:nvPr>
            <p:ph type="dt" sz="half" idx="10"/>
          </p:nvPr>
        </p:nvSpPr>
        <p:spPr>
          <a:xfrm flipH="1">
            <a:off x="1741250" y="6423914"/>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1AAF3641-86C3-42E5-846E-8AE892042022}" type="datetime1">
              <a:rPr lang="he-IL" smtClean="0"/>
              <a:t>ג'/כסלו/תשפ"ו</a:t>
            </a:fld>
            <a:endParaRPr lang="en-US" dirty="0"/>
          </a:p>
        </p:txBody>
      </p:sp>
      <p:sp>
        <p:nvSpPr>
          <p:cNvPr id="6" name="מציין מיקום של כותרת תחתונה 5"/>
          <p:cNvSpPr>
            <a:spLocks noGrp="1"/>
          </p:cNvSpPr>
          <p:nvPr>
            <p:ph type="ftr" sz="quarter" idx="11"/>
          </p:nvPr>
        </p:nvSpPr>
        <p:spPr>
          <a:xfrm flipH="1">
            <a:off x="4693598" y="6423914"/>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מציין מיקום של מספר שקופית 6"/>
          <p:cNvSpPr>
            <a:spLocks noGrp="1"/>
          </p:cNvSpPr>
          <p:nvPr>
            <p:ph type="sldNum" sz="quarter" idx="12"/>
          </p:nvPr>
        </p:nvSpPr>
        <p:spPr>
          <a:xfrm flipH="1">
            <a:off x="581190" y="6423914"/>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12" name="כותרת 1"/>
          <p:cNvSpPr>
            <a:spLocks noGrp="1"/>
          </p:cNvSpPr>
          <p:nvPr>
            <p:ph type="title"/>
          </p:nvPr>
        </p:nvSpPr>
        <p:spPr>
          <a:xfrm flipH="1">
            <a:off x="581191" y="729658"/>
            <a:ext cx="11029616" cy="988332"/>
          </a:xfrm>
        </p:spPr>
        <p:txBody>
          <a:bodyPr rtlCol="1"/>
          <a:lstStyle>
            <a:lvl1pPr algn="r" rtl="1">
              <a:defRPr/>
            </a:lvl1pPr>
          </a:lstStyle>
          <a:p>
            <a:pPr rtl="1"/>
            <a:r>
              <a:rPr lang="he-IL"/>
              <a:t>לחץ כדי לערוך סגנון כותרת של תבנית בסיס</a:t>
            </a:r>
            <a:endParaRPr lang="en-US" dirty="0"/>
          </a:p>
        </p:txBody>
      </p:sp>
      <p:sp>
        <p:nvSpPr>
          <p:cNvPr id="3" name="מציין מיקום טקסט 2"/>
          <p:cNvSpPr>
            <a:spLocks noGrp="1"/>
          </p:cNvSpPr>
          <p:nvPr>
            <p:ph type="body" idx="1" hasCustomPrompt="1"/>
          </p:nvPr>
        </p:nvSpPr>
        <p:spPr>
          <a:xfrm flipH="1">
            <a:off x="6416040" y="2250891"/>
            <a:ext cx="5194769" cy="557784"/>
          </a:xfrm>
        </p:spPr>
        <p:txBody>
          <a:bodyPr rtlCol="1" anchor="ctr">
            <a:noAutofit/>
          </a:bodyPr>
          <a:lstStyle>
            <a:lvl1pPr marL="0" indent="0" algn="r" rtl="1">
              <a:buNone/>
              <a:defRPr sz="2000" b="0">
                <a:solidFill>
                  <a:schemeClr val="tx1">
                    <a:lumMod val="75000"/>
                    <a:lumOff val="25000"/>
                  </a:schemeClr>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 dirty="0"/>
              <a:t>לחץ כדי לערוך סגנונות טקסט של תבנית</a:t>
            </a:r>
            <a:r>
              <a:rPr lang="he-IL" dirty="0"/>
              <a:t> </a:t>
            </a:r>
            <a:r>
              <a:rPr lang="he" dirty="0"/>
              <a:t>בסיס</a:t>
            </a:r>
          </a:p>
        </p:txBody>
      </p:sp>
      <p:sp>
        <p:nvSpPr>
          <p:cNvPr id="4" name="מציין מיקום תוכן 3"/>
          <p:cNvSpPr>
            <a:spLocks noGrp="1"/>
          </p:cNvSpPr>
          <p:nvPr>
            <p:ph sz="half" idx="2"/>
          </p:nvPr>
        </p:nvSpPr>
        <p:spPr>
          <a:xfrm flipH="1">
            <a:off x="6416040" y="2926052"/>
            <a:ext cx="5194766" cy="2934999"/>
          </a:xfrm>
        </p:spPr>
        <p:txBody>
          <a:bodyPr rtlCol="1" anchor="t">
            <a:normAutofit/>
          </a:bodyPr>
          <a:lstStyle>
            <a:lvl1pPr algn="r" rtl="1">
              <a:defRPr/>
            </a:lvl1pPr>
            <a:lvl2pPr algn="r" rtl="1">
              <a:defRPr/>
            </a:lvl2pPr>
            <a:lvl3pPr algn="r" rtl="1">
              <a:defRPr/>
            </a:lvl3pPr>
            <a:lvl4pPr algn="r" rtl="1">
              <a:defRPr/>
            </a:lvl4pPr>
            <a:lvl5pPr algn="r" rtl="1">
              <a:defRPr/>
            </a:lvl5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en-US" dirty="0"/>
          </a:p>
        </p:txBody>
      </p:sp>
      <p:sp>
        <p:nvSpPr>
          <p:cNvPr id="5" name="מציין מיקום טקסט 4"/>
          <p:cNvSpPr>
            <a:spLocks noGrp="1"/>
          </p:cNvSpPr>
          <p:nvPr>
            <p:ph type="body" sz="quarter" idx="3" hasCustomPrompt="1"/>
          </p:nvPr>
        </p:nvSpPr>
        <p:spPr>
          <a:xfrm flipH="1">
            <a:off x="581191" y="2250892"/>
            <a:ext cx="5194770" cy="553373"/>
          </a:xfrm>
        </p:spPr>
        <p:txBody>
          <a:bodyPr rtlCol="1" anchor="ctr">
            <a:noAutofit/>
          </a:bodyPr>
          <a:lstStyle>
            <a:lvl1pPr marL="0" marR="0" indent="0" algn="r" defTabSz="457200" rtl="1"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 dirty="0"/>
              <a:t>לחץ כדי לערוך סגנונות טקסט של תבנית</a:t>
            </a:r>
            <a:r>
              <a:rPr lang="he-IL" dirty="0"/>
              <a:t> </a:t>
            </a:r>
            <a:r>
              <a:rPr lang="he" dirty="0"/>
              <a:t>בסיס</a:t>
            </a:r>
          </a:p>
        </p:txBody>
      </p:sp>
      <p:sp>
        <p:nvSpPr>
          <p:cNvPr id="6" name="מציין מיקום תוכן 5"/>
          <p:cNvSpPr>
            <a:spLocks noGrp="1"/>
          </p:cNvSpPr>
          <p:nvPr>
            <p:ph sz="quarter" idx="4"/>
          </p:nvPr>
        </p:nvSpPr>
        <p:spPr>
          <a:xfrm flipH="1">
            <a:off x="581192" y="2926052"/>
            <a:ext cx="5194771" cy="2934999"/>
          </a:xfrm>
        </p:spPr>
        <p:txBody>
          <a:bodyPr rtlCol="1" anchor="t">
            <a:normAutofit/>
          </a:bodyPr>
          <a:lstStyle>
            <a:lvl1pPr algn="r" rtl="1">
              <a:defRPr/>
            </a:lvl1pPr>
            <a:lvl2pPr algn="r" rtl="1">
              <a:defRPr/>
            </a:lvl2pPr>
            <a:lvl3pPr algn="r" rtl="1">
              <a:defRPr/>
            </a:lvl3pPr>
            <a:lvl4pPr algn="r" rtl="1">
              <a:defRPr/>
            </a:lvl4pPr>
            <a:lvl5pPr algn="r" rtl="1">
              <a:defRPr/>
            </a:lvl5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en-US" dirty="0"/>
          </a:p>
        </p:txBody>
      </p:sp>
      <p:sp>
        <p:nvSpPr>
          <p:cNvPr id="7" name="מציין מיקום של תאריך 6"/>
          <p:cNvSpPr>
            <a:spLocks noGrp="1"/>
          </p:cNvSpPr>
          <p:nvPr>
            <p:ph type="dt" sz="half" idx="10"/>
          </p:nvPr>
        </p:nvSpPr>
        <p:spPr>
          <a:xfrm flipH="1">
            <a:off x="1741250" y="6423914"/>
            <a:ext cx="2844799" cy="365125"/>
          </a:xfrm>
        </p:spPr>
        <p:txBody>
          <a:bodyPr rtlCol="1"/>
          <a:lstStyle>
            <a:lvl1pPr algn="r" rtl="1">
              <a:defRPr/>
            </a:lvl1pPr>
          </a:lstStyle>
          <a:p>
            <a:pPr rtl="1"/>
            <a:fld id="{EBEA75BD-14C3-4C9E-A804-56C5EDD80B18}" type="datetime1">
              <a:rPr lang="he-IL" smtClean="0"/>
              <a:t>ג'/כסלו/תשפ"ו</a:t>
            </a:fld>
            <a:endParaRPr lang="en-US" dirty="0"/>
          </a:p>
        </p:txBody>
      </p:sp>
      <p:sp>
        <p:nvSpPr>
          <p:cNvPr id="8" name="מציין מיקום של כותרת תחתונה 7"/>
          <p:cNvSpPr>
            <a:spLocks noGrp="1"/>
          </p:cNvSpPr>
          <p:nvPr>
            <p:ph type="ftr" sz="quarter" idx="11"/>
          </p:nvPr>
        </p:nvSpPr>
        <p:spPr>
          <a:xfrm flipH="1">
            <a:off x="4693598" y="6423914"/>
            <a:ext cx="6917210" cy="365125"/>
          </a:xfrm>
        </p:spPr>
        <p:txBody>
          <a:bodyPr rtlCol="1"/>
          <a:lstStyle>
            <a:lvl1pPr algn="r" rtl="1">
              <a:defRPr/>
            </a:lvl1pPr>
          </a:lstStyle>
          <a:p>
            <a:pPr rtl="1"/>
            <a:endParaRPr lang="en-US" dirty="0"/>
          </a:p>
        </p:txBody>
      </p:sp>
      <p:sp>
        <p:nvSpPr>
          <p:cNvPr id="9" name="מציין מיקום של מספר שקופית 8"/>
          <p:cNvSpPr>
            <a:spLocks noGrp="1"/>
          </p:cNvSpPr>
          <p:nvPr>
            <p:ph type="sldNum" sz="quarter" idx="12"/>
          </p:nvPr>
        </p:nvSpPr>
        <p:spPr>
          <a:xfrm flipH="1">
            <a:off x="581190" y="6423914"/>
            <a:ext cx="10525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8" name="כותרת 1"/>
          <p:cNvSpPr>
            <a:spLocks noGrp="1"/>
          </p:cNvSpPr>
          <p:nvPr>
            <p:ph type="title"/>
          </p:nvPr>
        </p:nvSpPr>
        <p:spPr>
          <a:xfrm flipH="1">
            <a:off x="586490" y="729658"/>
            <a:ext cx="11029616" cy="988332"/>
          </a:xfrm>
        </p:spPr>
        <p:txBody>
          <a:bodyPr rtlCol="1"/>
          <a:lstStyle>
            <a:lvl1pPr algn="r" rtl="1">
              <a:defRPr/>
            </a:lvl1pPr>
          </a:lstStyle>
          <a:p>
            <a:pPr rtl="1"/>
            <a:r>
              <a:rPr lang="he-IL"/>
              <a:t>לחץ כדי לערוך סגנון כותרת של תבנית בסיס</a:t>
            </a:r>
            <a:endParaRPr lang="en-US" dirty="0"/>
          </a:p>
        </p:txBody>
      </p:sp>
      <p:sp>
        <p:nvSpPr>
          <p:cNvPr id="3" name="מציין מיקום של תאריך 2"/>
          <p:cNvSpPr>
            <a:spLocks noGrp="1"/>
          </p:cNvSpPr>
          <p:nvPr>
            <p:ph type="dt" sz="half" idx="10"/>
          </p:nvPr>
        </p:nvSpPr>
        <p:spPr>
          <a:xfrm flipH="1">
            <a:off x="1741250" y="6423914"/>
            <a:ext cx="2844799" cy="365125"/>
          </a:xfrm>
        </p:spPr>
        <p:txBody>
          <a:bodyPr rtlCol="1"/>
          <a:lstStyle>
            <a:lvl1pPr algn="r" rtl="1">
              <a:defRPr/>
            </a:lvl1pPr>
          </a:lstStyle>
          <a:p>
            <a:pPr rtl="1"/>
            <a:fld id="{FA513C04-D7EC-4118-9F23-DBD090D4B67E}" type="datetime1">
              <a:rPr lang="he-IL" smtClean="0"/>
              <a:t>ג'/כסלו/תשפ"ו</a:t>
            </a:fld>
            <a:endParaRPr lang="en-US" dirty="0"/>
          </a:p>
        </p:txBody>
      </p:sp>
      <p:sp>
        <p:nvSpPr>
          <p:cNvPr id="4" name="מציין מיקום של כותרת תחתונה 3"/>
          <p:cNvSpPr>
            <a:spLocks noGrp="1"/>
          </p:cNvSpPr>
          <p:nvPr>
            <p:ph type="ftr" sz="quarter" idx="11"/>
          </p:nvPr>
        </p:nvSpPr>
        <p:spPr>
          <a:xfrm flipH="1">
            <a:off x="4693598" y="6423914"/>
            <a:ext cx="6917210" cy="365125"/>
          </a:xfrm>
        </p:spPr>
        <p:txBody>
          <a:bodyPr rtlCol="1"/>
          <a:lstStyle>
            <a:lvl1pPr algn="r" rtl="1">
              <a:defRPr/>
            </a:lvl1pPr>
          </a:lstStyle>
          <a:p>
            <a:pPr rtl="1"/>
            <a:endParaRPr lang="en-US" dirty="0"/>
          </a:p>
        </p:txBody>
      </p:sp>
      <p:sp>
        <p:nvSpPr>
          <p:cNvPr id="5" name="מציין מיקום של מספר שקופית 4"/>
          <p:cNvSpPr>
            <a:spLocks noGrp="1"/>
          </p:cNvSpPr>
          <p:nvPr>
            <p:ph type="sldNum" sz="quarter" idx="12"/>
          </p:nvPr>
        </p:nvSpPr>
        <p:spPr>
          <a:xfrm flipH="1">
            <a:off x="581190" y="6423914"/>
            <a:ext cx="10525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flipH="1">
            <a:off x="1741250" y="6423914"/>
            <a:ext cx="2844799" cy="365125"/>
          </a:xfrm>
        </p:spPr>
        <p:txBody>
          <a:bodyPr rtlCol="1"/>
          <a:lstStyle>
            <a:lvl1pPr algn="r" rtl="1">
              <a:defRPr/>
            </a:lvl1pPr>
          </a:lstStyle>
          <a:p>
            <a:pPr rtl="1"/>
            <a:fld id="{A1094690-44D4-4DE6-A8D5-1EBEDA8B7CA7}" type="datetime1">
              <a:rPr lang="he-IL" smtClean="0"/>
              <a:t>ג'/כסלו/תשפ"ו</a:t>
            </a:fld>
            <a:endParaRPr lang="en-US" dirty="0"/>
          </a:p>
        </p:txBody>
      </p:sp>
      <p:sp>
        <p:nvSpPr>
          <p:cNvPr id="3" name="מציין מיקום של כותרת תחתונה 2"/>
          <p:cNvSpPr>
            <a:spLocks noGrp="1"/>
          </p:cNvSpPr>
          <p:nvPr>
            <p:ph type="ftr" sz="quarter" idx="11"/>
          </p:nvPr>
        </p:nvSpPr>
        <p:spPr>
          <a:xfrm flipH="1">
            <a:off x="4693598" y="6423914"/>
            <a:ext cx="6917210" cy="365125"/>
          </a:xfrm>
        </p:spPr>
        <p:txBody>
          <a:bodyPr rtlCol="1"/>
          <a:lstStyle>
            <a:lvl1pPr algn="r" rtl="1">
              <a:defRPr/>
            </a:lvl1pPr>
          </a:lstStyle>
          <a:p>
            <a:pPr rtl="1"/>
            <a:endParaRPr lang="en-US" dirty="0"/>
          </a:p>
        </p:txBody>
      </p:sp>
      <p:sp>
        <p:nvSpPr>
          <p:cNvPr id="4" name="מציין מיקום של מספר שקופית 3"/>
          <p:cNvSpPr>
            <a:spLocks noGrp="1"/>
          </p:cNvSpPr>
          <p:nvPr>
            <p:ph type="sldNum" sz="quarter" idx="12"/>
          </p:nvPr>
        </p:nvSpPr>
        <p:spPr>
          <a:xfrm flipH="1">
            <a:off x="581190" y="6423914"/>
            <a:ext cx="10525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9" name="מלבן 8"/>
          <p:cNvSpPr>
            <a:spLocks noChangeAspect="1"/>
          </p:cNvSpPr>
          <p:nvPr/>
        </p:nvSpPr>
        <p:spPr>
          <a:xfrm flipH="1">
            <a:off x="8061460"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flipH="1">
            <a:off x="8392291" y="933450"/>
            <a:ext cx="3031852" cy="1722419"/>
          </a:xfrm>
        </p:spPr>
        <p:txBody>
          <a:bodyPr rtlCol="1" anchor="b">
            <a:normAutofit/>
          </a:bodyPr>
          <a:lstStyle>
            <a:lvl1pPr algn="r" rtl="1">
              <a:defRPr sz="2400" b="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en-US" dirty="0"/>
          </a:p>
        </p:txBody>
      </p:sp>
      <p:sp>
        <p:nvSpPr>
          <p:cNvPr id="3" name="מציין מיקום תוכן 2"/>
          <p:cNvSpPr>
            <a:spLocks noGrp="1"/>
          </p:cNvSpPr>
          <p:nvPr>
            <p:ph idx="1"/>
          </p:nvPr>
        </p:nvSpPr>
        <p:spPr>
          <a:xfrm flipH="1">
            <a:off x="640081" y="1179829"/>
            <a:ext cx="6650991" cy="4658216"/>
          </a:xfrm>
        </p:spPr>
        <p:txBody>
          <a:bodyPr rtlCol="1" anchor="ctr">
            <a:normAutofit/>
          </a:bodyPr>
          <a:lstStyle>
            <a:lvl1pPr algn="r" rtl="1">
              <a:defRPr sz="2000">
                <a:solidFill>
                  <a:schemeClr val="tx2"/>
                </a:solidFill>
                <a:latin typeface="Tahoma" panose="020B0604030504040204" pitchFamily="34" charset="0"/>
                <a:ea typeface="Tahoma" panose="020B0604030504040204" pitchFamily="34" charset="0"/>
                <a:cs typeface="Tahoma" panose="020B0604030504040204" pitchFamily="34" charset="0"/>
              </a:defRPr>
            </a:lvl1pPr>
            <a:lvl2pPr algn="r" rtl="1">
              <a:defRPr sz="1800">
                <a:solidFill>
                  <a:schemeClr val="tx2"/>
                </a:solidFill>
                <a:latin typeface="Tahoma" panose="020B0604030504040204" pitchFamily="34" charset="0"/>
                <a:ea typeface="Tahoma" panose="020B0604030504040204" pitchFamily="34" charset="0"/>
                <a:cs typeface="Tahoma" panose="020B0604030504040204" pitchFamily="34" charset="0"/>
              </a:defRPr>
            </a:lvl2pPr>
            <a:lvl3pPr algn="r" rtl="1">
              <a:defRPr sz="1600">
                <a:solidFill>
                  <a:schemeClr val="tx2"/>
                </a:solidFill>
                <a:latin typeface="Tahoma" panose="020B0604030504040204" pitchFamily="34" charset="0"/>
                <a:ea typeface="Tahoma" panose="020B0604030504040204" pitchFamily="34" charset="0"/>
                <a:cs typeface="Tahoma" panose="020B0604030504040204" pitchFamily="34" charset="0"/>
              </a:defRPr>
            </a:lvl3pPr>
            <a:lvl4pPr algn="r" rtl="1">
              <a:defRPr sz="1400">
                <a:solidFill>
                  <a:schemeClr val="tx2"/>
                </a:solidFill>
                <a:latin typeface="Tahoma" panose="020B0604030504040204" pitchFamily="34" charset="0"/>
                <a:ea typeface="Tahoma" panose="020B0604030504040204" pitchFamily="34" charset="0"/>
                <a:cs typeface="Tahoma" panose="020B0604030504040204" pitchFamily="34" charset="0"/>
              </a:defRPr>
            </a:lvl4pPr>
            <a:lvl5pPr algn="r" rtl="1">
              <a:defRPr sz="1400">
                <a:solidFill>
                  <a:schemeClr val="tx2"/>
                </a:solidFill>
                <a:latin typeface="Tahoma" panose="020B0604030504040204" pitchFamily="34" charset="0"/>
                <a:ea typeface="Tahoma" panose="020B0604030504040204" pitchFamily="34" charset="0"/>
                <a:cs typeface="Tahoma" panose="020B0604030504040204" pitchFamily="34" charset="0"/>
              </a:defRPr>
            </a:lvl5pPr>
            <a:lvl6pPr algn="r" rtl="1">
              <a:defRPr sz="1400">
                <a:solidFill>
                  <a:schemeClr val="tx2"/>
                </a:solidFill>
              </a:defRPr>
            </a:lvl6pPr>
            <a:lvl7pPr algn="r" rtl="1">
              <a:defRPr sz="1400">
                <a:solidFill>
                  <a:schemeClr val="tx2"/>
                </a:solidFill>
              </a:defRPr>
            </a:lvl7pPr>
            <a:lvl8pPr algn="r" rtl="1">
              <a:defRPr sz="1400">
                <a:solidFill>
                  <a:schemeClr val="tx2"/>
                </a:solidFill>
              </a:defRPr>
            </a:lvl8pPr>
            <a:lvl9pPr algn="r" rtl="1">
              <a:defRPr sz="1400">
                <a:solidFill>
                  <a:schemeClr val="tx2"/>
                </a:solidFill>
              </a:defRPr>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en-US" dirty="0"/>
          </a:p>
        </p:txBody>
      </p:sp>
      <p:sp>
        <p:nvSpPr>
          <p:cNvPr id="4" name="מציין מיקום טקסט 3"/>
          <p:cNvSpPr>
            <a:spLocks noGrp="1"/>
          </p:cNvSpPr>
          <p:nvPr>
            <p:ph type="body" sz="half" idx="2"/>
          </p:nvPr>
        </p:nvSpPr>
        <p:spPr>
          <a:xfrm flipH="1">
            <a:off x="8392291" y="2836654"/>
            <a:ext cx="3031852" cy="3001392"/>
          </a:xfrm>
        </p:spPr>
        <p:txBody>
          <a:bodyPr rtlCol="1" anchor="t">
            <a:normAutofit/>
          </a:bodyPr>
          <a:lstStyle>
            <a:lvl1pPr marL="0" indent="0" algn="r" rtl="1">
              <a:buNone/>
              <a:defRPr sz="1600">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1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p>
        </p:txBody>
      </p:sp>
      <p:sp>
        <p:nvSpPr>
          <p:cNvPr id="8" name="מציין מיקום של תאריך 7">
            <a:extLst>
              <a:ext uri="{FF2B5EF4-FFF2-40B4-BE49-F238E27FC236}">
                <a16:creationId xmlns:a16="http://schemas.microsoft.com/office/drawing/2014/main" id="{0B919CC2-2A65-446F-B538-9E6249035445}"/>
              </a:ext>
            </a:extLst>
          </p:cNvPr>
          <p:cNvSpPr>
            <a:spLocks noGrp="1"/>
          </p:cNvSpPr>
          <p:nvPr>
            <p:ph type="dt" sz="half" idx="10"/>
          </p:nvPr>
        </p:nvSpPr>
        <p:spPr>
          <a:xfrm flipH="1">
            <a:off x="1741250" y="6456916"/>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8DDE7BF2-AF18-4D43-AF7B-55F1C06CB133}" type="datetime1">
              <a:rPr lang="he-IL" smtClean="0"/>
              <a:t>ג'/כסלו/תשפ"ו</a:t>
            </a:fld>
            <a:endParaRPr lang="en-US" dirty="0"/>
          </a:p>
        </p:txBody>
      </p:sp>
      <p:sp>
        <p:nvSpPr>
          <p:cNvPr id="10" name="מציין מיקום של כותרת תחתונה 9">
            <a:extLst>
              <a:ext uri="{FF2B5EF4-FFF2-40B4-BE49-F238E27FC236}">
                <a16:creationId xmlns:a16="http://schemas.microsoft.com/office/drawing/2014/main" id="{B72412AE-119E-4982-8B24-63365EFCA796}"/>
              </a:ext>
            </a:extLst>
          </p:cNvPr>
          <p:cNvSpPr>
            <a:spLocks noGrp="1"/>
          </p:cNvSpPr>
          <p:nvPr>
            <p:ph type="ftr" sz="quarter" idx="11"/>
          </p:nvPr>
        </p:nvSpPr>
        <p:spPr>
          <a:xfrm flipH="1">
            <a:off x="4693598" y="6452590"/>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1" name="מציין מיקום של מספר שקופית 10">
            <a:extLst>
              <a:ext uri="{FF2B5EF4-FFF2-40B4-BE49-F238E27FC236}">
                <a16:creationId xmlns:a16="http://schemas.microsoft.com/office/drawing/2014/main" id="{7FC4BB19-6AD1-45CF-9F99-00B109890FAB}"/>
              </a:ext>
            </a:extLst>
          </p:cNvPr>
          <p:cNvSpPr>
            <a:spLocks noGrp="1"/>
          </p:cNvSpPr>
          <p:nvPr>
            <p:ph type="sldNum" sz="quarter" idx="12"/>
          </p:nvPr>
        </p:nvSpPr>
        <p:spPr>
          <a:xfrm flipH="1">
            <a:off x="581190" y="6456916"/>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581191" y="4693389"/>
            <a:ext cx="11029616" cy="566738"/>
          </a:xfrm>
        </p:spPr>
        <p:txBody>
          <a:bodyPr rtlCol="1" anchor="b">
            <a:normAutofit/>
          </a:bodyPr>
          <a:lstStyle>
            <a:lvl1pPr algn="r" rtl="1">
              <a:defRPr sz="2400" b="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en-US" dirty="0"/>
          </a:p>
        </p:txBody>
      </p:sp>
      <p:sp>
        <p:nvSpPr>
          <p:cNvPr id="3" name="מציין מיקום של תמונה 2"/>
          <p:cNvSpPr>
            <a:spLocks noGrp="1" noChangeAspect="1"/>
          </p:cNvSpPr>
          <p:nvPr>
            <p:ph type="pic" idx="1"/>
          </p:nvPr>
        </p:nvSpPr>
        <p:spPr>
          <a:xfrm flipH="1">
            <a:off x="453324" y="641350"/>
            <a:ext cx="11290859" cy="3651249"/>
          </a:xfrm>
        </p:spPr>
        <p:txBody>
          <a:bodyPr rtlCol="1" anchor="t">
            <a:normAutofit/>
          </a:bodyPr>
          <a:lstStyle>
            <a:lvl1pPr marL="0" indent="0" algn="ctr" rtl="1">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600"/>
            </a:lvl2pPr>
            <a:lvl3pPr marL="914400" indent="0" algn="r" rtl="1">
              <a:buNone/>
              <a:defRPr sz="16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rtl="1"/>
            <a:r>
              <a:rPr lang="he-IL"/>
              <a:t>לחץ על הסמל כדי להוסיף תמונה</a:t>
            </a:r>
            <a:endParaRPr lang="en-US" dirty="0"/>
          </a:p>
        </p:txBody>
      </p:sp>
      <p:sp>
        <p:nvSpPr>
          <p:cNvPr id="4" name="מציין מיקום טקסט 3"/>
          <p:cNvSpPr>
            <a:spLocks noGrp="1"/>
          </p:cNvSpPr>
          <p:nvPr>
            <p:ph type="body" sz="half" idx="2"/>
          </p:nvPr>
        </p:nvSpPr>
        <p:spPr>
          <a:xfrm flipH="1">
            <a:off x="581191" y="5260127"/>
            <a:ext cx="11029617" cy="998148"/>
          </a:xfrm>
        </p:spPr>
        <p:txBody>
          <a:bodyPr rtlCol="1" anchor="t">
            <a:normAutofit/>
          </a:bodyPr>
          <a:lstStyle>
            <a:lvl1pPr marL="0" indent="0" algn="r" rtl="1">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p>
        </p:txBody>
      </p:sp>
      <p:sp>
        <p:nvSpPr>
          <p:cNvPr id="5" name="מציין מיקום של תאריך 4"/>
          <p:cNvSpPr>
            <a:spLocks noGrp="1"/>
          </p:cNvSpPr>
          <p:nvPr>
            <p:ph type="dt" sz="half" idx="10"/>
          </p:nvPr>
        </p:nvSpPr>
        <p:spPr>
          <a:xfrm flipH="1">
            <a:off x="1741250" y="6423914"/>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52AA4CB9-61F8-47E6-A77C-944FAB674396}" type="datetime1">
              <a:rPr lang="he-IL" smtClean="0"/>
              <a:t>ג'/כסלו/תשפ"ו</a:t>
            </a:fld>
            <a:endParaRPr lang="en-US" dirty="0"/>
          </a:p>
        </p:txBody>
      </p:sp>
      <p:sp>
        <p:nvSpPr>
          <p:cNvPr id="6" name="מציין מיקום של כותרת תחתונה 5"/>
          <p:cNvSpPr>
            <a:spLocks noGrp="1"/>
          </p:cNvSpPr>
          <p:nvPr>
            <p:ph type="ftr" sz="quarter" idx="11"/>
          </p:nvPr>
        </p:nvSpPr>
        <p:spPr>
          <a:xfrm flipH="1">
            <a:off x="4693598" y="6423914"/>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מציין מיקום של מספר שקופית 6"/>
          <p:cNvSpPr>
            <a:spLocks noGrp="1"/>
          </p:cNvSpPr>
          <p:nvPr>
            <p:ph type="sldNum" sz="quarter" idx="12"/>
          </p:nvPr>
        </p:nvSpPr>
        <p:spPr>
          <a:xfrm flipH="1">
            <a:off x="581190" y="6423914"/>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flipH="1">
            <a:off x="581192" y="705124"/>
            <a:ext cx="11029616" cy="1189554"/>
          </a:xfrm>
          <a:prstGeom prst="rect">
            <a:avLst/>
          </a:prstGeom>
        </p:spPr>
        <p:txBody>
          <a:bodyPr vert="horz" lIns="91440" tIns="45720" rIns="91440" bIns="45720" rtlCol="1" anchor="b">
            <a:normAutofit/>
          </a:bodyPr>
          <a:lstStyle/>
          <a:p>
            <a:pPr rtl="1"/>
            <a:r>
              <a:rPr lang="he"/>
              <a:t>לחץ כדי לערוך סגנון כותרת של תבנית בסיס</a:t>
            </a:r>
            <a:endParaRPr lang="en-US" dirty="0"/>
          </a:p>
        </p:txBody>
      </p:sp>
      <p:sp>
        <p:nvSpPr>
          <p:cNvPr id="3" name="מציין מיקום טקסט 2"/>
          <p:cNvSpPr>
            <a:spLocks noGrp="1"/>
          </p:cNvSpPr>
          <p:nvPr>
            <p:ph type="body" idx="1"/>
          </p:nvPr>
        </p:nvSpPr>
        <p:spPr>
          <a:xfrm flipH="1">
            <a:off x="581192" y="2336002"/>
            <a:ext cx="11029616" cy="3652047"/>
          </a:xfrm>
          <a:prstGeom prst="rect">
            <a:avLst/>
          </a:prstGeom>
        </p:spPr>
        <p:txBody>
          <a:bodyPr vert="horz" lIns="91440" tIns="45720" rIns="91440" bIns="45720" rtlCol="1" anchor="ctr">
            <a:normAutofit/>
          </a:bodyPr>
          <a:lstStyle/>
          <a:p>
            <a:pPr lvl="0" rtl="1"/>
            <a:r>
              <a:rPr lang="he"/>
              <a:t>לחץ כדי לערוך סגנונות טקסט של תבנית בסיס</a:t>
            </a:r>
          </a:p>
          <a:p>
            <a:pPr lvl="1" rtl="1"/>
            <a:r>
              <a:rPr lang="he"/>
              <a:t>רמה שניה</a:t>
            </a:r>
          </a:p>
          <a:p>
            <a:pPr lvl="2" rtl="1"/>
            <a:r>
              <a:rPr lang="he"/>
              <a:t>רמה שלישית</a:t>
            </a:r>
          </a:p>
          <a:p>
            <a:pPr lvl="3" rtl="1"/>
            <a:r>
              <a:rPr lang="he"/>
              <a:t>רמה רביעית</a:t>
            </a:r>
          </a:p>
          <a:p>
            <a:pPr lvl="4" rtl="1"/>
            <a:r>
              <a:rPr lang="he"/>
              <a:t>רמה חמישית</a:t>
            </a:r>
            <a:endParaRPr lang="en-US" dirty="0"/>
          </a:p>
        </p:txBody>
      </p:sp>
      <p:sp>
        <p:nvSpPr>
          <p:cNvPr id="4" name="מציין מיקום של תאריך 3"/>
          <p:cNvSpPr>
            <a:spLocks noGrp="1"/>
          </p:cNvSpPr>
          <p:nvPr>
            <p:ph type="dt" sz="half" idx="2"/>
          </p:nvPr>
        </p:nvSpPr>
        <p:spPr>
          <a:xfrm flipH="1">
            <a:off x="1741250" y="6423914"/>
            <a:ext cx="2844799" cy="365125"/>
          </a:xfrm>
          <a:prstGeom prst="rect">
            <a:avLst/>
          </a:prstGeom>
        </p:spPr>
        <p:txBody>
          <a:bodyPr vert="horz" lIns="91440" tIns="45720" rIns="91440" bIns="45720" rtlCol="1" anchor="ctr"/>
          <a:lstStyle>
            <a:lvl1pPr algn="r" rtl="1">
              <a:defRPr sz="9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444592A7-FF93-48C3-B593-E91B1E7DAF1E}" type="datetime1">
              <a:rPr lang="he-IL" smtClean="0"/>
              <a:t>ג'/כסלו/תשפ"ו</a:t>
            </a:fld>
            <a:endParaRPr lang="en-US" dirty="0"/>
          </a:p>
        </p:txBody>
      </p:sp>
      <p:sp>
        <p:nvSpPr>
          <p:cNvPr id="5" name="מציין מיקום של כותרת תחתונה 4"/>
          <p:cNvSpPr>
            <a:spLocks noGrp="1"/>
          </p:cNvSpPr>
          <p:nvPr>
            <p:ph type="ftr" sz="quarter" idx="3"/>
          </p:nvPr>
        </p:nvSpPr>
        <p:spPr>
          <a:xfrm flipH="1">
            <a:off x="4693598" y="6423914"/>
            <a:ext cx="6917210" cy="365125"/>
          </a:xfrm>
          <a:prstGeom prst="rect">
            <a:avLst/>
          </a:prstGeom>
        </p:spPr>
        <p:txBody>
          <a:bodyPr vert="horz" lIns="91440" tIns="45720" rIns="91440" bIns="45720" rtlCol="1" anchor="ctr"/>
          <a:lstStyle>
            <a:lvl1pPr algn="r" rtl="1">
              <a:defRPr sz="900" cap="all">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מציין מיקום של מספר שקופית 5"/>
          <p:cNvSpPr>
            <a:spLocks noGrp="1"/>
          </p:cNvSpPr>
          <p:nvPr>
            <p:ph type="sldNum" sz="quarter" idx="4"/>
          </p:nvPr>
        </p:nvSpPr>
        <p:spPr>
          <a:xfrm flipH="1">
            <a:off x="581190" y="6423914"/>
            <a:ext cx="1052510" cy="365125"/>
          </a:xfrm>
          <a:prstGeom prst="rect">
            <a:avLst/>
          </a:prstGeom>
        </p:spPr>
        <p:txBody>
          <a:bodyPr vert="horz" lIns="91440" tIns="45720" rIns="91440" bIns="45720" rtlCol="1" anchor="ctr"/>
          <a:lstStyle>
            <a:lvl1pPr algn="r" rtl="1">
              <a:defRPr sz="9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
        <p:nvSpPr>
          <p:cNvPr id="9" name="מלבן 8"/>
          <p:cNvSpPr/>
          <p:nvPr/>
        </p:nvSpPr>
        <p:spPr>
          <a:xfrm flipH="1">
            <a:off x="8042146"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sp>
        <p:nvSpPr>
          <p:cNvPr id="10" name="מלבן 9"/>
          <p:cNvSpPr/>
          <p:nvPr/>
        </p:nvSpPr>
        <p:spPr>
          <a:xfrm flipH="1">
            <a:off x="446533"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sp>
        <p:nvSpPr>
          <p:cNvPr id="11" name="מלבן 10"/>
          <p:cNvSpPr/>
          <p:nvPr/>
        </p:nvSpPr>
        <p:spPr>
          <a:xfrm flipH="1">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r" defTabSz="457200" rtl="1" eaLnBrk="1" latinLnBrk="0" hangingPunct="1">
        <a:lnSpc>
          <a:spcPct val="100000"/>
        </a:lnSpc>
        <a:spcBef>
          <a:spcPct val="0"/>
        </a:spcBef>
        <a:buNone/>
        <a:defRPr sz="2800" b="0" kern="1200" cap="all">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algn="r" rtl="1" eaLnBrk="1" hangingPunct="1">
        <a:defRPr>
          <a:solidFill>
            <a:schemeClr val="tx2"/>
          </a:solidFill>
        </a:defRPr>
      </a:lvl2pPr>
      <a:lvl3pPr algn="r" rtl="1" eaLnBrk="1" hangingPunct="1">
        <a:defRPr>
          <a:solidFill>
            <a:schemeClr val="tx2"/>
          </a:solidFill>
        </a:defRPr>
      </a:lvl3pPr>
      <a:lvl4pPr algn="r" rtl="1" eaLnBrk="1" hangingPunct="1">
        <a:defRPr>
          <a:solidFill>
            <a:schemeClr val="tx2"/>
          </a:solidFill>
        </a:defRPr>
      </a:lvl4pPr>
      <a:lvl5pPr algn="r" rtl="1" eaLnBrk="1" hangingPunct="1">
        <a:defRPr>
          <a:solidFill>
            <a:schemeClr val="tx2"/>
          </a:solidFill>
        </a:defRPr>
      </a:lvl5pPr>
      <a:lvl6pPr algn="r" rtl="1" eaLnBrk="1" hangingPunct="1">
        <a:defRPr>
          <a:solidFill>
            <a:schemeClr val="tx2"/>
          </a:solidFill>
        </a:defRPr>
      </a:lvl6pPr>
      <a:lvl7pPr algn="r" rtl="1" eaLnBrk="1" hangingPunct="1">
        <a:defRPr>
          <a:solidFill>
            <a:schemeClr val="tx2"/>
          </a:solidFill>
        </a:defRPr>
      </a:lvl7pPr>
      <a:lvl8pPr algn="r" rtl="1" eaLnBrk="1" hangingPunct="1">
        <a:defRPr>
          <a:solidFill>
            <a:schemeClr val="tx2"/>
          </a:solidFill>
        </a:defRPr>
      </a:lvl8pPr>
      <a:lvl9pPr algn="r" rtl="1" eaLnBrk="1" hangingPunct="1">
        <a:defRPr>
          <a:solidFill>
            <a:schemeClr val="tx2"/>
          </a:solidFill>
        </a:defRPr>
      </a:lvl9pPr>
    </p:titleStyle>
    <p:bodyStyle>
      <a:lvl1pPr marL="306000" indent="-306000" algn="r" defTabSz="457200" rtl="1"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630000" indent="-306000" algn="r" defTabSz="457200" rtl="1"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marL="900000" indent="-270000" algn="r" defTabSz="457200" rtl="1"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marL="1242000" indent="-234000" algn="r" defTabSz="457200" rtl="1"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marL="1602000" indent="-234000" algn="r" defTabSz="457200" rtl="1"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vl6pPr marL="19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מלבן 8"/>
          <p:cNvSpPr/>
          <p:nvPr/>
        </p:nvSpPr>
        <p:spPr>
          <a:xfrm>
            <a:off x="304801" y="0"/>
            <a:ext cx="11582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he-IL"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מציין מיקום של כותרת 1"/>
          <p:cNvSpPr>
            <a:spLocks noGrp="1"/>
          </p:cNvSpPr>
          <p:nvPr>
            <p:ph type="title"/>
          </p:nvPr>
        </p:nvSpPr>
        <p:spPr>
          <a:xfrm>
            <a:off x="836830" y="76200"/>
            <a:ext cx="10160000" cy="1397000"/>
          </a:xfrm>
          <a:prstGeom prst="rect">
            <a:avLst/>
          </a:prstGeom>
        </p:spPr>
        <p:txBody>
          <a:bodyPr vert="horz" lIns="121899" tIns="60949" rIns="121899" bIns="60949" rtlCol="1" anchor="b">
            <a:normAutofit/>
          </a:bodyPr>
          <a:lstStyle/>
          <a:p>
            <a:pPr rtl="1"/>
            <a:r>
              <a:rPr lang="he-IL" noProof="0" dirty="0"/>
              <a:t>לחץ כדי לערוך סגנון כותרת של תבנית בסיס</a:t>
            </a:r>
          </a:p>
        </p:txBody>
      </p:sp>
      <p:sp>
        <p:nvSpPr>
          <p:cNvPr id="3" name="מציין מיקום טקסט 2"/>
          <p:cNvSpPr>
            <a:spLocks noGrp="1"/>
          </p:cNvSpPr>
          <p:nvPr>
            <p:ph type="body" idx="1"/>
          </p:nvPr>
        </p:nvSpPr>
        <p:spPr>
          <a:xfrm>
            <a:off x="836830" y="1701800"/>
            <a:ext cx="10160000" cy="4470400"/>
          </a:xfrm>
          <a:prstGeom prst="rect">
            <a:avLst/>
          </a:prstGeom>
        </p:spPr>
        <p:txBody>
          <a:bodyPr vert="horz" lIns="121899" tIns="60949" rIns="121899" bIns="60949" rtlCol="1">
            <a:normAutofit/>
          </a:bodyPr>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4" name="מציין מיקום של תאריך 3"/>
          <p:cNvSpPr>
            <a:spLocks noGrp="1"/>
          </p:cNvSpPr>
          <p:nvPr>
            <p:ph type="dt" sz="half" idx="2"/>
          </p:nvPr>
        </p:nvSpPr>
        <p:spPr>
          <a:xfrm>
            <a:off x="836830" y="6400802"/>
            <a:ext cx="1109089"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5" name="מציין מיקום של כותרת תחתונה 4"/>
          <p:cNvSpPr>
            <a:spLocks noGrp="1"/>
          </p:cNvSpPr>
          <p:nvPr>
            <p:ph type="ftr" sz="quarter" idx="3"/>
          </p:nvPr>
        </p:nvSpPr>
        <p:spPr>
          <a:xfrm>
            <a:off x="2004237" y="6400802"/>
            <a:ext cx="6218819"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6" name="מציין מיקום של מספר שקופית 5"/>
          <p:cNvSpPr>
            <a:spLocks noGrp="1"/>
          </p:cNvSpPr>
          <p:nvPr>
            <p:ph type="sldNum" sz="quarter" idx="4"/>
          </p:nvPr>
        </p:nvSpPr>
        <p:spPr>
          <a:xfrm>
            <a:off x="8254264" y="6400802"/>
            <a:ext cx="2743915"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23 נובמבר 25</a:t>
            </a:fld>
            <a:endParaRPr lang="he-IL" noProof="0" dirty="0"/>
          </a:p>
        </p:txBody>
      </p:sp>
    </p:spTree>
    <p:extLst>
      <p:ext uri="{BB962C8B-B14F-4D97-AF65-F5344CB8AC3E}">
        <p14:creationId xmlns:p14="http://schemas.microsoft.com/office/powerpoint/2010/main" val="385151449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1218987" rtl="1" eaLnBrk="1" latinLnBrk="0" hangingPunct="1">
        <a:lnSpc>
          <a:spcPct val="85000"/>
        </a:lnSpc>
        <a:spcBef>
          <a:spcPct val="0"/>
        </a:spcBef>
        <a:buNone/>
        <a:tabLst/>
        <a:defRPr sz="4400" kern="12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304747" indent="-304747" algn="r" defTabSz="1218987" rtl="1" eaLnBrk="1" latinLnBrk="0" hangingPunct="1">
        <a:lnSpc>
          <a:spcPct val="95000"/>
        </a:lnSpc>
        <a:spcBef>
          <a:spcPts val="1866"/>
        </a:spcBef>
        <a:buSzPct val="100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31392" indent="-304747" algn="r" defTabSz="1218987" rtl="1" eaLnBrk="1" latinLnBrk="0" hangingPunct="1">
        <a:lnSpc>
          <a:spcPct val="95000"/>
        </a:lnSpc>
        <a:spcBef>
          <a:spcPts val="1066"/>
        </a:spcBef>
        <a:buSzPct val="100000"/>
        <a:buFont typeface="Century Gothic"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58037"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84683"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11328"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437973"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48C864C-818F-400C-AD59-530C2FB056C2}" type="datetimeFigureOut">
              <a:rPr lang="he-IL" smtClean="0"/>
              <a:t>ג'/כסלו/תשפ"ו</a:t>
            </a:fld>
            <a:endParaRPr lang="he-IL"/>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A451D7-6221-4D0A-AD69-9C0979EEBA67}" type="slidenum">
              <a:rPr lang="he-IL" smtClean="0"/>
              <a:t>‹#›</a:t>
            </a:fld>
            <a:endParaRPr lang="he-IL"/>
          </a:p>
        </p:txBody>
      </p:sp>
    </p:spTree>
    <p:extLst>
      <p:ext uri="{BB962C8B-B14F-4D97-AF65-F5344CB8AC3E}">
        <p14:creationId xmlns:p14="http://schemas.microsoft.com/office/powerpoint/2010/main" val="305286135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hyperlink" Target="https://www.kipa.co.il/tag/%D7%91%D7%92quot%D7%A5/"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hyperlink" Target="https://www.kipa.co.il/tag/%D7%A4%D7%95%D7%A0%D7%93%D7%A7%D7%90%D7%95%D7%AA/"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docs.google.com/viewer?a=v&amp;pid=sites&amp;srcid=ZGVmYXVsdGRvbWFpbnxhcm5vbmJlbmRvcnxneDozMWVkOGVkODFmMjI4OGV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triventy.com/?location=I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מלבן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כותרת 1">
            <a:extLst>
              <a:ext uri="{FF2B5EF4-FFF2-40B4-BE49-F238E27FC236}">
                <a16:creationId xmlns:a16="http://schemas.microsoft.com/office/drawing/2014/main" id="{1C21E816-31F5-48BB-BD02-D15F2F18B48A}"/>
              </a:ext>
            </a:extLst>
          </p:cNvPr>
          <p:cNvSpPr>
            <a:spLocks noGrp="1"/>
          </p:cNvSpPr>
          <p:nvPr>
            <p:ph type="ctrTitle"/>
          </p:nvPr>
        </p:nvSpPr>
        <p:spPr>
          <a:xfrm flipH="1">
            <a:off x="617260" y="1020431"/>
            <a:ext cx="10993549" cy="1475013"/>
          </a:xfrm>
        </p:spPr>
        <p:txBody>
          <a:bodyPr rtlCol="1">
            <a:normAutofit/>
          </a:bodyPr>
          <a:lstStyle/>
          <a:p>
            <a:pPr algn="ctr" rtl="1"/>
            <a:r>
              <a:rPr lang="he-IL" sz="4800" b="1">
                <a:solidFill>
                  <a:schemeClr val="accent1"/>
                </a:solidFill>
                <a:latin typeface="Tahoma" panose="020B0604030504040204" pitchFamily="34" charset="0"/>
                <a:ea typeface="Tahoma" panose="020B0604030504040204" pitchFamily="34" charset="0"/>
                <a:cs typeface="Tahoma" panose="020B0604030504040204" pitchFamily="34" charset="0"/>
              </a:rPr>
              <a:t>המהפכה החוקתית</a:t>
            </a:r>
            <a:endParaRPr lang="he" sz="48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20" name="מלבן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42146"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 name="מלבן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4" name="מלבן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6533"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תיבת טקסט 3">
            <a:extLst>
              <a:ext uri="{FF2B5EF4-FFF2-40B4-BE49-F238E27FC236}">
                <a16:creationId xmlns:a16="http://schemas.microsoft.com/office/drawing/2014/main" id="{5C4B4B04-FDBE-4CB0-90FF-B02342FE738C}"/>
              </a:ext>
            </a:extLst>
          </p:cNvPr>
          <p:cNvSpPr txBox="1"/>
          <p:nvPr/>
        </p:nvSpPr>
        <p:spPr>
          <a:xfrm>
            <a:off x="10617693" y="772357"/>
            <a:ext cx="807868" cy="369332"/>
          </a:xfrm>
          <a:prstGeom prst="rect">
            <a:avLst/>
          </a:prstGeom>
          <a:noFill/>
        </p:spPr>
        <p:txBody>
          <a:bodyPr wrap="square" rtlCol="1">
            <a:spAutoFit/>
          </a:bodyPr>
          <a:lstStyle/>
          <a:p>
            <a:r>
              <a:rPr lang="he-IL"/>
              <a:t>בס"ד</a:t>
            </a:r>
            <a:endParaRPr lang="he-IL" dirty="0"/>
          </a:p>
        </p:txBody>
      </p:sp>
      <p:sp>
        <p:nvSpPr>
          <p:cNvPr id="10" name="תיבת טקסט 9">
            <a:extLst>
              <a:ext uri="{FF2B5EF4-FFF2-40B4-BE49-F238E27FC236}">
                <a16:creationId xmlns:a16="http://schemas.microsoft.com/office/drawing/2014/main" id="{E8528CDA-3E09-44C6-B903-CA62D6EBE65D}"/>
              </a:ext>
            </a:extLst>
          </p:cNvPr>
          <p:cNvSpPr txBox="1"/>
          <p:nvPr/>
        </p:nvSpPr>
        <p:spPr>
          <a:xfrm>
            <a:off x="2558988" y="2622563"/>
            <a:ext cx="6094520" cy="369332"/>
          </a:xfrm>
          <a:prstGeom prst="rect">
            <a:avLst/>
          </a:prstGeom>
          <a:noFill/>
        </p:spPr>
        <p:txBody>
          <a:bodyPr wrap="square">
            <a:spAutoFit/>
          </a:bodyPr>
          <a:lstStyle/>
          <a:p>
            <a:r>
              <a:rPr lang="he-IL" sz="1800" b="1" i="0" u="none" strike="noStrike" baseline="0">
                <a:solidFill>
                  <a:srgbClr val="00B1F1"/>
                </a:solidFill>
                <a:latin typeface="Choco,Bold"/>
              </a:rPr>
              <a:t>איסוף, ארגון עריכה </a:t>
            </a:r>
            <a:r>
              <a:rPr lang="he-IL" sz="1800" b="1" i="0" u="none" strike="noStrike" baseline="0">
                <a:solidFill>
                  <a:srgbClr val="00B1F1"/>
                </a:solidFill>
                <a:latin typeface="Times New Roman,Bold"/>
              </a:rPr>
              <a:t>– </a:t>
            </a:r>
            <a:r>
              <a:rPr lang="he-IL" sz="1800" b="1" i="0" u="none" strike="noStrike" baseline="0">
                <a:solidFill>
                  <a:srgbClr val="00B1F1"/>
                </a:solidFill>
                <a:latin typeface="Choco,Bold"/>
              </a:rPr>
              <a:t>אילנית כהן </a:t>
            </a:r>
            <a:r>
              <a:rPr lang="he-IL" sz="1800" b="1" i="0" u="none" strike="noStrike" baseline="0">
                <a:solidFill>
                  <a:srgbClr val="00B1F1"/>
                </a:solidFill>
                <a:latin typeface="Times New Roman,Bold"/>
              </a:rPr>
              <a:t>– </a:t>
            </a:r>
            <a:r>
              <a:rPr lang="he-IL" sz="1800" b="1" i="0" u="none" strike="noStrike" baseline="0">
                <a:solidFill>
                  <a:srgbClr val="00B1F1"/>
                </a:solidFill>
                <a:latin typeface="Choco,Bold"/>
              </a:rPr>
              <a:t>רכזת אזרחות</a:t>
            </a:r>
            <a:endParaRPr lang="he-IL" dirty="0"/>
          </a:p>
        </p:txBody>
      </p:sp>
      <p:pic>
        <p:nvPicPr>
          <p:cNvPr id="3" name="תמונה 2">
            <a:extLst>
              <a:ext uri="{FF2B5EF4-FFF2-40B4-BE49-F238E27FC236}">
                <a16:creationId xmlns:a16="http://schemas.microsoft.com/office/drawing/2014/main" id="{754EF943-32AF-41F3-91EE-7E959070110C}"/>
              </a:ext>
            </a:extLst>
          </p:cNvPr>
          <p:cNvPicPr>
            <a:picLocks noChangeAspect="1"/>
          </p:cNvPicPr>
          <p:nvPr/>
        </p:nvPicPr>
        <p:blipFill>
          <a:blip r:embed="rId2"/>
          <a:stretch>
            <a:fillRect/>
          </a:stretch>
        </p:blipFill>
        <p:spPr>
          <a:xfrm>
            <a:off x="2185155" y="3747110"/>
            <a:ext cx="3987785" cy="2653690"/>
          </a:xfrm>
          <a:prstGeom prst="rect">
            <a:avLst/>
          </a:prstGeom>
        </p:spPr>
      </p:pic>
      <p:pic>
        <p:nvPicPr>
          <p:cNvPr id="6" name="תמונה 5">
            <a:extLst>
              <a:ext uri="{FF2B5EF4-FFF2-40B4-BE49-F238E27FC236}">
                <a16:creationId xmlns:a16="http://schemas.microsoft.com/office/drawing/2014/main" id="{6CC1EA85-C752-475B-823E-A8B0DE6ED538}"/>
              </a:ext>
            </a:extLst>
          </p:cNvPr>
          <p:cNvPicPr>
            <a:picLocks noChangeAspect="1"/>
          </p:cNvPicPr>
          <p:nvPr/>
        </p:nvPicPr>
        <p:blipFill>
          <a:blip r:embed="rId3"/>
          <a:stretch>
            <a:fillRect/>
          </a:stretch>
        </p:blipFill>
        <p:spPr>
          <a:xfrm>
            <a:off x="6172940" y="3747110"/>
            <a:ext cx="3910845" cy="2653690"/>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4DCDD20F-7211-471D-85D9-BB6DD31D0E1D}"/>
              </a:ext>
            </a:extLst>
          </p:cNvPr>
          <p:cNvPicPr>
            <a:picLocks noChangeAspect="1"/>
          </p:cNvPicPr>
          <p:nvPr/>
        </p:nvPicPr>
        <p:blipFill rotWithShape="1">
          <a:blip r:embed="rId2"/>
          <a:srcRect l="42337" t="35418" r="27187" b="30831"/>
          <a:stretch/>
        </p:blipFill>
        <p:spPr>
          <a:xfrm>
            <a:off x="2646008" y="1238898"/>
            <a:ext cx="7558694" cy="4708630"/>
          </a:xfrm>
          <a:prstGeom prst="rect">
            <a:avLst/>
          </a:prstGeom>
        </p:spPr>
      </p:pic>
    </p:spTree>
    <p:extLst>
      <p:ext uri="{BB962C8B-B14F-4D97-AF65-F5344CB8AC3E}">
        <p14:creationId xmlns:p14="http://schemas.microsoft.com/office/powerpoint/2010/main" val="28564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E1528482-D797-4CD8-B1D4-28967614FA80}"/>
              </a:ext>
            </a:extLst>
          </p:cNvPr>
          <p:cNvSpPr>
            <a:spLocks noGrp="1"/>
          </p:cNvSpPr>
          <p:nvPr>
            <p:ph type="title"/>
          </p:nvPr>
        </p:nvSpPr>
        <p:spPr>
          <a:xfrm flipH="1">
            <a:off x="154112" y="1232900"/>
            <a:ext cx="11635434" cy="3308518"/>
          </a:xfrm>
        </p:spPr>
        <p:txBody>
          <a:bodyPr>
            <a:normAutofit/>
          </a:bodyPr>
          <a:lstStyle/>
          <a:p>
            <a:r>
              <a:rPr lang="he-IL" dirty="0">
                <a:solidFill>
                  <a:srgbClr val="464646"/>
                </a:solidFill>
                <a:effectLst/>
                <a:latin typeface="Calibri" panose="020F0502020204030204" pitchFamily="34" charset="0"/>
                <a:ea typeface="Times New Roman" panose="02020603050405020304" pitchFamily="18" charset="0"/>
                <a:cs typeface="Arial" panose="020B0604020202020204" pitchFamily="34" charset="0"/>
              </a:rPr>
              <a:t>האם לבג"ץ יש את הסמכות לפסול חוקים שחוקקה הכנסת הנבחרת ע"י העם אם הם נוגדים את חוקי היסוד, או שאין לו סמכות לעשות זאת כי חוקי היסוד אינם חוקה ובג"ץ אינו יכול לפסול חוקים של הרשות הנבחרת?</a:t>
            </a:r>
            <a:br>
              <a:rPr lang="en-US" dirty="0">
                <a:effectLst/>
                <a:latin typeface="Calibri" panose="020F0502020204030204" pitchFamily="34" charset="0"/>
                <a:ea typeface="Calibri" panose="020F0502020204030204" pitchFamily="34" charset="0"/>
                <a:cs typeface="Arial" panose="020B0604020202020204" pitchFamily="34" charset="0"/>
              </a:rPr>
            </a:br>
            <a:endParaRPr lang="he-IL" dirty="0"/>
          </a:p>
        </p:txBody>
      </p:sp>
    </p:spTree>
    <p:extLst>
      <p:ext uri="{BB962C8B-B14F-4D97-AF65-F5344CB8AC3E}">
        <p14:creationId xmlns:p14="http://schemas.microsoft.com/office/powerpoint/2010/main" val="4027536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9C8B52-776F-4B5A-8ED2-F2FCD638D35A}"/>
              </a:ext>
            </a:extLst>
          </p:cNvPr>
          <p:cNvSpPr>
            <a:spLocks noGrp="1"/>
          </p:cNvSpPr>
          <p:nvPr>
            <p:ph type="title"/>
          </p:nvPr>
        </p:nvSpPr>
        <p:spPr/>
        <p:txBody>
          <a:bodyPr/>
          <a:lstStyle/>
          <a:p>
            <a:r>
              <a:rPr lang="he-IL" b="1" i="0" dirty="0">
                <a:solidFill>
                  <a:srgbClr val="000000"/>
                </a:solidFill>
                <a:effectLst/>
                <a:latin typeface="Arial" panose="020B0604020202020204" pitchFamily="34" charset="0"/>
              </a:rPr>
              <a:t>פסק דין בנק המזרחי</a:t>
            </a:r>
            <a:br>
              <a:rPr lang="he-IL" b="0" i="0" dirty="0">
                <a:solidFill>
                  <a:srgbClr val="000000"/>
                </a:solidFill>
                <a:effectLst/>
                <a:latin typeface="Arial" panose="020B0604020202020204" pitchFamily="34" charset="0"/>
              </a:rPr>
            </a:br>
            <a:endParaRPr lang="he-IL" dirty="0"/>
          </a:p>
        </p:txBody>
      </p:sp>
      <p:sp>
        <p:nvSpPr>
          <p:cNvPr id="3" name="מציין מיקום תוכן 2">
            <a:extLst>
              <a:ext uri="{FF2B5EF4-FFF2-40B4-BE49-F238E27FC236}">
                <a16:creationId xmlns:a16="http://schemas.microsoft.com/office/drawing/2014/main" id="{E3763B04-CE83-44DF-B1CD-A41EF8BF59EB}"/>
              </a:ext>
            </a:extLst>
          </p:cNvPr>
          <p:cNvSpPr>
            <a:spLocks noGrp="1"/>
          </p:cNvSpPr>
          <p:nvPr>
            <p:ph idx="1"/>
          </p:nvPr>
        </p:nvSpPr>
        <p:spPr>
          <a:xfrm flipH="1">
            <a:off x="927418" y="1393794"/>
            <a:ext cx="11029615" cy="4980373"/>
          </a:xfrm>
        </p:spPr>
        <p:txBody>
          <a:bodyPr>
            <a:normAutofit/>
          </a:bodyPr>
          <a:lstStyle/>
          <a:p>
            <a:pPr marL="0" indent="0">
              <a:buNone/>
            </a:pPr>
            <a:r>
              <a:rPr lang="he-IL" dirty="0"/>
              <a:t>בשנת 1992 חוקקה הכנסת תיקון לחוק ההסדרים </a:t>
            </a:r>
            <a:r>
              <a:rPr lang="he-IL" b="1" dirty="0"/>
              <a:t>במגזר החקלאי </a:t>
            </a:r>
            <a:r>
              <a:rPr lang="he-IL" dirty="0"/>
              <a:t>המשפחתי, </a:t>
            </a:r>
          </a:p>
          <a:p>
            <a:pPr marL="0" indent="0">
              <a:buNone/>
            </a:pPr>
            <a:r>
              <a:rPr lang="he-IL" dirty="0"/>
              <a:t>המטרה: לפתור את </a:t>
            </a:r>
            <a:r>
              <a:rPr lang="he-IL" b="1" dirty="0"/>
              <a:t>המשבר הכלכלי הקשה </a:t>
            </a:r>
            <a:r>
              <a:rPr lang="he-IL" dirty="0"/>
              <a:t>של המגזר, ולשקמו. </a:t>
            </a:r>
          </a:p>
          <a:p>
            <a:pPr marL="0" indent="0">
              <a:buNone/>
            </a:pPr>
            <a:r>
              <a:rPr lang="he-IL" dirty="0"/>
              <a:t>החוק מבוסס על שני עקרונות: העדפת </a:t>
            </a:r>
            <a:r>
              <a:rPr lang="he-IL" b="1" dirty="0"/>
              <a:t>שיקום עסקים ומשקים חקלאיים </a:t>
            </a:r>
            <a:r>
              <a:rPr lang="he-IL" dirty="0"/>
              <a:t>על פני פירוקם, </a:t>
            </a:r>
            <a:r>
              <a:rPr lang="he-IL" b="1" dirty="0"/>
              <a:t>תוך הימנעות מהזרמת כספים מהקופה הציבורית למען השיקום</a:t>
            </a:r>
            <a:r>
              <a:rPr lang="he-IL" dirty="0"/>
              <a:t>. לאור שני עקרונות אלו החליט המחוקק להתערב ולקבוע הסדר שיגביל את גביית החובות בגין הלוואות שניתנו לחלק מן המגזר החקלאי. </a:t>
            </a:r>
          </a:p>
          <a:p>
            <a:pPr marL="0" indent="0">
              <a:buNone/>
            </a:pPr>
            <a:r>
              <a:rPr lang="he-IL" dirty="0"/>
              <a:t>משמעות הדבר הייתה פגיעה בזכותם של הבנקים, שהעניקו הלוואות למגזר החקלאי, לקבל בחזרה את ההלוואות. </a:t>
            </a:r>
          </a:p>
          <a:p>
            <a:pPr marL="0" indent="0">
              <a:buNone/>
            </a:pPr>
            <a:r>
              <a:rPr lang="he-IL" dirty="0"/>
              <a:t>כלומר: </a:t>
            </a:r>
            <a:r>
              <a:rPr lang="he-IL" b="1" dirty="0"/>
              <a:t>החקלאים היו חייבים לבנק מזרחי כסף על ההלוואות , המדינה מוכנה לוותר על החובות של החקלאים אך המדינה אינה מוכנה להשלים את הכספים הללו לבנק</a:t>
            </a:r>
          </a:p>
          <a:p>
            <a:pPr marL="0" indent="0">
              <a:buNone/>
            </a:pPr>
            <a:r>
              <a:rPr lang="he-IL" dirty="0"/>
              <a:t>ראשיתו של ההליך הייתה בתביעות כספיות שהוגשו בגין חוב של חקלאים. בהתבסס על התיקון לחוק, הגישו החקלאים הנתבעים בקשה להורות על הפסקת ההליכים והעברתם למשַקֵּם. </a:t>
            </a:r>
          </a:p>
          <a:p>
            <a:pPr marL="0" indent="0">
              <a:buNone/>
            </a:pPr>
            <a:r>
              <a:rPr lang="he-IL" b="1" dirty="0"/>
              <a:t>הבנקים  טענו כי התיקון לחוק ההסדרים פוגע בקניינם </a:t>
            </a:r>
          </a:p>
          <a:p>
            <a:pPr marL="0" indent="0">
              <a:buNone/>
            </a:pPr>
            <a:r>
              <a:rPr lang="he-IL" b="1" dirty="0"/>
              <a:t>ולכן בג"ץ היה לטובת בנק מזרחי כי בשם" חוק יסוד כבוד האדם וחרותו נפגע לבנק הזכות לקניין</a:t>
            </a:r>
          </a:p>
        </p:txBody>
      </p:sp>
    </p:spTree>
    <p:extLst>
      <p:ext uri="{BB962C8B-B14F-4D97-AF65-F5344CB8AC3E}">
        <p14:creationId xmlns:p14="http://schemas.microsoft.com/office/powerpoint/2010/main" val="1929072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4DA267AB-1882-4617-B69E-B5B08158DCB9}"/>
              </a:ext>
            </a:extLst>
          </p:cNvPr>
          <p:cNvSpPr txBox="1"/>
          <p:nvPr/>
        </p:nvSpPr>
        <p:spPr>
          <a:xfrm>
            <a:off x="276687" y="1467360"/>
            <a:ext cx="11478826" cy="4585871"/>
          </a:xfrm>
          <a:prstGeom prst="rect">
            <a:avLst/>
          </a:prstGeom>
          <a:noFill/>
        </p:spPr>
        <p:txBody>
          <a:bodyPr wrap="square">
            <a:spAutoFit/>
          </a:bodyPr>
          <a:lstStyle/>
          <a:p>
            <a:r>
              <a:rPr lang="he-IL" sz="2400" b="1" dirty="0"/>
              <a:t>פסילת חוק - בג"צ ארנן </a:t>
            </a:r>
            <a:r>
              <a:rPr lang="he-IL" sz="2400" b="1" dirty="0" err="1"/>
              <a:t>יקותיאלי</a:t>
            </a:r>
            <a:r>
              <a:rPr lang="he-IL" sz="2400" b="1" dirty="0"/>
              <a:t> </a:t>
            </a:r>
          </a:p>
          <a:p>
            <a:endParaRPr lang="he-IL" sz="2400" b="1" dirty="0"/>
          </a:p>
          <a:p>
            <a:r>
              <a:rPr lang="he-IL" dirty="0"/>
              <a:t>אברכים הלומדים ב"כולל" היו זכאים לתשלום גמלת הבטחת הכנסת מינימום מכוח סעיף תקציבי הנכלל בחוקי התקציב השנתיים מאז שנת 1982,</a:t>
            </a:r>
          </a:p>
          <a:p>
            <a:r>
              <a:rPr lang="he-IL" dirty="0"/>
              <a:t> ולעומתם סטודנטים הלומדים במוסדות להשכלה גבוהה או על-תיכונית, ואף תלמידים במוסדות דת ותלמידים בישיבה ובמוסד תורני, אינם זכאים לתשלום גמלת הבטחת הכנסה.</a:t>
            </a:r>
          </a:p>
          <a:p>
            <a:r>
              <a:rPr lang="he-IL" dirty="0"/>
              <a:t> (אברכים הם סטודנטים דתיים נשואים המקדישים את רוב זמנם ללימוד תורה, והכולל הוא מוסד לסטודנטים דתיים נשואים.(</a:t>
            </a:r>
          </a:p>
          <a:p>
            <a:r>
              <a:rPr lang="he-IL" dirty="0"/>
              <a:t> </a:t>
            </a:r>
          </a:p>
          <a:p>
            <a:r>
              <a:rPr lang="he-IL" dirty="0"/>
              <a:t>הרכב של שבעה שופטים מסר את פסק דינו רק ב-2010 (10 שנים מרגע העתירה). רוב של ששה שופטים לעומת אחד קיבל את העתירה, </a:t>
            </a:r>
            <a:r>
              <a:rPr lang="he-IL" b="1" dirty="0"/>
              <a:t>ופסק שגמלת ההכנסה לאברכים </a:t>
            </a:r>
            <a:r>
              <a:rPr lang="he-IL" dirty="0"/>
              <a:t>פוגעת פגיעה בלתי מידתית בעיקרון השוויון, </a:t>
            </a:r>
            <a:r>
              <a:rPr lang="he-IL" b="1" dirty="0"/>
              <a:t>ובנוסף אינה עונה על הקריטריונים של פסקת ההגבלה ב"חוק יסוד: כבוד האדם וחירותו", שמאפשרת פגיעה בזכות יסוד כמו הזכות לשוויון </a:t>
            </a:r>
            <a:r>
              <a:rPr lang="he-IL" dirty="0"/>
              <a:t>רק למען תכלית ראויה ובמידה שאינה עולה על הנדרש.</a:t>
            </a:r>
          </a:p>
          <a:p>
            <a:endParaRPr lang="he-IL" dirty="0"/>
          </a:p>
          <a:p>
            <a:endParaRPr lang="he-IL" dirty="0"/>
          </a:p>
          <a:p>
            <a:r>
              <a:rPr lang="he-IL" sz="1400" dirty="0"/>
              <a:t>* המילה שוויון לא מופיעה בחוק יסוד: כבוד האדם וחירותו, אבל השופטים קבעו במקרים מסוימים שפגיעה בשוויון מהווה פגיעה בכבוד, והזכות לכבוד כן מופיעה בחוק. לפיכך בית המשפט התערב כאשר זיהה פגיעה בלתי מידתית בשוויון, או שאינה לתכלית ראויה.</a:t>
            </a:r>
          </a:p>
        </p:txBody>
      </p:sp>
    </p:spTree>
    <p:extLst>
      <p:ext uri="{BB962C8B-B14F-4D97-AF65-F5344CB8AC3E}">
        <p14:creationId xmlns:p14="http://schemas.microsoft.com/office/powerpoint/2010/main" val="2107033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8A71C6D-0C9D-4F93-B722-73213F26D443}"/>
              </a:ext>
            </a:extLst>
          </p:cNvPr>
          <p:cNvSpPr>
            <a:spLocks noGrp="1"/>
          </p:cNvSpPr>
          <p:nvPr>
            <p:ph type="title"/>
          </p:nvPr>
        </p:nvSpPr>
        <p:spPr>
          <a:xfrm flipH="1">
            <a:off x="581192" y="1710369"/>
            <a:ext cx="11029615" cy="2147467"/>
          </a:xfrm>
        </p:spPr>
        <p:txBody>
          <a:bodyPr>
            <a:normAutofit fontScale="90000"/>
          </a:bodyPr>
          <a:lstStyle/>
          <a:p>
            <a:r>
              <a:rPr lang="he-IL" dirty="0"/>
              <a:t>מבחינת התוקף , הכנסת העניקה לשני חוקי יסוד אלה מעמד על –חוקי , שעל פיו </a:t>
            </a:r>
            <a:r>
              <a:rPr lang="he-IL" b="1" dirty="0"/>
              <a:t>ניתנת לבית המשפט (לבג"ץ) הסמכות להכריז על ביטולו של חוק העומד בסתירה לחוקי יסוד אלה</a:t>
            </a:r>
            <a:r>
              <a:rPr lang="he-IL" dirty="0"/>
              <a:t>.</a:t>
            </a:r>
          </a:p>
        </p:txBody>
      </p:sp>
    </p:spTree>
    <p:extLst>
      <p:ext uri="{BB962C8B-B14F-4D97-AF65-F5344CB8AC3E}">
        <p14:creationId xmlns:p14="http://schemas.microsoft.com/office/powerpoint/2010/main" val="4234619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62A9DC-314E-4070-80A9-0FD5D4F72223}"/>
              </a:ext>
            </a:extLst>
          </p:cNvPr>
          <p:cNvSpPr>
            <a:spLocks noGrp="1"/>
          </p:cNvSpPr>
          <p:nvPr>
            <p:ph type="title"/>
          </p:nvPr>
        </p:nvSpPr>
        <p:spPr>
          <a:xfrm flipH="1">
            <a:off x="581192" y="575354"/>
            <a:ext cx="11029616" cy="893850"/>
          </a:xfrm>
        </p:spPr>
        <p:txBody>
          <a:bodyPr>
            <a:noAutofit/>
          </a:bodyPr>
          <a:lstStyle/>
          <a:p>
            <a:pPr algn="ctr"/>
            <a:r>
              <a:rPr lang="he-IL" sz="4800" b="1" dirty="0"/>
              <a:t>מהפכה חוקתית- ?</a:t>
            </a:r>
          </a:p>
        </p:txBody>
      </p:sp>
      <p:sp>
        <p:nvSpPr>
          <p:cNvPr id="3" name="מציין מיקום תוכן 2">
            <a:extLst>
              <a:ext uri="{FF2B5EF4-FFF2-40B4-BE49-F238E27FC236}">
                <a16:creationId xmlns:a16="http://schemas.microsoft.com/office/drawing/2014/main" id="{D0103353-AA7A-4477-AC07-ACD05B909A3E}"/>
              </a:ext>
            </a:extLst>
          </p:cNvPr>
          <p:cNvSpPr>
            <a:spLocks noGrp="1"/>
          </p:cNvSpPr>
          <p:nvPr>
            <p:ph idx="1"/>
          </p:nvPr>
        </p:nvSpPr>
        <p:spPr>
          <a:xfrm flipH="1">
            <a:off x="581188" y="1571947"/>
            <a:ext cx="11532041" cy="5217092"/>
          </a:xfrm>
        </p:spPr>
        <p:txBody>
          <a:bodyPr>
            <a:normAutofit fontScale="92500" lnSpcReduction="10000"/>
          </a:bodyPr>
          <a:lstStyle/>
          <a:p>
            <a:pPr>
              <a:lnSpc>
                <a:spcPct val="150000"/>
              </a:lnSpc>
            </a:pPr>
            <a:r>
              <a:rPr lang="he-IL" sz="2800" dirty="0">
                <a:solidFill>
                  <a:srgbClr val="464646"/>
                </a:solidFill>
                <a:effectLst/>
                <a:ea typeface="Calibri" panose="020F0502020204030204" pitchFamily="34" charset="0"/>
                <a:cs typeface="Arial" panose="020B0604020202020204" pitchFamily="34" charset="0"/>
              </a:rPr>
              <a:t>בישראל </a:t>
            </a:r>
            <a:r>
              <a:rPr lang="he-IL" sz="2800" dirty="0">
                <a:solidFill>
                  <a:srgbClr val="0070C0"/>
                </a:solidFill>
                <a:effectLst/>
                <a:ea typeface="Calibri" panose="020F0502020204030204" pitchFamily="34" charset="0"/>
                <a:cs typeface="Arial" panose="020B0604020202020204" pitchFamily="34" charset="0"/>
              </a:rPr>
              <a:t>אין חוקה </a:t>
            </a:r>
            <a:r>
              <a:rPr lang="he-IL" sz="2800" dirty="0">
                <a:solidFill>
                  <a:srgbClr val="464646"/>
                </a:solidFill>
                <a:effectLst/>
                <a:ea typeface="Calibri" panose="020F0502020204030204" pitchFamily="34" charset="0"/>
                <a:cs typeface="Arial" panose="020B0604020202020204" pitchFamily="34" charset="0"/>
              </a:rPr>
              <a:t>אלא </a:t>
            </a:r>
            <a:r>
              <a:rPr lang="he-IL" sz="2800" dirty="0">
                <a:solidFill>
                  <a:srgbClr val="0070C0"/>
                </a:solidFill>
                <a:effectLst/>
                <a:ea typeface="Calibri" panose="020F0502020204030204" pitchFamily="34" charset="0"/>
                <a:cs typeface="Arial" panose="020B0604020202020204" pitchFamily="34" charset="0"/>
              </a:rPr>
              <a:t>חוקי יסוד </a:t>
            </a:r>
            <a:r>
              <a:rPr lang="he-IL" sz="2800" dirty="0">
                <a:solidFill>
                  <a:srgbClr val="464646"/>
                </a:solidFill>
                <a:effectLst/>
                <a:ea typeface="Calibri" panose="020F0502020204030204" pitchFamily="34" charset="0"/>
                <a:cs typeface="Arial" panose="020B0604020202020204" pitchFamily="34" charset="0"/>
              </a:rPr>
              <a:t>שלהם יש </a:t>
            </a:r>
            <a:r>
              <a:rPr lang="he-IL" sz="2800" dirty="0">
                <a:solidFill>
                  <a:srgbClr val="0070C0"/>
                </a:solidFill>
                <a:effectLst/>
                <a:ea typeface="Calibri" panose="020F0502020204030204" pitchFamily="34" charset="0"/>
                <a:cs typeface="Arial" panose="020B0604020202020204" pitchFamily="34" charset="0"/>
              </a:rPr>
              <a:t>מעמד על</a:t>
            </a:r>
            <a:r>
              <a:rPr lang="he-IL" sz="2800" dirty="0">
                <a:solidFill>
                  <a:srgbClr val="464646"/>
                </a:solidFill>
                <a:effectLst/>
                <a:ea typeface="Calibri" panose="020F0502020204030204" pitchFamily="34" charset="0"/>
                <a:cs typeface="Arial" panose="020B0604020202020204" pitchFamily="34" charset="0"/>
              </a:rPr>
              <a:t>, ולכן גם לחוקי היסוד העוסקים בזכויות אדם ואזרח יש מעמד על. </a:t>
            </a:r>
          </a:p>
          <a:p>
            <a:pPr>
              <a:lnSpc>
                <a:spcPct val="150000"/>
              </a:lnSpc>
            </a:pPr>
            <a:r>
              <a:rPr lang="he-IL" sz="2800" dirty="0">
                <a:solidFill>
                  <a:srgbClr val="464646"/>
                </a:solidFill>
                <a:effectLst/>
                <a:ea typeface="Calibri" panose="020F0502020204030204" pitchFamily="34" charset="0"/>
                <a:cs typeface="Arial" panose="020B0604020202020204" pitchFamily="34" charset="0"/>
              </a:rPr>
              <a:t>המשמעות של חוקי יסוד אלו היא שלכנסת, </a:t>
            </a:r>
            <a:r>
              <a:rPr lang="he-IL" sz="2800" b="1" dirty="0">
                <a:solidFill>
                  <a:srgbClr val="464646"/>
                </a:solidFill>
                <a:effectLst/>
                <a:ea typeface="Calibri" panose="020F0502020204030204" pitchFamily="34" charset="0"/>
                <a:cs typeface="Arial" panose="020B0604020202020204" pitchFamily="34" charset="0"/>
              </a:rPr>
              <a:t>למרות היותה הרשות הנבחרת ומייצגת את העם</a:t>
            </a:r>
            <a:r>
              <a:rPr lang="he-IL" sz="2800" dirty="0">
                <a:solidFill>
                  <a:srgbClr val="464646"/>
                </a:solidFill>
                <a:effectLst/>
                <a:ea typeface="Calibri" panose="020F0502020204030204" pitchFamily="34" charset="0"/>
                <a:cs typeface="Arial" panose="020B0604020202020204" pitchFamily="34" charset="0"/>
              </a:rPr>
              <a:t>, </a:t>
            </a:r>
            <a:r>
              <a:rPr lang="he-IL" sz="2800" b="1" dirty="0">
                <a:solidFill>
                  <a:srgbClr val="0070C0"/>
                </a:solidFill>
                <a:effectLst/>
                <a:ea typeface="Calibri" panose="020F0502020204030204" pitchFamily="34" charset="0"/>
                <a:cs typeface="Arial" panose="020B0604020202020204" pitchFamily="34" charset="0"/>
              </a:rPr>
              <a:t>אסור לחוקק חוקים הסותרים את הערכים המעוגנים בחוקי היסוד</a:t>
            </a:r>
            <a:r>
              <a:rPr lang="he-IL" sz="2800" dirty="0">
                <a:solidFill>
                  <a:srgbClr val="0070C0"/>
                </a:solidFill>
                <a:effectLst/>
                <a:ea typeface="Calibri" panose="020F0502020204030204" pitchFamily="34" charset="0"/>
                <a:cs typeface="Arial" panose="020B0604020202020204" pitchFamily="34" charset="0"/>
              </a:rPr>
              <a:t>. </a:t>
            </a:r>
          </a:p>
          <a:p>
            <a:pPr>
              <a:lnSpc>
                <a:spcPct val="150000"/>
              </a:lnSpc>
            </a:pPr>
            <a:r>
              <a:rPr lang="he-IL" sz="2800" dirty="0">
                <a:solidFill>
                  <a:srgbClr val="464646"/>
                </a:solidFill>
                <a:cs typeface="Arial" panose="020B0604020202020204" pitchFamily="34" charset="0"/>
              </a:rPr>
              <a:t>שנת 1992- שופט בית המשפט העליון אהרון ברק: </a:t>
            </a:r>
          </a:p>
          <a:p>
            <a:pPr marL="0" indent="0">
              <a:lnSpc>
                <a:spcPct val="150000"/>
              </a:lnSpc>
              <a:buNone/>
            </a:pPr>
            <a:r>
              <a:rPr lang="he-IL" sz="2800" dirty="0">
                <a:solidFill>
                  <a:srgbClr val="464646"/>
                </a:solidFill>
                <a:effectLst/>
                <a:latin typeface="Times New Roman" panose="02020603050405020304" pitchFamily="18" charset="0"/>
                <a:ea typeface="Times New Roman" panose="02020603050405020304" pitchFamily="18" charset="0"/>
                <a:cs typeface="Arial" panose="020B0604020202020204" pitchFamily="34" charset="0"/>
              </a:rPr>
              <a:t>"הכנסת חוללה מהפכה בכך שחוקקה את חוקי היסוד האלו, משום שהם מגבילים את כוחה בחקיקה,</a:t>
            </a:r>
            <a:r>
              <a:rPr lang="he-IL" sz="2800"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 </a:t>
            </a:r>
            <a:r>
              <a:rPr lang="he-IL" sz="2800" b="1"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ומעניקים לבית המשפט (לבג"ץ), </a:t>
            </a:r>
            <a:r>
              <a:rPr lang="he-IL" sz="2800" b="1" dirty="0">
                <a:solidFill>
                  <a:srgbClr val="464646"/>
                </a:solidFill>
                <a:effectLst/>
                <a:latin typeface="Times New Roman" panose="02020603050405020304" pitchFamily="18" charset="0"/>
                <a:ea typeface="Times New Roman" panose="02020603050405020304" pitchFamily="18" charset="0"/>
                <a:cs typeface="Arial" panose="020B0604020202020204" pitchFamily="34" charset="0"/>
              </a:rPr>
              <a:t>למרות שאינו נבחר ע"י העם</a:t>
            </a:r>
            <a:r>
              <a:rPr lang="he-IL" sz="2800" b="1"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 את הכוח והסמכות לפסול חוקים המנוגדים לחוקי היסוד שהם במעמד של חוקה</a:t>
            </a:r>
            <a:r>
              <a:rPr lang="he-IL" sz="2800"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2800" dirty="0">
              <a:solidFill>
                <a:srgbClr val="0070C0"/>
              </a:solidFill>
              <a:effectLst/>
              <a:latin typeface="Times New Roman" panose="02020603050405020304" pitchFamily="18" charset="0"/>
              <a:ea typeface="Times New Roman" panose="02020603050405020304" pitchFamily="18" charset="0"/>
            </a:endParaRPr>
          </a:p>
          <a:p>
            <a:endParaRPr lang="he-IL" dirty="0"/>
          </a:p>
        </p:txBody>
      </p:sp>
    </p:spTree>
    <p:extLst>
      <p:ext uri="{BB962C8B-B14F-4D97-AF65-F5344CB8AC3E}">
        <p14:creationId xmlns:p14="http://schemas.microsoft.com/office/powerpoint/2010/main" val="442725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7EB99DF-B49D-4825-9C8B-2FFA05B39005}"/>
              </a:ext>
            </a:extLst>
          </p:cNvPr>
          <p:cNvSpPr>
            <a:spLocks noGrp="1"/>
          </p:cNvSpPr>
          <p:nvPr>
            <p:ph type="title"/>
          </p:nvPr>
        </p:nvSpPr>
        <p:spPr/>
        <p:txBody>
          <a:bodyPr/>
          <a:lstStyle/>
          <a:p>
            <a:r>
              <a:rPr lang="he-IL" dirty="0"/>
              <a:t>השפעה של המהפכה החוקתית </a:t>
            </a:r>
          </a:p>
        </p:txBody>
      </p:sp>
      <p:sp>
        <p:nvSpPr>
          <p:cNvPr id="3" name="מציין מיקום תוכן 2">
            <a:extLst>
              <a:ext uri="{FF2B5EF4-FFF2-40B4-BE49-F238E27FC236}">
                <a16:creationId xmlns:a16="http://schemas.microsoft.com/office/drawing/2014/main" id="{C84AACE3-35DD-4784-8515-A6FE622D2EE5}"/>
              </a:ext>
            </a:extLst>
          </p:cNvPr>
          <p:cNvSpPr>
            <a:spLocks noGrp="1"/>
          </p:cNvSpPr>
          <p:nvPr>
            <p:ph idx="1"/>
          </p:nvPr>
        </p:nvSpPr>
        <p:spPr/>
        <p:txBody>
          <a:bodyPr/>
          <a:lstStyle/>
          <a:p>
            <a:r>
              <a:rPr lang="he-IL" dirty="0"/>
              <a:t>לרשות השופטת סמכות לבטל חוקים הסותרים חוקי יסוד</a:t>
            </a:r>
          </a:p>
          <a:p>
            <a:r>
              <a:rPr lang="he-IL" dirty="0"/>
              <a:t>לאור חקיקת חוקי היסוד נפסלו </a:t>
            </a:r>
            <a:r>
              <a:rPr lang="he-IL"/>
              <a:t>כ- 22 </a:t>
            </a:r>
            <a:r>
              <a:rPr lang="he-IL" dirty="0"/>
              <a:t>חוקים בכנסת ישראל.</a:t>
            </a:r>
          </a:p>
          <a:p>
            <a:r>
              <a:rPr lang="he-IL" dirty="0"/>
              <a:t>חוקים אלה יצרו שינוי של ממש במערכת היחסים בין רשויות השלטון.</a:t>
            </a:r>
          </a:p>
          <a:p>
            <a:r>
              <a:rPr lang="he-IL" dirty="0"/>
              <a:t>יש לבית המשפט סמכות לקבוע האם חוק מסוים פוגע בזכויות אדם ואזרח. בכך, העניק בית המשפט לחוקי היסוד מעמד של חוקה בישראל.</a:t>
            </a:r>
          </a:p>
          <a:p>
            <a:r>
              <a:rPr lang="he-IL" dirty="0"/>
              <a:t>סמכות זו של בית המשפט יצרה מחלוקת משפטית במדינת ישראל באשר להיקף הסמכות של בית המשפט בנושא ההגנה על זכויות האדם והאזרח (בעיקר במקרים בהם יש התנגשות בין קביעת מדיניות לבין פסיקת בית המשפט).</a:t>
            </a:r>
          </a:p>
        </p:txBody>
      </p:sp>
    </p:spTree>
    <p:extLst>
      <p:ext uri="{BB962C8B-B14F-4D97-AF65-F5344CB8AC3E}">
        <p14:creationId xmlns:p14="http://schemas.microsoft.com/office/powerpoint/2010/main" val="2170319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E4161A-C9C7-433C-81AE-E233C606A511}"/>
              </a:ext>
            </a:extLst>
          </p:cNvPr>
          <p:cNvSpPr>
            <a:spLocks noGrp="1"/>
          </p:cNvSpPr>
          <p:nvPr>
            <p:ph type="title"/>
          </p:nvPr>
        </p:nvSpPr>
        <p:spPr>
          <a:xfrm>
            <a:off x="581192" y="702156"/>
            <a:ext cx="11029616" cy="1188720"/>
          </a:xfrm>
        </p:spPr>
        <p:txBody>
          <a:bodyPr anchor="b">
            <a:normAutofit/>
          </a:bodyPr>
          <a:lstStyle/>
          <a:p>
            <a:r>
              <a:rPr lang="he-IL" sz="3600" dirty="0"/>
              <a:t>בעד / נגד</a:t>
            </a:r>
            <a:br>
              <a:rPr lang="he-IL" sz="3600" dirty="0"/>
            </a:br>
            <a:r>
              <a:rPr lang="he-IL" sz="3600" dirty="0"/>
              <a:t>המהפכה החוקתית </a:t>
            </a:r>
          </a:p>
        </p:txBody>
      </p:sp>
      <p:pic>
        <p:nvPicPr>
          <p:cNvPr id="6" name="מציין מיקום תוכן 5">
            <a:extLst>
              <a:ext uri="{FF2B5EF4-FFF2-40B4-BE49-F238E27FC236}">
                <a16:creationId xmlns:a16="http://schemas.microsoft.com/office/drawing/2014/main" id="{2BF8B91C-6101-425D-AC0B-4011DD1B04E7}"/>
              </a:ext>
            </a:extLst>
          </p:cNvPr>
          <p:cNvPicPr>
            <a:picLocks noGrp="1" noChangeAspect="1"/>
          </p:cNvPicPr>
          <p:nvPr>
            <p:ph idx="1"/>
          </p:nvPr>
        </p:nvPicPr>
        <p:blipFill>
          <a:blip r:embed="rId2"/>
          <a:stretch>
            <a:fillRect/>
          </a:stretch>
        </p:blipFill>
        <p:spPr>
          <a:xfrm>
            <a:off x="2989603" y="2340864"/>
            <a:ext cx="6212794" cy="3634486"/>
          </a:xfrm>
          <a:prstGeom prst="rect">
            <a:avLst/>
          </a:prstGeom>
          <a:noFill/>
        </p:spPr>
      </p:pic>
    </p:spTree>
    <p:extLst>
      <p:ext uri="{BB962C8B-B14F-4D97-AF65-F5344CB8AC3E}">
        <p14:creationId xmlns:p14="http://schemas.microsoft.com/office/powerpoint/2010/main" val="2643809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4024F8-290F-4985-B6D6-F3CD6CAA8471}"/>
              </a:ext>
            </a:extLst>
          </p:cNvPr>
          <p:cNvSpPr>
            <a:spLocks noGrp="1"/>
          </p:cNvSpPr>
          <p:nvPr>
            <p:ph type="title"/>
          </p:nvPr>
        </p:nvSpPr>
        <p:spPr/>
        <p:txBody>
          <a:bodyPr/>
          <a:lstStyle/>
          <a:p>
            <a:r>
              <a:rPr lang="he-IL" dirty="0"/>
              <a:t>המהפכה החוקתית</a:t>
            </a:r>
          </a:p>
        </p:txBody>
      </p:sp>
      <p:sp>
        <p:nvSpPr>
          <p:cNvPr id="3" name="מציין מיקום טקסט 2">
            <a:extLst>
              <a:ext uri="{FF2B5EF4-FFF2-40B4-BE49-F238E27FC236}">
                <a16:creationId xmlns:a16="http://schemas.microsoft.com/office/drawing/2014/main" id="{ED6955E3-C606-484A-B39F-24BEB71038C1}"/>
              </a:ext>
            </a:extLst>
          </p:cNvPr>
          <p:cNvSpPr>
            <a:spLocks noGrp="1"/>
          </p:cNvSpPr>
          <p:nvPr>
            <p:ph type="body" idx="1"/>
          </p:nvPr>
        </p:nvSpPr>
        <p:spPr/>
        <p:txBody>
          <a:bodyPr/>
          <a:lstStyle/>
          <a:p>
            <a:r>
              <a:rPr lang="he-IL" dirty="0"/>
              <a:t>בעד</a:t>
            </a:r>
          </a:p>
        </p:txBody>
      </p:sp>
      <p:sp>
        <p:nvSpPr>
          <p:cNvPr id="4" name="מציין מיקום תוכן 3">
            <a:extLst>
              <a:ext uri="{FF2B5EF4-FFF2-40B4-BE49-F238E27FC236}">
                <a16:creationId xmlns:a16="http://schemas.microsoft.com/office/drawing/2014/main" id="{73FFF4BB-EB04-498A-A0C4-94C5BDB46263}"/>
              </a:ext>
            </a:extLst>
          </p:cNvPr>
          <p:cNvSpPr>
            <a:spLocks noGrp="1"/>
          </p:cNvSpPr>
          <p:nvPr>
            <p:ph sz="half" idx="2"/>
          </p:nvPr>
        </p:nvSpPr>
        <p:spPr>
          <a:xfrm flipH="1">
            <a:off x="6416040" y="2926052"/>
            <a:ext cx="5194766" cy="3805824"/>
          </a:xfrm>
        </p:spPr>
        <p:txBody>
          <a:bodyPr>
            <a:normAutofit/>
          </a:bodyPr>
          <a:lstStyle/>
          <a:p>
            <a:r>
              <a:rPr lang="he-IL" dirty="0">
                <a:cs typeface="+mj-cs"/>
              </a:rPr>
              <a:t>הכנסת היא זו שייצרה את המהפכה החוקתית – לכנסת יש סמכות לכונן חוקה כרשות מכוננת והיא מממשת את סמכותה זו כעת כשהיא מחוקקת חוק יסוד</a:t>
            </a:r>
          </a:p>
          <a:p>
            <a:r>
              <a:rPr lang="he-IL" dirty="0">
                <a:cs typeface="+mj-cs"/>
              </a:rPr>
              <a:t>לא בית המשפט מבטל את חוקי הכנסת אלא חוקי היסוד</a:t>
            </a:r>
          </a:p>
          <a:p>
            <a:r>
              <a:rPr lang="he-IL" dirty="0">
                <a:cs typeface="+mj-cs"/>
              </a:rPr>
              <a:t>הגנה על זכויות האדם וזכויות מיעוט - פסקת ההגבלה מסמיכה את בית המשפט לבצע אקטיביזם שיפוטי</a:t>
            </a:r>
          </a:p>
          <a:p>
            <a:r>
              <a:rPr lang="he-IL" dirty="0">
                <a:cs typeface="+mj-cs"/>
              </a:rPr>
              <a:t> הגנה מפני עריצות שלטונית.</a:t>
            </a:r>
          </a:p>
          <a:p>
            <a:r>
              <a:rPr lang="he-IL" dirty="0">
                <a:cs typeface="+mj-cs"/>
              </a:rPr>
              <a:t>פיקוח וביקורת על הרשות המחוקקת</a:t>
            </a:r>
          </a:p>
        </p:txBody>
      </p:sp>
      <p:sp>
        <p:nvSpPr>
          <p:cNvPr id="5" name="מציין מיקום טקסט 4">
            <a:extLst>
              <a:ext uri="{FF2B5EF4-FFF2-40B4-BE49-F238E27FC236}">
                <a16:creationId xmlns:a16="http://schemas.microsoft.com/office/drawing/2014/main" id="{6D8C2535-9C41-43CB-9F68-D9BFE210C158}"/>
              </a:ext>
            </a:extLst>
          </p:cNvPr>
          <p:cNvSpPr>
            <a:spLocks noGrp="1"/>
          </p:cNvSpPr>
          <p:nvPr>
            <p:ph type="body" sz="quarter" idx="3"/>
          </p:nvPr>
        </p:nvSpPr>
        <p:spPr/>
        <p:txBody>
          <a:bodyPr/>
          <a:lstStyle/>
          <a:p>
            <a:r>
              <a:rPr lang="he-IL" dirty="0"/>
              <a:t>נגד</a:t>
            </a:r>
          </a:p>
        </p:txBody>
      </p:sp>
      <p:sp>
        <p:nvSpPr>
          <p:cNvPr id="6" name="מציין מיקום תוכן 5">
            <a:extLst>
              <a:ext uri="{FF2B5EF4-FFF2-40B4-BE49-F238E27FC236}">
                <a16:creationId xmlns:a16="http://schemas.microsoft.com/office/drawing/2014/main" id="{B05B57EA-A558-4C05-9FE2-2E6644D6B48F}"/>
              </a:ext>
            </a:extLst>
          </p:cNvPr>
          <p:cNvSpPr>
            <a:spLocks noGrp="1"/>
          </p:cNvSpPr>
          <p:nvPr>
            <p:ph sz="quarter" idx="4"/>
          </p:nvPr>
        </p:nvSpPr>
        <p:spPr>
          <a:xfrm flipH="1">
            <a:off x="581191" y="2926052"/>
            <a:ext cx="5194771" cy="3805824"/>
          </a:xfrm>
        </p:spPr>
        <p:txBody>
          <a:bodyPr>
            <a:normAutofit/>
          </a:bodyPr>
          <a:lstStyle/>
          <a:p>
            <a:r>
              <a:rPr lang="he-IL" dirty="0">
                <a:cs typeface="+mj-cs"/>
              </a:rPr>
              <a:t>העם לא הסמיך את הכנסת לאמץ חוקה – האזרחים הבוחרים לכנסת יודעים שהם בוחרים רשות מחוקקת ולא אסיפה מכוונת(כינון חוקה) , אילו ידעו שהם בוחרים אסיפה מכוננת ייתכן ששיקולי הבחירה שלהם ואופן הצבעתם היו משתנים.</a:t>
            </a:r>
          </a:p>
          <a:p>
            <a:r>
              <a:rPr lang="he-IL" dirty="0">
                <a:cs typeface="+mj-cs"/>
              </a:rPr>
              <a:t>בית המשפט יוצר את החוקה אך הוא אינו מוסמך ולא ראוי שיהיה מוסמך לעשות זאת</a:t>
            </a:r>
            <a:endParaRPr lang="he-IL" dirty="0"/>
          </a:p>
          <a:p>
            <a:pPr marL="0" indent="0">
              <a:buNone/>
            </a:pPr>
            <a:endParaRPr lang="he-IL" dirty="0"/>
          </a:p>
          <a:p>
            <a:endParaRPr lang="he-IL" dirty="0"/>
          </a:p>
          <a:p>
            <a:pPr marL="0" indent="0">
              <a:buNone/>
            </a:pPr>
            <a:endParaRPr lang="he-IL" dirty="0"/>
          </a:p>
        </p:txBody>
      </p:sp>
      <p:pic>
        <p:nvPicPr>
          <p:cNvPr id="8" name="תמונה 7">
            <a:extLst>
              <a:ext uri="{FF2B5EF4-FFF2-40B4-BE49-F238E27FC236}">
                <a16:creationId xmlns:a16="http://schemas.microsoft.com/office/drawing/2014/main" id="{9C1319B5-4B04-4F5B-8FEC-4D5A5BB3CC7A}"/>
              </a:ext>
            </a:extLst>
          </p:cNvPr>
          <p:cNvPicPr>
            <a:picLocks noChangeAspect="1"/>
          </p:cNvPicPr>
          <p:nvPr/>
        </p:nvPicPr>
        <p:blipFill>
          <a:blip r:embed="rId2"/>
          <a:stretch>
            <a:fillRect/>
          </a:stretch>
        </p:blipFill>
        <p:spPr>
          <a:xfrm>
            <a:off x="1451360" y="729658"/>
            <a:ext cx="2790825" cy="1638300"/>
          </a:xfrm>
          <a:prstGeom prst="rect">
            <a:avLst/>
          </a:prstGeom>
        </p:spPr>
      </p:pic>
    </p:spTree>
    <p:extLst>
      <p:ext uri="{BB962C8B-B14F-4D97-AF65-F5344CB8AC3E}">
        <p14:creationId xmlns:p14="http://schemas.microsoft.com/office/powerpoint/2010/main" val="3347589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a:t>אקטיביזם שיפוטי*</a:t>
            </a:r>
            <a:br>
              <a:rPr lang="he-IL" sz="2025" dirty="0"/>
            </a:br>
            <a:r>
              <a:rPr lang="he-IL" sz="2200" dirty="0"/>
              <a:t>בקרב שופטי </a:t>
            </a:r>
            <a:r>
              <a:rPr lang="he-IL" sz="2200" b="1" dirty="0"/>
              <a:t>בית המשפט העליון </a:t>
            </a:r>
            <a:r>
              <a:rPr lang="he-IL" sz="2200" dirty="0"/>
              <a:t>קיימות </a:t>
            </a:r>
            <a:r>
              <a:rPr lang="he-IL" sz="2200" b="1" u="sng" dirty="0"/>
              <a:t>שתי גישות</a:t>
            </a:r>
            <a:r>
              <a:rPr lang="he-IL" sz="2200" b="1" dirty="0"/>
              <a:t> שונות:</a:t>
            </a:r>
            <a:br>
              <a:rPr lang="en-US" sz="2200" dirty="0"/>
            </a:br>
            <a:endParaRPr lang="he-IL" sz="2200" dirty="0"/>
          </a:p>
        </p:txBody>
      </p:sp>
      <p:sp>
        <p:nvSpPr>
          <p:cNvPr id="3" name="מציין מיקום טקסט 2"/>
          <p:cNvSpPr>
            <a:spLocks noGrp="1"/>
          </p:cNvSpPr>
          <p:nvPr>
            <p:ph type="body" idx="1"/>
          </p:nvPr>
        </p:nvSpPr>
        <p:spPr>
          <a:xfrm>
            <a:off x="3173873" y="1237555"/>
            <a:ext cx="3030141" cy="479822"/>
          </a:xfrm>
        </p:spPr>
        <p:txBody>
          <a:bodyPr/>
          <a:lstStyle/>
          <a:p>
            <a:r>
              <a:rPr lang="he-IL" u="sng" dirty="0"/>
              <a:t>* הגישה האקטיביסטית</a:t>
            </a:r>
            <a:endParaRPr lang="he-IL" dirty="0"/>
          </a:p>
        </p:txBody>
      </p:sp>
      <p:sp>
        <p:nvSpPr>
          <p:cNvPr id="4" name="מציין מיקום תוכן 3"/>
          <p:cNvSpPr>
            <a:spLocks noGrp="1"/>
          </p:cNvSpPr>
          <p:nvPr>
            <p:ph sz="half" idx="2"/>
          </p:nvPr>
        </p:nvSpPr>
        <p:spPr>
          <a:xfrm>
            <a:off x="2135561" y="1889521"/>
            <a:ext cx="4038115" cy="4851847"/>
          </a:xfrm>
        </p:spPr>
        <p:txBody>
          <a:bodyPr>
            <a:normAutofit fontScale="25000" lnSpcReduction="20000"/>
          </a:bodyPr>
          <a:lstStyle/>
          <a:p>
            <a:pPr marL="0" indent="0">
              <a:buNone/>
            </a:pPr>
            <a:r>
              <a:rPr lang="he-IL" sz="5600" dirty="0"/>
              <a:t>כאשר שופטים בפסיקתם מפרשים את החוקים ונותנים להם משמעות על פי הערכים הדמוקרטיים המקובלים בחברה בעת מתן פסק הדין. </a:t>
            </a:r>
          </a:p>
          <a:p>
            <a:pPr marL="0" indent="0">
              <a:buNone/>
            </a:pPr>
            <a:r>
              <a:rPr lang="he-IL" sz="5600" dirty="0"/>
              <a:t>בהיעדר חוק מפורש, הם </a:t>
            </a:r>
            <a:r>
              <a:rPr lang="he-IL" sz="5600" b="1" dirty="0"/>
              <a:t>יוצרים </a:t>
            </a:r>
            <a:r>
              <a:rPr lang="he-IL" sz="5600" b="1" u="sng" dirty="0"/>
              <a:t>חקיקה שיפוטית</a:t>
            </a:r>
            <a:r>
              <a:rPr lang="he-IL" sz="5600" dirty="0"/>
              <a:t> באמצעות פסקי הדין הנשענים על העקרונות והערכים של המדינה לפי הבנתם. כך, הגישה האקטיביסטית יצרה מעין </a:t>
            </a:r>
            <a:r>
              <a:rPr lang="he-IL" sz="5600" b="1" dirty="0"/>
              <a:t>מגילת זכויות אדם ואזרח שיפוטית</a:t>
            </a:r>
            <a:r>
              <a:rPr lang="he-IL" sz="5600" dirty="0"/>
              <a:t> בישראל, כלומר מגילת זכויות אדם ואזרח שבית המשפט קבע, באמצעות פסיקותיו, בעניינים שהמחוקק לא קבע או קבע באופן לא ברור. </a:t>
            </a:r>
          </a:p>
          <a:p>
            <a:pPr marL="0" indent="0">
              <a:buNone/>
            </a:pPr>
            <a:r>
              <a:rPr lang="he-IL" sz="5600" u="sng" dirty="0"/>
              <a:t>לדוגמא: </a:t>
            </a:r>
            <a:r>
              <a:rPr lang="he-IL" sz="5600" dirty="0"/>
              <a:t>שופטים אקטיביסטים עוררו את רוגזם של החרדים, למשל, בפסיקות שונות שעסקו ביחסי  דת ומדינה, כמו בהגנה על הזכות לשוויון - אישור תפילה לנשים עטופות בטלית בכותל המערבי או אישור הורות של  שתי אימהות.</a:t>
            </a:r>
          </a:p>
          <a:p>
            <a:pPr marL="0" indent="0">
              <a:buNone/>
            </a:pPr>
            <a:endParaRPr lang="he-IL" sz="5600" u="sng" dirty="0"/>
          </a:p>
          <a:p>
            <a:pPr marL="0" indent="0">
              <a:buNone/>
            </a:pPr>
            <a:r>
              <a:rPr lang="he-IL" sz="5600" u="sng" dirty="0"/>
              <a:t>לסיכום: </a:t>
            </a:r>
          </a:p>
          <a:p>
            <a:r>
              <a:rPr lang="he-IL" sz="5600" dirty="0"/>
              <a:t> מדיניות מרחיבה של בית המשפט בהתערבותו בפעולות הרשות המבצעת והמחוקקת</a:t>
            </a:r>
          </a:p>
          <a:p>
            <a:r>
              <a:rPr lang="he-IL" sz="5600" dirty="0"/>
              <a:t>באה לידי ביטוי בבחינת סבירות שיקול הדעת של הממשלה במינויים ובהחלטות שונות ובמהפכה החוקתית</a:t>
            </a:r>
          </a:p>
          <a:p>
            <a:r>
              <a:rPr lang="he-IL" sz="5600" dirty="0"/>
              <a:t>נתונה בוויכוח ציבורי-ערכי במדינת ישראל</a:t>
            </a:r>
          </a:p>
        </p:txBody>
      </p:sp>
      <p:sp>
        <p:nvSpPr>
          <p:cNvPr id="5" name="מציין מיקום טקסט 4"/>
          <p:cNvSpPr>
            <a:spLocks noGrp="1"/>
          </p:cNvSpPr>
          <p:nvPr>
            <p:ph type="body" sz="quarter" idx="3"/>
          </p:nvPr>
        </p:nvSpPr>
        <p:spPr>
          <a:xfrm>
            <a:off x="7179470" y="1237555"/>
            <a:ext cx="3031331" cy="479822"/>
          </a:xfrm>
        </p:spPr>
        <p:txBody>
          <a:bodyPr/>
          <a:lstStyle/>
          <a:p>
            <a:r>
              <a:rPr lang="he-IL" u="sng" dirty="0"/>
              <a:t>הגישה הפורמליסטית</a:t>
            </a:r>
            <a:endParaRPr lang="he-IL" dirty="0"/>
          </a:p>
        </p:txBody>
      </p:sp>
      <p:sp>
        <p:nvSpPr>
          <p:cNvPr id="6" name="מציין מיקום תוכן 5"/>
          <p:cNvSpPr>
            <a:spLocks noGrp="1"/>
          </p:cNvSpPr>
          <p:nvPr>
            <p:ph sz="quarter" idx="4"/>
          </p:nvPr>
        </p:nvSpPr>
        <p:spPr>
          <a:xfrm>
            <a:off x="6384032" y="1889521"/>
            <a:ext cx="3960440" cy="2963466"/>
          </a:xfrm>
        </p:spPr>
        <p:txBody>
          <a:bodyPr>
            <a:normAutofit fontScale="25000" lnSpcReduction="20000"/>
          </a:bodyPr>
          <a:lstStyle/>
          <a:p>
            <a:pPr marL="0" indent="0">
              <a:buNone/>
            </a:pPr>
            <a:r>
              <a:rPr lang="he-IL" sz="5600" dirty="0"/>
              <a:t>כאשר שופטים </a:t>
            </a:r>
            <a:r>
              <a:rPr lang="he-IL" sz="5600" b="1" dirty="0"/>
              <a:t>אוכפים את החוקים ככתבם וכלשונם</a:t>
            </a:r>
            <a:r>
              <a:rPr lang="he-IL" sz="5600" dirty="0"/>
              <a:t>, וסבורים כי </a:t>
            </a:r>
            <a:r>
              <a:rPr lang="he-IL" sz="5600" b="1" dirty="0"/>
              <a:t>כשאין חוק מפורש </a:t>
            </a:r>
            <a:r>
              <a:rPr lang="he-IL" sz="5600" dirty="0"/>
              <a:t>בעניין הנדון בבית המשפט </a:t>
            </a:r>
            <a:r>
              <a:rPr lang="he-IL" sz="5600" b="1" dirty="0"/>
              <a:t>עליהם להימנע משפיטה. </a:t>
            </a:r>
            <a:r>
              <a:rPr lang="he-IL" sz="5600" dirty="0"/>
              <a:t>במקרים כאלה, פונה בית המשפט לרשות המחוקקת, הכנסת, כדי שתחוקק חוק חדש או תתקן את החוק הקיים ואינו ברור דיו. </a:t>
            </a:r>
            <a:endParaRPr lang="en-US" sz="5600" dirty="0"/>
          </a:p>
          <a:p>
            <a:endParaRPr lang="he-IL" dirty="0"/>
          </a:p>
        </p:txBody>
      </p:sp>
    </p:spTree>
    <p:extLst>
      <p:ext uri="{BB962C8B-B14F-4D97-AF65-F5344CB8AC3E}">
        <p14:creationId xmlns:p14="http://schemas.microsoft.com/office/powerpoint/2010/main" val="146440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C94E1A7B-A537-443F-A547-4BB5E66D502A}"/>
              </a:ext>
            </a:extLst>
          </p:cNvPr>
          <p:cNvSpPr txBox="1"/>
          <p:nvPr/>
        </p:nvSpPr>
        <p:spPr>
          <a:xfrm>
            <a:off x="1171852" y="1499405"/>
            <a:ext cx="10253709" cy="2893100"/>
          </a:xfrm>
          <a:prstGeom prst="rect">
            <a:avLst/>
          </a:prstGeom>
          <a:noFill/>
        </p:spPr>
        <p:txBody>
          <a:bodyPr wrap="square">
            <a:spAutoFit/>
          </a:bodyPr>
          <a:lstStyle/>
          <a:p>
            <a:r>
              <a:rPr lang="he-IL" sz="2800" dirty="0"/>
              <a:t>בעת האחרונה התעורר דיון ציבורי בשאלה </a:t>
            </a:r>
          </a:p>
          <a:p>
            <a:r>
              <a:rPr lang="he-IL" sz="2800" dirty="0"/>
              <a:t>אם לבג"ץ יש סמכות לשנות או לבטל חוקים בכלל וחוקי יסוד בפרט.</a:t>
            </a:r>
          </a:p>
          <a:p>
            <a:r>
              <a:rPr lang="he-IL" sz="2800" dirty="0"/>
              <a:t> </a:t>
            </a:r>
          </a:p>
          <a:p>
            <a:r>
              <a:rPr lang="he-IL" sz="2800" dirty="0"/>
              <a:t>יש הטוענים כי לבג"ץ יש סמכות כזאת ויש הטוענים כי אין לו סמכות כזאת. </a:t>
            </a:r>
          </a:p>
          <a:p>
            <a:endParaRPr lang="he-IL" sz="2800" dirty="0"/>
          </a:p>
          <a:p>
            <a:r>
              <a:rPr lang="he-IL" sz="2800" dirty="0"/>
              <a:t>הבע את עמדתך בעניין זה.                                     </a:t>
            </a:r>
          </a:p>
          <a:p>
            <a:pPr algn="l"/>
            <a:r>
              <a:rPr lang="he-IL" sz="1400" dirty="0"/>
              <a:t>                                                                           (קיץ תשפ"א)</a:t>
            </a:r>
          </a:p>
        </p:txBody>
      </p:sp>
    </p:spTree>
    <p:extLst>
      <p:ext uri="{BB962C8B-B14F-4D97-AF65-F5344CB8AC3E}">
        <p14:creationId xmlns:p14="http://schemas.microsoft.com/office/powerpoint/2010/main" val="174478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35596C9-F749-4D1A-AAAF-02FC08756505}"/>
              </a:ext>
            </a:extLst>
          </p:cNvPr>
          <p:cNvSpPr>
            <a:spLocks noGrp="1"/>
          </p:cNvSpPr>
          <p:nvPr>
            <p:ph idx="1"/>
          </p:nvPr>
        </p:nvSpPr>
        <p:spPr>
          <a:xfrm flipH="1">
            <a:off x="723235" y="1022921"/>
            <a:ext cx="11029615" cy="4812157"/>
          </a:xfrm>
        </p:spPr>
        <p:txBody>
          <a:bodyPr>
            <a:normAutofit fontScale="70000" lnSpcReduction="20000"/>
          </a:bodyPr>
          <a:lstStyle/>
          <a:p>
            <a:pPr marL="0" indent="0">
              <a:buNone/>
            </a:pPr>
            <a:r>
              <a:rPr lang="he-IL" sz="2800" b="1" dirty="0"/>
              <a:t>ייבוא בשר לא כשר</a:t>
            </a:r>
          </a:p>
          <a:p>
            <a:pPr marL="0" indent="0">
              <a:buNone/>
            </a:pPr>
            <a:r>
              <a:rPr lang="he-IL" dirty="0"/>
              <a:t>עד תחילת שנות ה-90 ייבוא בשר לישראל היה בידי גוף ממשלתי, </a:t>
            </a:r>
            <a:r>
              <a:rPr lang="he-IL" dirty="0" err="1"/>
              <a:t>מינהל</a:t>
            </a:r>
            <a:r>
              <a:rPr lang="he-IL" dirty="0"/>
              <a:t> הסחר הממשלתי, שייבא רק בשר כשר. מימוש החלטה להפריט פעילות זו עוכב על ידי הממשלה, כדי שלא לפתוח פתח לייבוא בשר לא כשר.</a:t>
            </a:r>
          </a:p>
          <a:p>
            <a:pPr marL="0" indent="0">
              <a:buNone/>
            </a:pPr>
            <a:r>
              <a:rPr lang="he-IL" dirty="0"/>
              <a:t>חברת </a:t>
            </a:r>
            <a:r>
              <a:rPr lang="he-IL" dirty="0" err="1"/>
              <a:t>מיטראל</a:t>
            </a:r>
            <a:r>
              <a:rPr lang="he-IL" dirty="0"/>
              <a:t>, שבקשותיה לרישיון לייבא בשר לא כשר נדחו, עתרה ל</a:t>
            </a:r>
            <a:r>
              <a:rPr lang="he-IL" b="1" dirty="0"/>
              <a:t>בג"ץ</a:t>
            </a:r>
            <a:r>
              <a:rPr lang="he-IL" dirty="0"/>
              <a:t>, ו</a:t>
            </a:r>
            <a:r>
              <a:rPr lang="he-IL" b="1" dirty="0"/>
              <a:t>פסק לטובתה </a:t>
            </a:r>
            <a:r>
              <a:rPr lang="he-IL" dirty="0"/>
              <a:t>בשם </a:t>
            </a:r>
            <a:r>
              <a:rPr lang="he-IL" b="1" dirty="0"/>
              <a:t>" חוק יסוד חופש העיסוק".</a:t>
            </a:r>
          </a:p>
          <a:p>
            <a:pPr marL="0" indent="0">
              <a:buNone/>
            </a:pPr>
            <a:endParaRPr lang="he-IL" b="1" dirty="0"/>
          </a:p>
          <a:p>
            <a:pPr marL="0" indent="0">
              <a:buNone/>
            </a:pPr>
            <a:endParaRPr lang="he-IL" b="1" dirty="0"/>
          </a:p>
          <a:p>
            <a:pPr marL="0" indent="0">
              <a:buNone/>
            </a:pPr>
            <a:endParaRPr lang="he-IL" sz="3000" b="1" dirty="0"/>
          </a:p>
          <a:p>
            <a:pPr marL="0" indent="0">
              <a:buNone/>
            </a:pPr>
            <a:r>
              <a:rPr lang="he-IL" sz="2800" b="1" dirty="0"/>
              <a:t>מכירת חזיר</a:t>
            </a:r>
          </a:p>
          <a:p>
            <a:pPr marL="0" indent="0">
              <a:buNone/>
            </a:pPr>
            <a:r>
              <a:rPr lang="he-IL" dirty="0"/>
              <a:t>בית משפט השלום בנתניה ביטל </a:t>
            </a:r>
            <a:r>
              <a:rPr lang="he-IL" b="1" dirty="0"/>
              <a:t>חוק עזר עירוני האוסר מכירת חזיר </a:t>
            </a:r>
            <a:r>
              <a:rPr lang="he-IL" dirty="0"/>
              <a:t>{הנובע  מכוח חוק הרשויות המקומיות (הסמכה מיוחדת) }</a:t>
            </a:r>
          </a:p>
          <a:p>
            <a:pPr marL="0" indent="0">
              <a:buNone/>
            </a:pPr>
            <a:r>
              <a:rPr lang="he-IL" dirty="0"/>
              <a:t>עיריית נתניה הגישה כתב אישום נגד שלוש חנויות המוכרות בשר חזיר </a:t>
            </a:r>
          </a:p>
          <a:p>
            <a:pPr marL="0" indent="0">
              <a:buNone/>
            </a:pPr>
            <a:r>
              <a:rPr lang="he-IL" dirty="0"/>
              <a:t>טענת ההגנה הייתה ש</a:t>
            </a:r>
            <a:r>
              <a:rPr lang="he-IL" b="1" dirty="0"/>
              <a:t>חוק העזר העירוני פוגע בחופש העיסוק </a:t>
            </a:r>
            <a:r>
              <a:rPr lang="he-IL" dirty="0"/>
              <a:t>של סוחרי נתניה ופוגע בחרותם של תושבי נתניה ושל המבקרים בה.</a:t>
            </a:r>
          </a:p>
        </p:txBody>
      </p:sp>
    </p:spTree>
    <p:extLst>
      <p:ext uri="{BB962C8B-B14F-4D97-AF65-F5344CB8AC3E}">
        <p14:creationId xmlns:p14="http://schemas.microsoft.com/office/powerpoint/2010/main" val="1239422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E7893B60-E464-45FD-9B9B-687C9DDD93B4}"/>
              </a:ext>
            </a:extLst>
          </p:cNvPr>
          <p:cNvSpPr txBox="1"/>
          <p:nvPr/>
        </p:nvSpPr>
        <p:spPr>
          <a:xfrm>
            <a:off x="338830" y="1905506"/>
            <a:ext cx="11372295" cy="3046988"/>
          </a:xfrm>
          <a:prstGeom prst="rect">
            <a:avLst/>
          </a:prstGeom>
          <a:noFill/>
        </p:spPr>
        <p:txBody>
          <a:bodyPr wrap="square">
            <a:spAutoFit/>
          </a:bodyPr>
          <a:lstStyle/>
          <a:p>
            <a:r>
              <a:rPr lang="he-IL" sz="2400" b="1" dirty="0"/>
              <a:t>בג"צ הקרקעות (מכונה גם בג"צ הקשת הדמוקרטית) </a:t>
            </a:r>
          </a:p>
          <a:p>
            <a:endParaRPr lang="he-IL" sz="2400" b="1" dirty="0"/>
          </a:p>
          <a:p>
            <a:r>
              <a:rPr lang="he-IL" dirty="0"/>
              <a:t>"עמותת שיח חדש ואחרים נ' שר התשתיות הלאומיות ואחרים", או בשמו הידוע יותר: בג"ץ הקרקעות, או בשמו הידוע אפילו יותר: בג"צ הקשת הדמוקרטית המזרחית, העלה לדיון ציבורי את סוגיית הצדק החלוקתי.</a:t>
            </a:r>
          </a:p>
          <a:p>
            <a:r>
              <a:rPr lang="he-IL" dirty="0"/>
              <a:t>רוב אדמות מדינת ישראל נמצאות בבעלות המדינה. הקיבוצים והמושבים קיבלו הרבה אדמות בשכירות כדי להשתמש בהן לטובת חקלאות. </a:t>
            </a:r>
          </a:p>
          <a:p>
            <a:r>
              <a:rPr lang="he-IL" dirty="0"/>
              <a:t>משנות ה-90 המדינה מאשרת בנייה למגורים על חלק מן האדמות הללו, דבר שהופך את האדמות ליקרות ושוות כסף רב.</a:t>
            </a:r>
          </a:p>
          <a:p>
            <a:r>
              <a:rPr lang="he-IL" dirty="0"/>
              <a:t> </a:t>
            </a:r>
            <a:r>
              <a:rPr lang="he-IL" b="1" dirty="0"/>
              <a:t>למרות שאין כאן פגיעה ישירה בזכות לשוויון של אדם מסוים</a:t>
            </a:r>
            <a:r>
              <a:rPr lang="he-IL" dirty="0"/>
              <a:t>, </a:t>
            </a:r>
            <a:r>
              <a:rPr lang="he-IL" b="1" dirty="0"/>
              <a:t>בג"צ התערב בשיקול הדעת של המדינה בנוגע לחלוקת קרקעות לציבור הרחב וקבע כי במדיניות חלוקת הקרקעות הנוכחית אין צדק חלוקתי</a:t>
            </a:r>
            <a:r>
              <a:rPr lang="he-IL" dirty="0"/>
              <a:t>. כלומר, </a:t>
            </a:r>
            <a:r>
              <a:rPr lang="he-IL" b="1" dirty="0"/>
              <a:t>בג"צ הפעיל ביקורת שיפוטית על החלטה לכאורה מקצועית של המדינה לגבי הדרך בה היא מחלקת את הכסף והמשאבים שלה.</a:t>
            </a:r>
          </a:p>
        </p:txBody>
      </p:sp>
    </p:spTree>
    <p:extLst>
      <p:ext uri="{BB962C8B-B14F-4D97-AF65-F5344CB8AC3E}">
        <p14:creationId xmlns:p14="http://schemas.microsoft.com/office/powerpoint/2010/main" val="2562451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1"/>
          <p:cNvPicPr preferRelativeResize="0"/>
          <p:nvPr/>
        </p:nvPicPr>
        <p:blipFill>
          <a:blip r:embed="rId3">
            <a:alphaModFix/>
          </a:blip>
          <a:stretch>
            <a:fillRect/>
          </a:stretch>
        </p:blipFill>
        <p:spPr>
          <a:xfrm>
            <a:off x="483500" y="0"/>
            <a:ext cx="11549333"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415600" y="390467"/>
            <a:ext cx="11360800" cy="1068000"/>
          </a:xfrm>
          <a:prstGeom prst="rect">
            <a:avLst/>
          </a:prstGeom>
        </p:spPr>
        <p:txBody>
          <a:bodyPr spcFirstLastPara="1" vert="horz" wrap="square" lIns="121900" tIns="121900" rIns="121900" bIns="121900" rtlCol="1" anchor="t" anchorCtr="0">
            <a:normAutofit fontScale="90000"/>
          </a:bodyPr>
          <a:lstStyle/>
          <a:p>
            <a:pPr algn="r"/>
            <a:r>
              <a:rPr lang="iw" sz="5000" dirty="0">
                <a:solidFill>
                  <a:srgbClr val="000000"/>
                </a:solidFill>
                <a:highlight>
                  <a:srgbClr val="FFFFFF"/>
                </a:highlight>
                <a:latin typeface="Arial"/>
                <a:ea typeface="Arial"/>
                <a:cs typeface="Arial"/>
                <a:sym typeface="Arial"/>
              </a:rPr>
              <a:t>השר אוחנה על החלטת בג"ץ: "אני שמח מתוכן פסיקה, אבל מי שאמור להחליט זו הכנסת"</a:t>
            </a:r>
            <a:endParaRPr sz="5000" dirty="0">
              <a:solidFill>
                <a:srgbClr val="000000"/>
              </a:solidFill>
              <a:highlight>
                <a:srgbClr val="FFFFFF"/>
              </a:highlight>
              <a:latin typeface="Arial"/>
              <a:ea typeface="Arial"/>
              <a:cs typeface="Arial"/>
              <a:sym typeface="Arial"/>
            </a:endParaRPr>
          </a:p>
          <a:p>
            <a:pPr algn="r"/>
            <a:endParaRPr dirty="0"/>
          </a:p>
          <a:p>
            <a:pPr algn="r"/>
            <a:endParaRPr dirty="0"/>
          </a:p>
          <a:p>
            <a:pPr algn="r"/>
            <a:endParaRPr dirty="0"/>
          </a:p>
        </p:txBody>
      </p:sp>
      <p:sp>
        <p:nvSpPr>
          <p:cNvPr id="185" name="Google Shape;185;p32"/>
          <p:cNvSpPr txBox="1">
            <a:spLocks noGrp="1"/>
          </p:cNvSpPr>
          <p:nvPr>
            <p:ph type="body" idx="1"/>
          </p:nvPr>
        </p:nvSpPr>
        <p:spPr>
          <a:xfrm>
            <a:off x="415600" y="2569333"/>
            <a:ext cx="11360800" cy="4453600"/>
          </a:xfrm>
          <a:prstGeom prst="rect">
            <a:avLst/>
          </a:prstGeom>
        </p:spPr>
        <p:txBody>
          <a:bodyPr spcFirstLastPara="1" vert="horz" wrap="square" lIns="121900" tIns="121900" rIns="121900" bIns="121900" rtlCol="1" anchor="t" anchorCtr="0">
            <a:normAutofit/>
          </a:bodyPr>
          <a:lstStyle/>
          <a:p>
            <a:pPr marL="0" indent="0">
              <a:spcAft>
                <a:spcPts val="1600"/>
              </a:spcAft>
              <a:buNone/>
            </a:pPr>
            <a:r>
              <a:rPr lang="iw" sz="3467" u="sng" dirty="0">
                <a:solidFill>
                  <a:schemeClr val="hlink"/>
                </a:solidFill>
                <a:highlight>
                  <a:srgbClr val="FFFFFF"/>
                </a:highlight>
                <a:latin typeface="Assistant"/>
                <a:ea typeface="Assistant"/>
                <a:cs typeface="Assistant"/>
                <a:sym typeface="Assistant"/>
                <a:hlinkClick r:id="rId3"/>
              </a:rPr>
              <a:t>בג"ץ</a:t>
            </a:r>
            <a:r>
              <a:rPr lang="iw" sz="3467" dirty="0">
                <a:solidFill>
                  <a:srgbClr val="000000"/>
                </a:solidFill>
                <a:highlight>
                  <a:srgbClr val="FFFFFF"/>
                </a:highlight>
                <a:latin typeface="Assistant"/>
                <a:ea typeface="Assistant"/>
                <a:cs typeface="Assistant"/>
                <a:sym typeface="Assistant"/>
              </a:rPr>
              <a:t> קבע הערב (ה') כי יש לאפשר לזוגות בני אותו המין ולגברים יחידים בעלי זיקה גנטית ליילוד גישה ל</a:t>
            </a:r>
            <a:r>
              <a:rPr lang="iw" sz="3467" u="sng" dirty="0">
                <a:solidFill>
                  <a:schemeClr val="hlink"/>
                </a:solidFill>
                <a:highlight>
                  <a:srgbClr val="FFFFFF"/>
                </a:highlight>
                <a:latin typeface="Assistant"/>
                <a:ea typeface="Assistant"/>
                <a:cs typeface="Assistant"/>
                <a:sym typeface="Assistant"/>
                <a:hlinkClick r:id="rId4"/>
              </a:rPr>
              <a:t>פונדקאות</a:t>
            </a:r>
            <a:r>
              <a:rPr lang="iw" sz="3467" dirty="0">
                <a:solidFill>
                  <a:srgbClr val="000000"/>
                </a:solidFill>
                <a:highlight>
                  <a:srgbClr val="FFFFFF"/>
                </a:highlight>
                <a:latin typeface="Assistant"/>
                <a:ea typeface="Assistant"/>
                <a:cs typeface="Assistant"/>
                <a:sym typeface="Assistant"/>
              </a:rPr>
              <a:t> בישראל. בית המשפט קבע כי הוראות הסדר הפונדקאות הקבועות בחוק, פוגעות פגיעה בלתי מידתית בזכות לשוויון ובזכות להורות, ואינן חוקתיות. השופטים נתנו למדינה שנה כדי לתקן את החוק, ואם לא תעשה זאת - יבטלו את הוראות החוק המפלות.</a:t>
            </a:r>
            <a:endParaRPr sz="3867"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E4161A-C9C7-433C-81AE-E233C606A511}"/>
              </a:ext>
            </a:extLst>
          </p:cNvPr>
          <p:cNvSpPr>
            <a:spLocks noGrp="1"/>
          </p:cNvSpPr>
          <p:nvPr>
            <p:ph type="title"/>
          </p:nvPr>
        </p:nvSpPr>
        <p:spPr>
          <a:xfrm>
            <a:off x="579712" y="1050991"/>
            <a:ext cx="11029616" cy="1188720"/>
          </a:xfrm>
        </p:spPr>
        <p:txBody>
          <a:bodyPr anchor="b">
            <a:normAutofit fontScale="90000"/>
          </a:bodyPr>
          <a:lstStyle/>
          <a:p>
            <a:br>
              <a:rPr lang="he-IL" sz="3600" dirty="0"/>
            </a:br>
            <a:r>
              <a:rPr lang="he-IL" sz="3600" dirty="0"/>
              <a:t>אקטיביזם שיפוטי</a:t>
            </a:r>
            <a:br>
              <a:rPr lang="he-IL" sz="3600" dirty="0"/>
            </a:br>
            <a:r>
              <a:rPr lang="he-IL" sz="3600" dirty="0"/>
              <a:t>בעד / נגד</a:t>
            </a:r>
            <a:br>
              <a:rPr lang="he-IL" sz="3600" dirty="0"/>
            </a:br>
            <a:endParaRPr lang="he-IL" sz="3600" dirty="0"/>
          </a:p>
        </p:txBody>
      </p:sp>
      <p:pic>
        <p:nvPicPr>
          <p:cNvPr id="6" name="מציין מיקום תוכן 5">
            <a:extLst>
              <a:ext uri="{FF2B5EF4-FFF2-40B4-BE49-F238E27FC236}">
                <a16:creationId xmlns:a16="http://schemas.microsoft.com/office/drawing/2014/main" id="{2BF8B91C-6101-425D-AC0B-4011DD1B04E7}"/>
              </a:ext>
            </a:extLst>
          </p:cNvPr>
          <p:cNvPicPr>
            <a:picLocks noGrp="1" noChangeAspect="1"/>
          </p:cNvPicPr>
          <p:nvPr>
            <p:ph idx="1"/>
          </p:nvPr>
        </p:nvPicPr>
        <p:blipFill>
          <a:blip r:embed="rId2"/>
          <a:stretch>
            <a:fillRect/>
          </a:stretch>
        </p:blipFill>
        <p:spPr>
          <a:xfrm>
            <a:off x="777584" y="2691476"/>
            <a:ext cx="4419355" cy="2585324"/>
          </a:xfrm>
          <a:prstGeom prst="rect">
            <a:avLst/>
          </a:prstGeom>
          <a:noFill/>
        </p:spPr>
      </p:pic>
      <p:sp>
        <p:nvSpPr>
          <p:cNvPr id="5" name="תיבת טקסט 4">
            <a:extLst>
              <a:ext uri="{FF2B5EF4-FFF2-40B4-BE49-F238E27FC236}">
                <a16:creationId xmlns:a16="http://schemas.microsoft.com/office/drawing/2014/main" id="{9769BA13-D093-438D-937D-ADC004A87298}"/>
              </a:ext>
            </a:extLst>
          </p:cNvPr>
          <p:cNvSpPr txBox="1"/>
          <p:nvPr/>
        </p:nvSpPr>
        <p:spPr>
          <a:xfrm>
            <a:off x="5514808" y="2552977"/>
            <a:ext cx="6094520" cy="3139321"/>
          </a:xfrm>
          <a:prstGeom prst="rect">
            <a:avLst/>
          </a:prstGeom>
          <a:noFill/>
        </p:spPr>
        <p:txBody>
          <a:bodyPr wrap="square">
            <a:spAutoFit/>
          </a:bodyPr>
          <a:lstStyle/>
          <a:p>
            <a:pPr algn="r"/>
            <a:r>
              <a:rPr lang="he-IL" b="1" i="0" u="sng" dirty="0">
                <a:solidFill>
                  <a:srgbClr val="000000"/>
                </a:solidFill>
                <a:effectLst/>
                <a:latin typeface="arial, sans-serif"/>
              </a:rPr>
              <a:t>בעד</a:t>
            </a:r>
            <a:r>
              <a:rPr lang="he-IL" b="1" i="0" dirty="0">
                <a:solidFill>
                  <a:srgbClr val="000000"/>
                </a:solidFill>
                <a:effectLst/>
                <a:latin typeface="arial, sans-serif"/>
              </a:rPr>
              <a:t> אקטיביזם שיפוטי </a:t>
            </a:r>
            <a:r>
              <a:rPr lang="he-IL" b="1" i="0" u="sng" dirty="0">
                <a:solidFill>
                  <a:srgbClr val="000000"/>
                </a:solidFill>
                <a:effectLst/>
                <a:latin typeface="arial, sans-serif"/>
              </a:rPr>
              <a:t>פירושו לטעון </a:t>
            </a:r>
            <a:r>
              <a:rPr lang="he-IL" b="1" i="0" dirty="0">
                <a:solidFill>
                  <a:srgbClr val="000000"/>
                </a:solidFill>
                <a:effectLst/>
                <a:latin typeface="arial, sans-serif"/>
              </a:rPr>
              <a:t>שלבית המשפט </a:t>
            </a:r>
            <a:r>
              <a:rPr lang="he-IL" b="1" i="0" u="sng" dirty="0">
                <a:solidFill>
                  <a:srgbClr val="000000"/>
                </a:solidFill>
                <a:effectLst/>
                <a:latin typeface="arial, sans-serif"/>
              </a:rPr>
              <a:t>יש</a:t>
            </a:r>
            <a:r>
              <a:rPr lang="he-IL" b="1" i="0" dirty="0">
                <a:solidFill>
                  <a:srgbClr val="000000"/>
                </a:solidFill>
                <a:effectLst/>
                <a:latin typeface="arial, sans-serif"/>
              </a:rPr>
              <a:t> סמכות להפעיל ביקורת שיפוטית על חוקים שמחוקקת הכנסת, ויש לו גם סמכות לבחון את שיקול הדעת ואת הסבירות של החלטות הרשות המחוקקת והרשות המבצעת.</a:t>
            </a:r>
          </a:p>
          <a:p>
            <a:pPr algn="r"/>
            <a:endParaRPr lang="he-IL" b="1" dirty="0">
              <a:solidFill>
                <a:srgbClr val="000000"/>
              </a:solidFill>
              <a:latin typeface="arial, sans-serif"/>
            </a:endParaRPr>
          </a:p>
          <a:p>
            <a:pPr algn="r"/>
            <a:endParaRPr lang="he-IL" b="0" i="0" dirty="0">
              <a:solidFill>
                <a:srgbClr val="000000"/>
              </a:solidFill>
              <a:effectLst/>
              <a:latin typeface="arial" panose="020B0604020202020204" pitchFamily="34" charset="0"/>
            </a:endParaRPr>
          </a:p>
          <a:p>
            <a:pPr algn="r"/>
            <a:endParaRPr lang="he-IL" b="0" i="0" dirty="0">
              <a:solidFill>
                <a:srgbClr val="000000"/>
              </a:solidFill>
              <a:effectLst/>
              <a:latin typeface="arial" panose="020B0604020202020204" pitchFamily="34" charset="0"/>
            </a:endParaRPr>
          </a:p>
          <a:p>
            <a:pPr algn="r"/>
            <a:r>
              <a:rPr lang="he-IL" b="1" i="0" u="sng" dirty="0">
                <a:solidFill>
                  <a:srgbClr val="000000"/>
                </a:solidFill>
                <a:effectLst/>
                <a:latin typeface="arial, sans-serif"/>
              </a:rPr>
              <a:t>נגד</a:t>
            </a:r>
            <a:r>
              <a:rPr lang="he-IL" b="1" i="0" dirty="0">
                <a:solidFill>
                  <a:srgbClr val="000000"/>
                </a:solidFill>
                <a:effectLst/>
                <a:latin typeface="arial, sans-serif"/>
              </a:rPr>
              <a:t> אקטיביזם שיפוטי </a:t>
            </a:r>
            <a:r>
              <a:rPr lang="he-IL" b="1" i="0" u="sng" dirty="0">
                <a:solidFill>
                  <a:srgbClr val="000000"/>
                </a:solidFill>
                <a:effectLst/>
                <a:latin typeface="arial, sans-serif"/>
              </a:rPr>
              <a:t>פירושו לטעון </a:t>
            </a:r>
            <a:r>
              <a:rPr lang="he-IL" b="1" i="0" dirty="0">
                <a:solidFill>
                  <a:srgbClr val="000000"/>
                </a:solidFill>
                <a:effectLst/>
                <a:latin typeface="arial, sans-serif"/>
              </a:rPr>
              <a:t>שלבית המשפט </a:t>
            </a:r>
            <a:r>
              <a:rPr lang="he-IL" b="1" i="0" u="sng" dirty="0">
                <a:solidFill>
                  <a:srgbClr val="000000"/>
                </a:solidFill>
                <a:effectLst/>
                <a:latin typeface="arial, sans-serif"/>
              </a:rPr>
              <a:t>אין</a:t>
            </a:r>
            <a:r>
              <a:rPr lang="he-IL" b="1" i="0" dirty="0">
                <a:solidFill>
                  <a:srgbClr val="000000"/>
                </a:solidFill>
                <a:effectLst/>
                <a:latin typeface="arial, sans-serif"/>
              </a:rPr>
              <a:t> את הסמכות להפעיל ביקורת שיפוטית על חוקים שמחוקקת הכנסת, וגם אין לו סמכות לבחון את הסבירות ואת שיקול הדעת של החלטות הרשות המחוקקת והרשות המבצעת.</a:t>
            </a:r>
            <a:endParaRPr lang="he-IL"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058238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4024F8-290F-4985-B6D6-F3CD6CAA8471}"/>
              </a:ext>
            </a:extLst>
          </p:cNvPr>
          <p:cNvSpPr>
            <a:spLocks noGrp="1"/>
          </p:cNvSpPr>
          <p:nvPr>
            <p:ph type="title"/>
          </p:nvPr>
        </p:nvSpPr>
        <p:spPr/>
        <p:txBody>
          <a:bodyPr/>
          <a:lstStyle/>
          <a:p>
            <a:r>
              <a:rPr lang="he-IL" sz="2800" dirty="0"/>
              <a:t>אקטיביזם שיפוטי</a:t>
            </a:r>
            <a:endParaRPr lang="he-IL" dirty="0"/>
          </a:p>
        </p:txBody>
      </p:sp>
      <p:sp>
        <p:nvSpPr>
          <p:cNvPr id="3" name="מציין מיקום טקסט 2">
            <a:extLst>
              <a:ext uri="{FF2B5EF4-FFF2-40B4-BE49-F238E27FC236}">
                <a16:creationId xmlns:a16="http://schemas.microsoft.com/office/drawing/2014/main" id="{ED6955E3-C606-484A-B39F-24BEB71038C1}"/>
              </a:ext>
            </a:extLst>
          </p:cNvPr>
          <p:cNvSpPr>
            <a:spLocks noGrp="1"/>
          </p:cNvSpPr>
          <p:nvPr>
            <p:ph type="body" idx="1"/>
          </p:nvPr>
        </p:nvSpPr>
        <p:spPr/>
        <p:txBody>
          <a:bodyPr/>
          <a:lstStyle/>
          <a:p>
            <a:r>
              <a:rPr lang="he-IL" dirty="0"/>
              <a:t>בעד</a:t>
            </a:r>
          </a:p>
        </p:txBody>
      </p:sp>
      <p:sp>
        <p:nvSpPr>
          <p:cNvPr id="4" name="מציין מיקום תוכן 3">
            <a:extLst>
              <a:ext uri="{FF2B5EF4-FFF2-40B4-BE49-F238E27FC236}">
                <a16:creationId xmlns:a16="http://schemas.microsoft.com/office/drawing/2014/main" id="{73FFF4BB-EB04-498A-A0C4-94C5BDB46263}"/>
              </a:ext>
            </a:extLst>
          </p:cNvPr>
          <p:cNvSpPr>
            <a:spLocks noGrp="1"/>
          </p:cNvSpPr>
          <p:nvPr>
            <p:ph sz="half" idx="2"/>
          </p:nvPr>
        </p:nvSpPr>
        <p:spPr>
          <a:xfrm flipH="1">
            <a:off x="6416041" y="2770445"/>
            <a:ext cx="5194766" cy="3932195"/>
          </a:xfrm>
        </p:spPr>
        <p:txBody>
          <a:bodyPr>
            <a:normAutofit fontScale="85000" lnSpcReduction="20000"/>
          </a:bodyPr>
          <a:lstStyle/>
          <a:p>
            <a:r>
              <a:rPr lang="he-IL" dirty="0">
                <a:cs typeface="+mj-cs"/>
              </a:rPr>
              <a:t>בית המשפט מוסמך לדון בכל עניין - "הכול שָפִיט" – יש הטוענים כי כל החלטה פוליטית יכולה להיבחן לפי נורמות משפטיות ולפי ערכים דמוקרטיים. גישה זו זכתה לכינוי: "הכול שפיט", כלומר אפשר לשפוט כל דבר.</a:t>
            </a:r>
          </a:p>
          <a:p>
            <a:endParaRPr lang="he-IL" dirty="0">
              <a:cs typeface="+mj-cs"/>
            </a:endParaRPr>
          </a:p>
          <a:p>
            <a:r>
              <a:rPr lang="he-IL" dirty="0">
                <a:cs typeface="+mj-cs"/>
              </a:rPr>
              <a:t> פסקת ההגבלה יוצרת אקטיביזם שיפוטי – הכנסת קבעה פסקת הגבלה בשני חוקי היסוד של זכויות האדם, ובכך הסמיכה למעשה את בג"צ להרחיב את פרשנותו. פסקת ההגבלה קובעת הגנה מהותית ברורה מפני פגיעה בזכויות, וקובעת גם את הקריטריונים לבחון פגיעה כזו. זהו כלי שמנוסח באופן חוקתי מובהק, ושנועד בבירור להפעלת ביקורת שיפוטית.</a:t>
            </a:r>
          </a:p>
          <a:p>
            <a:r>
              <a:rPr lang="he-IL" dirty="0">
                <a:cs typeface="+mj-cs"/>
              </a:rPr>
              <a:t>הגנה על זכויות האדם</a:t>
            </a:r>
          </a:p>
          <a:p>
            <a:r>
              <a:rPr lang="he-IL" dirty="0">
                <a:cs typeface="+mj-cs"/>
              </a:rPr>
              <a:t>נבחרי העם בכנסת מתאימים פחות  לדון בשאלות ערכיות שכן לא פעם הם אינם מסוגלים או מעוניינים להתערב בהן משיקולים פוליטיים. בית המשפט לעומת זאת מסוגל לדון בשאלות ערכיות באובייקטיביות ובמקצועיות.</a:t>
            </a:r>
          </a:p>
        </p:txBody>
      </p:sp>
      <p:sp>
        <p:nvSpPr>
          <p:cNvPr id="5" name="מציין מיקום טקסט 4">
            <a:extLst>
              <a:ext uri="{FF2B5EF4-FFF2-40B4-BE49-F238E27FC236}">
                <a16:creationId xmlns:a16="http://schemas.microsoft.com/office/drawing/2014/main" id="{6D8C2535-9C41-43CB-9F68-D9BFE210C158}"/>
              </a:ext>
            </a:extLst>
          </p:cNvPr>
          <p:cNvSpPr>
            <a:spLocks noGrp="1"/>
          </p:cNvSpPr>
          <p:nvPr>
            <p:ph type="body" sz="quarter" idx="3"/>
          </p:nvPr>
        </p:nvSpPr>
        <p:spPr/>
        <p:txBody>
          <a:bodyPr/>
          <a:lstStyle/>
          <a:p>
            <a:r>
              <a:rPr lang="he-IL" dirty="0"/>
              <a:t>נגד</a:t>
            </a:r>
          </a:p>
        </p:txBody>
      </p:sp>
      <p:sp>
        <p:nvSpPr>
          <p:cNvPr id="6" name="מציין מיקום תוכן 5">
            <a:extLst>
              <a:ext uri="{FF2B5EF4-FFF2-40B4-BE49-F238E27FC236}">
                <a16:creationId xmlns:a16="http://schemas.microsoft.com/office/drawing/2014/main" id="{B05B57EA-A558-4C05-9FE2-2E6644D6B48F}"/>
              </a:ext>
            </a:extLst>
          </p:cNvPr>
          <p:cNvSpPr>
            <a:spLocks noGrp="1"/>
          </p:cNvSpPr>
          <p:nvPr>
            <p:ph sz="quarter" idx="4"/>
          </p:nvPr>
        </p:nvSpPr>
        <p:spPr>
          <a:xfrm flipH="1">
            <a:off x="581191" y="2770445"/>
            <a:ext cx="5194771" cy="3357897"/>
          </a:xfrm>
        </p:spPr>
        <p:txBody>
          <a:bodyPr>
            <a:normAutofit fontScale="85000" lnSpcReduction="20000"/>
          </a:bodyPr>
          <a:lstStyle/>
          <a:p>
            <a:pPr>
              <a:buFont typeface="Wingdings" panose="05000000000000000000" pitchFamily="2" charset="2"/>
              <a:buChar char="§"/>
            </a:pPr>
            <a:endParaRPr lang="he-IL" dirty="0"/>
          </a:p>
          <a:p>
            <a:pPr>
              <a:buFont typeface="Wingdings" panose="05000000000000000000" pitchFamily="2" charset="2"/>
              <a:buChar char="§"/>
            </a:pPr>
            <a:r>
              <a:rPr lang="he-IL" dirty="0"/>
              <a:t>פוגע בעיקרון הפרדת הרשויות</a:t>
            </a:r>
          </a:p>
          <a:p>
            <a:pPr>
              <a:buFont typeface="Wingdings" panose="05000000000000000000" pitchFamily="2" charset="2"/>
              <a:buChar char="§"/>
            </a:pPr>
            <a:r>
              <a:rPr lang="he-IL" dirty="0"/>
              <a:t>טשטוש  הגבול בין משפט לפוליטיקה – מן הראוי להותיר את קבלת ההחלטות בעניינים מדינים ביטחוניים וכלכליים בידי הרשויות הפוליטיות שנושאות באחריות הכוללת.</a:t>
            </a:r>
          </a:p>
          <a:p>
            <a:pPr>
              <a:buFont typeface="Wingdings" panose="05000000000000000000" pitchFamily="2" charset="2"/>
              <a:buChar char="§"/>
            </a:pPr>
            <a:r>
              <a:rPr lang="he-IL" dirty="0"/>
              <a:t>נטילת סמכויות שאינן מעוגנות בחוק</a:t>
            </a:r>
          </a:p>
          <a:p>
            <a:pPr marL="324000" lvl="1" indent="0">
              <a:buNone/>
            </a:pPr>
            <a:r>
              <a:rPr lang="he-IL" dirty="0"/>
              <a:t>למשל: ביטול מינויים של ראשי הערים החשודים בעבירות שונות למרות שהמחוקק קבע כי רק אם יורשעו תיפסק כהונתם.</a:t>
            </a:r>
          </a:p>
          <a:p>
            <a:r>
              <a:rPr lang="he-IL" dirty="0"/>
              <a:t>פסילת חוקים פוגעת בעקרון שלטון העם – הכנסת היא המוסד שמייצג את האזרחים ובית המשפט לא נבחר על ידי העם וכשבית המשפט מתערב בעבודת הכנסת הוא למעשה כופה נורמות ופרשנות של ערכים המשקפות את תפיסת עולמו ולא את התפיסות הרווחות בעם.</a:t>
            </a:r>
          </a:p>
          <a:p>
            <a:pPr>
              <a:buFont typeface="Wingdings" panose="05000000000000000000" pitchFamily="2" charset="2"/>
              <a:buChar char="§"/>
            </a:pPr>
            <a:endParaRPr lang="he-IL" dirty="0"/>
          </a:p>
        </p:txBody>
      </p:sp>
      <p:pic>
        <p:nvPicPr>
          <p:cNvPr id="8" name="תמונה 7">
            <a:extLst>
              <a:ext uri="{FF2B5EF4-FFF2-40B4-BE49-F238E27FC236}">
                <a16:creationId xmlns:a16="http://schemas.microsoft.com/office/drawing/2014/main" id="{9C1319B5-4B04-4F5B-8FEC-4D5A5BB3CC7A}"/>
              </a:ext>
            </a:extLst>
          </p:cNvPr>
          <p:cNvPicPr>
            <a:picLocks noChangeAspect="1"/>
          </p:cNvPicPr>
          <p:nvPr/>
        </p:nvPicPr>
        <p:blipFill>
          <a:blip r:embed="rId2"/>
          <a:stretch>
            <a:fillRect/>
          </a:stretch>
        </p:blipFill>
        <p:spPr>
          <a:xfrm>
            <a:off x="1451360" y="729658"/>
            <a:ext cx="2790825" cy="1638300"/>
          </a:xfrm>
          <a:prstGeom prst="rect">
            <a:avLst/>
          </a:prstGeom>
        </p:spPr>
      </p:pic>
    </p:spTree>
    <p:extLst>
      <p:ext uri="{BB962C8B-B14F-4D97-AF65-F5344CB8AC3E}">
        <p14:creationId xmlns:p14="http://schemas.microsoft.com/office/powerpoint/2010/main" val="1094762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84B3535-96F4-4740-B81E-93C332140FF8}"/>
              </a:ext>
            </a:extLst>
          </p:cNvPr>
          <p:cNvSpPr>
            <a:spLocks noGrp="1"/>
          </p:cNvSpPr>
          <p:nvPr>
            <p:ph type="title"/>
          </p:nvPr>
        </p:nvSpPr>
        <p:spPr/>
        <p:txBody>
          <a:bodyPr/>
          <a:lstStyle/>
          <a:p>
            <a:pPr algn="ctr"/>
            <a:r>
              <a:rPr lang="he-IL" b="1" dirty="0"/>
              <a:t>פסקת התגברות</a:t>
            </a:r>
          </a:p>
        </p:txBody>
      </p:sp>
      <p:sp>
        <p:nvSpPr>
          <p:cNvPr id="3" name="מציין מיקום תוכן 2">
            <a:extLst>
              <a:ext uri="{FF2B5EF4-FFF2-40B4-BE49-F238E27FC236}">
                <a16:creationId xmlns:a16="http://schemas.microsoft.com/office/drawing/2014/main" id="{4B2F3BAF-01AD-4E71-81C5-7F311F843983}"/>
              </a:ext>
            </a:extLst>
          </p:cNvPr>
          <p:cNvSpPr>
            <a:spLocks noGrp="1"/>
          </p:cNvSpPr>
          <p:nvPr>
            <p:ph idx="1"/>
          </p:nvPr>
        </p:nvSpPr>
        <p:spPr>
          <a:xfrm flipH="1">
            <a:off x="678845" y="2432481"/>
            <a:ext cx="11029615" cy="4245409"/>
          </a:xfrm>
        </p:spPr>
        <p:txBody>
          <a:bodyPr>
            <a:normAutofit/>
          </a:bodyPr>
          <a:lstStyle/>
          <a:p>
            <a:r>
              <a:rPr lang="he-IL" b="1" dirty="0"/>
              <a:t>לכנסת יש אפשרות להתגבר על החלטה של בית המשפט</a:t>
            </a:r>
            <a:r>
              <a:rPr lang="he-IL" dirty="0"/>
              <a:t>. הכוונה היא </a:t>
            </a:r>
            <a:r>
              <a:rPr lang="he-IL" b="1" dirty="0"/>
              <a:t>שאם בג"צ פוסל חוק או סעיפי חוק של הכנסת, הכנסת יכולה להעביר את אותו חוק או את אותם סעיפים בהצבעה חוזרת בתנאי ש 61 חברי כנסת תומכים בשינוי ,  </a:t>
            </a:r>
            <a:r>
              <a:rPr lang="he-IL" dirty="0"/>
              <a:t>בכך "מתגברת" הכנסת על החלטת בית המשפט.</a:t>
            </a:r>
          </a:p>
          <a:p>
            <a:endParaRPr lang="he-IL" dirty="0"/>
          </a:p>
          <a:p>
            <a:r>
              <a:rPr lang="he-IL" dirty="0"/>
              <a:t>ב-1994 חוקקה הכנסת מחדש את "חוק יסוד: חופש העיסוק" והוסיפה בו "פסקת התגברות". פסקת ההתגברות נקראת בחוק "תוקפו של חוק חורג" והיא מופיעה בסעיף 8. פסקת ההתגברות מאפשרת לכנסת לחוקק מחדש חוקים הקשורים לחופש העיסוק ברוב מיוחד של 61 חברי כנסת, גם אם בית המשפט פוסל אותם, וגם אם הם מנוגדים לחופש העיסוק, וגם אם מנוגדים לפסקת ההגבלה בסעיף 4.</a:t>
            </a:r>
          </a:p>
          <a:p>
            <a:endParaRPr lang="he-IL" dirty="0"/>
          </a:p>
          <a:p>
            <a:r>
              <a:rPr lang="he-IL" dirty="0"/>
              <a:t>בנוסף לפסקת ההתגברות ב"חוק יסוד: חופש העיסוק", יש פוליטיקאים ומשפטנים שמעוניינים לחוקק פסקת התגברות גם בחוק יסוד: כבוד האדם וחירותו, ויש כאלה שדורשים לחוקק חוק נפרד ובו פסקת התגברות של הכנסת על כל החלטות בג"צ.</a:t>
            </a:r>
          </a:p>
          <a:p>
            <a:endParaRPr lang="he-IL" dirty="0"/>
          </a:p>
          <a:p>
            <a:endParaRPr lang="he-IL" dirty="0"/>
          </a:p>
        </p:txBody>
      </p:sp>
    </p:spTree>
    <p:extLst>
      <p:ext uri="{BB962C8B-B14F-4D97-AF65-F5344CB8AC3E}">
        <p14:creationId xmlns:p14="http://schemas.microsoft.com/office/powerpoint/2010/main" val="3624592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ADD1F0-B698-4EBB-8104-E33F6A00D7B4}"/>
              </a:ext>
            </a:extLst>
          </p:cNvPr>
          <p:cNvSpPr>
            <a:spLocks noGrp="1"/>
          </p:cNvSpPr>
          <p:nvPr>
            <p:ph type="title"/>
          </p:nvPr>
        </p:nvSpPr>
        <p:spPr>
          <a:xfrm flipH="1">
            <a:off x="652213" y="1048385"/>
            <a:ext cx="11029616" cy="1117766"/>
          </a:xfrm>
        </p:spPr>
        <p:txBody>
          <a:bodyPr>
            <a:normAutofit fontScale="90000"/>
          </a:bodyPr>
          <a:lstStyle/>
          <a:p>
            <a:pPr marL="0" marR="0" lvl="0" indent="0" algn="r" defTabSz="457200" rtl="1" eaLnBrk="1" fontAlgn="auto" latinLnBrk="0" hangingPunct="1">
              <a:lnSpc>
                <a:spcPct val="110000"/>
              </a:lnSpc>
              <a:spcBef>
                <a:spcPct val="20000"/>
              </a:spcBef>
              <a:spcAft>
                <a:spcPts val="600"/>
              </a:spcAft>
              <a:buClr>
                <a:srgbClr val="1CADE4"/>
              </a:buClr>
              <a:buSzPct val="92000"/>
              <a:buFont typeface="Wingdings 2" panose="05020102010507070707" pitchFamily="18" charset="2"/>
              <a:buNone/>
              <a:tabLst/>
              <a:defRPr/>
            </a:pPr>
            <a:r>
              <a:rPr lang="he-IL" sz="4400" b="1" dirty="0">
                <a:solidFill>
                  <a:schemeClr val="accent1"/>
                </a:solidFill>
              </a:rPr>
              <a:t>ולסיכום... אקטואליה</a:t>
            </a:r>
            <a:r>
              <a:rPr lang="he-IL" dirty="0"/>
              <a:t> </a:t>
            </a:r>
            <a:br>
              <a:rPr lang="he-IL" dirty="0"/>
            </a:br>
            <a:r>
              <a:rPr kumimoji="0" lang="he-IL" sz="160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הודעת בג"צ לכלי התקשורת ביום פרסום פסק הדין, 1 במרץ 2021 </a:t>
            </a:r>
            <a:br>
              <a:rPr kumimoji="0" lang="he-IL" sz="1600" b="1"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he-IL" sz="1600" b="1"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בנושא הכרה לצורך חוק השבות בגיורים שנעשו בישראל בקהילות רפורמיות וקונסרבטיביות</a:t>
            </a:r>
            <a:br>
              <a:rPr kumimoji="0" lang="he-IL" sz="16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br>
            <a:endParaRPr lang="he-IL" dirty="0"/>
          </a:p>
        </p:txBody>
      </p:sp>
      <p:sp>
        <p:nvSpPr>
          <p:cNvPr id="3" name="מציין מיקום תוכן 2">
            <a:extLst>
              <a:ext uri="{FF2B5EF4-FFF2-40B4-BE49-F238E27FC236}">
                <a16:creationId xmlns:a16="http://schemas.microsoft.com/office/drawing/2014/main" id="{934A4572-EB09-45BB-B167-2ED467852428}"/>
              </a:ext>
            </a:extLst>
          </p:cNvPr>
          <p:cNvSpPr>
            <a:spLocks noGrp="1"/>
          </p:cNvSpPr>
          <p:nvPr>
            <p:ph idx="1"/>
          </p:nvPr>
        </p:nvSpPr>
        <p:spPr>
          <a:xfrm flipH="1">
            <a:off x="723235" y="1825958"/>
            <a:ext cx="11029615" cy="4672496"/>
          </a:xfrm>
        </p:spPr>
        <p:txBody>
          <a:bodyPr>
            <a:normAutofit fontScale="85000" lnSpcReduction="20000"/>
          </a:bodyPr>
          <a:lstStyle/>
          <a:p>
            <a:pPr marL="0" indent="0">
              <a:buNone/>
            </a:pPr>
            <a:r>
              <a:rPr lang="he-IL" dirty="0"/>
              <a:t>בשנת 1970 תיקנה הכנסת את חוק השבות והוסיפה לו את סעיף 4ב הקובע כי "לעניין חוק זה, </a:t>
            </a:r>
            <a:r>
              <a:rPr lang="he-IL" b="1" dirty="0"/>
              <a:t>"יהודי" - מי שנולד לאם יהודייה או שנתגייר</a:t>
            </a:r>
            <a:r>
              <a:rPr lang="he-IL" dirty="0"/>
              <a:t>, והוא אינו בן דת אחרת". </a:t>
            </a:r>
            <a:r>
              <a:rPr lang="he-IL" b="1" dirty="0"/>
              <a:t>הכנסת בחרה שלא </a:t>
            </a:r>
            <a:r>
              <a:rPr lang="he-IL" dirty="0"/>
              <a:t>לאמץ את הצעת חלק מחבריה להוסיף </a:t>
            </a:r>
            <a:r>
              <a:rPr lang="he-IL" b="1" dirty="0"/>
              <a:t>למונח "שנתגייר" את המילים "לפי ההלכה" </a:t>
            </a:r>
            <a:r>
              <a:rPr lang="he-IL" dirty="0"/>
              <a:t>או "לפי הרבנות הראשית". מאז נדונו בבית המשפט העליון הליכים רבים שעסקו בפרשנות המונח "שנתגייר", ופעם אחר פעם קרא בית המשפט לכנסת לומר את דברה בנושא. ואולם מאז שנחקק התיקון בשנת 1970 ועד היום, בחרה הכנסת שלא לנקוט עמדה מפורשת בשאלה מה משמעותו של המושג "שנתגייר" בחוק השבות.</a:t>
            </a:r>
          </a:p>
          <a:p>
            <a:pPr marL="0" indent="0">
              <a:buNone/>
            </a:pPr>
            <a:r>
              <a:rPr lang="he-IL" b="1" dirty="0"/>
              <a:t>בג"צ המתין 15 שנים שיגדירו בחוק מהו הגיור הנדרש בישראל כדי להיחשב יהודי </a:t>
            </a:r>
            <a:r>
              <a:rPr lang="he-IL" dirty="0"/>
              <a:t>לצורך חוק השבות ולצורך קבלת אזרחות ישראלית, ופסק הדין ניתן רק ב-1 במרץ 2021.</a:t>
            </a:r>
          </a:p>
          <a:p>
            <a:pPr marL="0" indent="0">
              <a:buNone/>
            </a:pPr>
            <a:r>
              <a:rPr lang="he-IL" dirty="0"/>
              <a:t>בסופו של דבר כל תשעת השופטים בהרכב המורחב, כולל שלושה שופטים דתיים ושופט אחד שהוא חילוני אבל שמרן שמתנגד לאקטיביזם שיפוטי, פסקו לטובת העותרת שביקשה הכרה בגיור שלה לצורך חוק השבות. </a:t>
            </a:r>
          </a:p>
          <a:p>
            <a:pPr marL="0" indent="0">
              <a:buNone/>
            </a:pPr>
            <a:r>
              <a:rPr lang="he-IL" dirty="0"/>
              <a:t>השופטים הדגישו שהם לא מתערבים בשאלה הדתית של הגדרת מיהו יהודי או של הגיור הנדרש כדי להיות מוכר כיהודי, והם גם לא מתערבים לרבנות בהגדרת מיהו יהודי לצורך נישואים וגירושים, אלא רק </a:t>
            </a:r>
            <a:r>
              <a:rPr lang="he-IL" b="1" dirty="0"/>
              <a:t>פוסקים על סמך עקרון השוויון - אם הייתה הכרה בגיור חרדי </a:t>
            </a:r>
            <a:r>
              <a:rPr lang="he-IL" b="1"/>
              <a:t>שנערך בישראל, </a:t>
            </a:r>
            <a:r>
              <a:rPr lang="he-IL" b="1" dirty="0"/>
              <a:t>ואם הרפורמיים והקונסרבטיביים הם קהילה יהודית מוכרת, הרי שיש לקבל גם את הגיור שלהם להכיר בהם  כיהודים לעניין חוק השבות, ולהעניק מעמד אזרחי למי שעבר גיור כזה.</a:t>
            </a:r>
          </a:p>
          <a:p>
            <a:pPr marL="0" indent="0">
              <a:buNone/>
            </a:pPr>
            <a:r>
              <a:rPr lang="he-IL" dirty="0"/>
              <a:t>בית המשפט הדגיש כי אין בהחלטתו כדי למנוע מן הכנסת לצקת בעתיד תוכן נוסף או אחר למושג הגיור בחוק השבות, ככל שתמצא זאת לנכון</a:t>
            </a:r>
          </a:p>
          <a:p>
            <a:pPr marL="0" indent="0">
              <a:buNone/>
            </a:pPr>
            <a:r>
              <a:rPr lang="he-IL" b="1" dirty="0"/>
              <a:t>המפלגות הדתיות איימו מיד בחקיקת חוק עוקף בג"צ, שזה למעשה פסקת התגברות</a:t>
            </a:r>
            <a:r>
              <a:rPr lang="he-IL" dirty="0"/>
              <a:t>, ואמרו שלאחר הבחירות ב-23 במרץ 2021 הם יצטרפו אך ורק לממשלה שתקדם פסקת התגברות שתבטל את פסק הדין של בג"צ.</a:t>
            </a:r>
          </a:p>
          <a:p>
            <a:pPr marL="0" indent="0">
              <a:buNone/>
            </a:pPr>
            <a:r>
              <a:rPr lang="he-IL" b="1" dirty="0"/>
              <a:t>שופטי בג"צ לא רצו לנקוט באקטיביזם שיפוטי ולא להכריע באופן עקרוני בשאלות משמעותיות הנוגעות להגדרת מיהו יהודי, אבל השופטים ראו לנגד עיניהם בני אדם שמחכים וזכויות בסיסיות שלהם נפגעו בינתיים.</a:t>
            </a:r>
            <a:endParaRPr lang="he-IL" dirty="0"/>
          </a:p>
        </p:txBody>
      </p:sp>
    </p:spTree>
    <p:extLst>
      <p:ext uri="{BB962C8B-B14F-4D97-AF65-F5344CB8AC3E}">
        <p14:creationId xmlns:p14="http://schemas.microsoft.com/office/powerpoint/2010/main" val="1875816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390A462-1332-4E49-BA7C-C713A2F7CF61}"/>
              </a:ext>
            </a:extLst>
          </p:cNvPr>
          <p:cNvSpPr>
            <a:spLocks noGrp="1"/>
          </p:cNvSpPr>
          <p:nvPr>
            <p:ph type="title"/>
          </p:nvPr>
        </p:nvSpPr>
        <p:spPr/>
        <p:txBody>
          <a:bodyPr/>
          <a:lstStyle/>
          <a:p>
            <a:r>
              <a:rPr lang="he-IL" dirty="0"/>
              <a:t>מקורות מידע</a:t>
            </a:r>
          </a:p>
        </p:txBody>
      </p:sp>
      <p:sp>
        <p:nvSpPr>
          <p:cNvPr id="3" name="מציין מיקום תוכן 2">
            <a:extLst>
              <a:ext uri="{FF2B5EF4-FFF2-40B4-BE49-F238E27FC236}">
                <a16:creationId xmlns:a16="http://schemas.microsoft.com/office/drawing/2014/main" id="{6933E037-C005-4785-B003-81ADA231A849}"/>
              </a:ext>
            </a:extLst>
          </p:cNvPr>
          <p:cNvSpPr>
            <a:spLocks noGrp="1"/>
          </p:cNvSpPr>
          <p:nvPr>
            <p:ph idx="1"/>
          </p:nvPr>
        </p:nvSpPr>
        <p:spPr/>
        <p:txBody>
          <a:bodyPr/>
          <a:lstStyle/>
          <a:p>
            <a:r>
              <a:rPr lang="he-IL" dirty="0">
                <a:hlinkClick r:id="rId2"/>
              </a:rPr>
              <a:t>מדריך למורה : המהפכה החוקתית , מפמ"ר אזרחות</a:t>
            </a:r>
            <a:endParaRPr lang="he-IL" dirty="0"/>
          </a:p>
          <a:p>
            <a:r>
              <a:rPr lang="he-IL" dirty="0"/>
              <a:t>"להיות אזרחים בישראל- מדינה יהודית ודמוקרטית", ת"ל פרק כ"ד : היסודות החוקתיים של מדינת ישראל, עמ' 313-311" – פסקת ההתגברות ומהפכה חוקתית" 314 -315 ופרק ל"ב: "הרשות השופטת", עמ' 413-411" – מהו אקטיביזם שיפוטי" ועמ' 413 -414 .</a:t>
            </a:r>
          </a:p>
          <a:p>
            <a:r>
              <a:rPr lang="he-IL" dirty="0"/>
              <a:t> ישראל מדינה יהודית ודמוקרטית, ספרו של דויד שחר פרק 29 ופרק 35 : שאלת החוקה במדינת ישראל, חוקי היסוד ומעמדם החוקתי 417 -414, 322-321 ,318 </a:t>
            </a:r>
          </a:p>
          <a:p>
            <a:r>
              <a:rPr lang="he-IL" dirty="0"/>
              <a:t>משטר מדינת ישראל- יסודות האזרחות, ספרו של אברהם דיסקין. עמ' 248-253 </a:t>
            </a:r>
          </a:p>
        </p:txBody>
      </p:sp>
    </p:spTree>
    <p:extLst>
      <p:ext uri="{BB962C8B-B14F-4D97-AF65-F5344CB8AC3E}">
        <p14:creationId xmlns:p14="http://schemas.microsoft.com/office/powerpoint/2010/main" val="97888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375E77-9151-4869-9918-BB2D3DCF3D42}"/>
              </a:ext>
            </a:extLst>
          </p:cNvPr>
          <p:cNvSpPr>
            <a:spLocks noGrp="1"/>
          </p:cNvSpPr>
          <p:nvPr>
            <p:ph type="title"/>
          </p:nvPr>
        </p:nvSpPr>
        <p:spPr>
          <a:xfrm flipH="1">
            <a:off x="693023" y="3570513"/>
            <a:ext cx="11029616" cy="988332"/>
          </a:xfrm>
        </p:spPr>
        <p:txBody>
          <a:bodyPr>
            <a:noAutofit/>
          </a:bodyPr>
          <a:lstStyle/>
          <a:p>
            <a:pPr algn="ctr"/>
            <a:r>
              <a:rPr lang="he-IL" sz="4800" dirty="0"/>
              <a:t>אלו נושאים צריך לדעת  לפני שמלמדים את נושא:</a:t>
            </a:r>
            <a:br>
              <a:rPr lang="he-IL" sz="4800" dirty="0"/>
            </a:br>
            <a:r>
              <a:rPr lang="he-IL" sz="4800" dirty="0"/>
              <a:t> המהפכה החוקתית?</a:t>
            </a:r>
          </a:p>
        </p:txBody>
      </p:sp>
      <p:sp>
        <p:nvSpPr>
          <p:cNvPr id="4" name="תיבת טקסט 3">
            <a:extLst>
              <a:ext uri="{FF2B5EF4-FFF2-40B4-BE49-F238E27FC236}">
                <a16:creationId xmlns:a16="http://schemas.microsoft.com/office/drawing/2014/main" id="{2B4AA2CD-83BF-4F90-9B6E-212660E2BE4B}"/>
              </a:ext>
            </a:extLst>
          </p:cNvPr>
          <p:cNvSpPr txBox="1"/>
          <p:nvPr/>
        </p:nvSpPr>
        <p:spPr>
          <a:xfrm>
            <a:off x="1757779" y="5149048"/>
            <a:ext cx="1757778" cy="369332"/>
          </a:xfrm>
          <a:prstGeom prst="rect">
            <a:avLst/>
          </a:prstGeom>
          <a:noFill/>
        </p:spPr>
        <p:txBody>
          <a:bodyPr wrap="square" rtlCol="1">
            <a:spAutoFit/>
          </a:bodyPr>
          <a:lstStyle/>
          <a:p>
            <a:r>
              <a:rPr lang="he-IL" dirty="0">
                <a:hlinkClick r:id="rId2"/>
              </a:rPr>
              <a:t>משחק טריוונטי</a:t>
            </a:r>
            <a:endParaRPr lang="he-IL" dirty="0"/>
          </a:p>
        </p:txBody>
      </p:sp>
    </p:spTree>
    <p:extLst>
      <p:ext uri="{BB962C8B-B14F-4D97-AF65-F5344CB8AC3E}">
        <p14:creationId xmlns:p14="http://schemas.microsoft.com/office/powerpoint/2010/main" val="1833439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C85F85-0963-4BE5-8D25-E5C7AF7F19F0}"/>
              </a:ext>
            </a:extLst>
          </p:cNvPr>
          <p:cNvSpPr>
            <a:spLocks noGrp="1"/>
          </p:cNvSpPr>
          <p:nvPr>
            <p:ph type="title"/>
          </p:nvPr>
        </p:nvSpPr>
        <p:spPr>
          <a:xfrm flipH="1">
            <a:off x="581192" y="613379"/>
            <a:ext cx="11029616" cy="1188720"/>
          </a:xfrm>
        </p:spPr>
        <p:txBody>
          <a:bodyPr>
            <a:normAutofit/>
          </a:bodyPr>
          <a:lstStyle/>
          <a:p>
            <a:pPr algn="ctr"/>
            <a:r>
              <a:rPr lang="he-IL" sz="4800" b="1" dirty="0"/>
              <a:t>מטרות ההוראה</a:t>
            </a:r>
          </a:p>
        </p:txBody>
      </p:sp>
      <p:sp>
        <p:nvSpPr>
          <p:cNvPr id="3" name="מציין מיקום תוכן 2">
            <a:extLst>
              <a:ext uri="{FF2B5EF4-FFF2-40B4-BE49-F238E27FC236}">
                <a16:creationId xmlns:a16="http://schemas.microsoft.com/office/drawing/2014/main" id="{0FD5D06E-F2DE-49DC-B0E9-3C9A46B75BAD}"/>
              </a:ext>
            </a:extLst>
          </p:cNvPr>
          <p:cNvSpPr>
            <a:spLocks noGrp="1"/>
          </p:cNvSpPr>
          <p:nvPr>
            <p:ph idx="1"/>
          </p:nvPr>
        </p:nvSpPr>
        <p:spPr>
          <a:xfrm flipH="1">
            <a:off x="493160" y="1890876"/>
            <a:ext cx="11517328" cy="4758500"/>
          </a:xfrm>
        </p:spPr>
        <p:txBody>
          <a:bodyPr>
            <a:normAutofit/>
          </a:bodyPr>
          <a:lstStyle/>
          <a:p>
            <a:pPr marL="0" indent="0">
              <a:buNone/>
            </a:pPr>
            <a:r>
              <a:rPr lang="he-IL" sz="2800" dirty="0">
                <a:solidFill>
                  <a:srgbClr val="0070C0"/>
                </a:solidFill>
              </a:rPr>
              <a:t>1. התלמידים יזהו את המושגים הקשורים לנושא</a:t>
            </a:r>
          </a:p>
          <a:p>
            <a:pPr marL="0" indent="0">
              <a:buNone/>
            </a:pPr>
            <a:r>
              <a:rPr lang="he-IL" sz="2800" dirty="0">
                <a:solidFill>
                  <a:srgbClr val="0070C0"/>
                </a:solidFill>
              </a:rPr>
              <a:t>2. התלמידים יבינו את משמעות המושגים: </a:t>
            </a:r>
          </a:p>
          <a:p>
            <a:pPr marL="0" indent="0">
              <a:buNone/>
            </a:pPr>
            <a:r>
              <a:rPr lang="he-IL" sz="2800" b="1" dirty="0">
                <a:solidFill>
                  <a:srgbClr val="0070C0"/>
                </a:solidFill>
              </a:rPr>
              <a:t>     מהפכה חוקתית, אקטיביזם שיפוטי , פיסקת ההתגברות</a:t>
            </a:r>
          </a:p>
          <a:p>
            <a:pPr marL="0" indent="0">
              <a:buNone/>
            </a:pPr>
            <a:r>
              <a:rPr lang="he-IL" sz="2800" dirty="0">
                <a:solidFill>
                  <a:srgbClr val="0070C0"/>
                </a:solidFill>
              </a:rPr>
              <a:t>3. התלמידים יציגו את ההגדרה של המושגים הללו </a:t>
            </a:r>
          </a:p>
          <a:p>
            <a:pPr marL="0" indent="0">
              <a:buNone/>
            </a:pPr>
            <a:r>
              <a:rPr lang="he-IL" sz="2800" dirty="0">
                <a:solidFill>
                  <a:srgbClr val="0070C0"/>
                </a:solidFill>
              </a:rPr>
              <a:t>4. התלמידים יכירו את עמדות התומכים והמתנגדים למהפכה החוקתית   </a:t>
            </a:r>
          </a:p>
          <a:p>
            <a:pPr marL="0" indent="0">
              <a:buNone/>
            </a:pPr>
            <a:r>
              <a:rPr lang="he-IL" sz="2800" dirty="0">
                <a:solidFill>
                  <a:srgbClr val="0070C0"/>
                </a:solidFill>
              </a:rPr>
              <a:t>    ולאקטיביזם השיפוטי</a:t>
            </a:r>
          </a:p>
          <a:p>
            <a:pPr marL="0" indent="0">
              <a:buNone/>
            </a:pPr>
            <a:endParaRPr lang="he-IL" sz="2800" dirty="0">
              <a:solidFill>
                <a:srgbClr val="0070C0"/>
              </a:solidFill>
            </a:endParaRPr>
          </a:p>
        </p:txBody>
      </p:sp>
    </p:spTree>
    <p:extLst>
      <p:ext uri="{BB962C8B-B14F-4D97-AF65-F5344CB8AC3E}">
        <p14:creationId xmlns:p14="http://schemas.microsoft.com/office/powerpoint/2010/main" val="3575705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625FEB-9225-4DA0-BA90-5909A401AAE0}"/>
              </a:ext>
            </a:extLst>
          </p:cNvPr>
          <p:cNvSpPr>
            <a:spLocks noGrp="1"/>
          </p:cNvSpPr>
          <p:nvPr>
            <p:ph type="title"/>
          </p:nvPr>
        </p:nvSpPr>
        <p:spPr>
          <a:xfrm flipH="1">
            <a:off x="560642" y="551002"/>
            <a:ext cx="11295733" cy="797871"/>
          </a:xfrm>
        </p:spPr>
        <p:txBody>
          <a:bodyPr>
            <a:noAutofit/>
          </a:bodyPr>
          <a:lstStyle/>
          <a:p>
            <a:pPr algn="ctr"/>
            <a:r>
              <a:rPr lang="he-IL" sz="4800" b="1" dirty="0"/>
              <a:t>המהפכה החוקתית</a:t>
            </a:r>
          </a:p>
        </p:txBody>
      </p:sp>
      <p:sp>
        <p:nvSpPr>
          <p:cNvPr id="3" name="מציין מיקום תוכן 2">
            <a:extLst>
              <a:ext uri="{FF2B5EF4-FFF2-40B4-BE49-F238E27FC236}">
                <a16:creationId xmlns:a16="http://schemas.microsoft.com/office/drawing/2014/main" id="{AEDC6782-8968-4EE6-ACF3-3F9B931371DC}"/>
              </a:ext>
            </a:extLst>
          </p:cNvPr>
          <p:cNvSpPr>
            <a:spLocks noGrp="1"/>
          </p:cNvSpPr>
          <p:nvPr>
            <p:ph idx="1"/>
          </p:nvPr>
        </p:nvSpPr>
        <p:spPr>
          <a:xfrm flipH="1">
            <a:off x="-1" y="1417834"/>
            <a:ext cx="12192000" cy="5440166"/>
          </a:xfrm>
        </p:spPr>
        <p:txBody>
          <a:bodyPr/>
          <a:lstStyle/>
          <a:p>
            <a:r>
              <a:rPr lang="he-IL" sz="2800" b="1" dirty="0">
                <a:solidFill>
                  <a:srgbClr val="0070C0"/>
                </a:solidFill>
                <a:cs typeface="+mn-cs"/>
              </a:rPr>
              <a:t>מהפכה-</a:t>
            </a:r>
            <a:r>
              <a:rPr lang="he-IL" sz="2800" dirty="0">
                <a:cs typeface="+mn-cs"/>
              </a:rPr>
              <a:t> </a:t>
            </a:r>
            <a:r>
              <a:rPr lang="he-IL" sz="2800" b="0" i="0" dirty="0">
                <a:solidFill>
                  <a:srgbClr val="000000"/>
                </a:solidFill>
                <a:effectLst/>
                <a:latin typeface="MFWNarkissNewLight"/>
                <a:cs typeface="+mn-cs"/>
              </a:rPr>
              <a:t>אירוע היסטורי המשנה, בזמן קצר יחסית, את פני החברה, בעקבות קפיצת מדרגה ביכולתו הטכנולוגית של האדם, או בעקבות שינוי רדיקלי בתפיסתו החברתית והפוליטית. </a:t>
            </a:r>
          </a:p>
          <a:p>
            <a:pPr>
              <a:lnSpc>
                <a:spcPct val="115000"/>
              </a:lnSpc>
              <a:spcAft>
                <a:spcPts val="1000"/>
              </a:spcAft>
            </a:pPr>
            <a:r>
              <a:rPr lang="he-IL" sz="2800" b="1" dirty="0">
                <a:solidFill>
                  <a:srgbClr val="0070C0"/>
                </a:solidFill>
                <a:latin typeface="MFWNarkissNewLight"/>
                <a:cs typeface="+mn-cs"/>
              </a:rPr>
              <a:t>חוקה-</a:t>
            </a:r>
            <a:r>
              <a:rPr lang="he-IL" sz="2800" dirty="0">
                <a:solidFill>
                  <a:srgbClr val="000000"/>
                </a:solidFill>
                <a:latin typeface="MFWNarkissNewLight"/>
                <a:cs typeface="+mn-cs"/>
              </a:rPr>
              <a:t> </a:t>
            </a:r>
            <a:r>
              <a:rPr lang="he-IL" sz="2800" dirty="0">
                <a:solidFill>
                  <a:srgbClr val="000000"/>
                </a:solidFill>
                <a:effectLst/>
                <a:latin typeface="Calibri" panose="020F0502020204030204" pitchFamily="34" charset="0"/>
                <a:ea typeface="Calibri" panose="020F0502020204030204" pitchFamily="34" charset="0"/>
                <a:cs typeface="+mn-cs"/>
              </a:rPr>
              <a:t>מערכת של נורמות וערכי יסוד המנוסחים במסמך מכונן ,בעלת עליונות משפטית על חקיקה רגילה, קובעת את:</a:t>
            </a:r>
          </a:p>
          <a:p>
            <a:pPr marL="457200" algn="r" rtl="1">
              <a:lnSpc>
                <a:spcPct val="115000"/>
              </a:lnSpc>
              <a:spcAft>
                <a:spcPts val="1000"/>
              </a:spcAft>
            </a:pPr>
            <a:r>
              <a:rPr lang="he-IL" sz="2800" dirty="0">
                <a:solidFill>
                  <a:srgbClr val="000000"/>
                </a:solidFill>
                <a:effectLst/>
                <a:latin typeface="Calibri" panose="020F0502020204030204" pitchFamily="34" charset="0"/>
                <a:ea typeface="Calibri" panose="020F0502020204030204" pitchFamily="34" charset="0"/>
                <a:cs typeface="+mn-cs"/>
              </a:rPr>
              <a:t>1. עקרונות וערכי היסוד של המדינה/ </a:t>
            </a:r>
            <a:r>
              <a:rPr lang="he-IL" sz="2800" dirty="0" err="1">
                <a:solidFill>
                  <a:srgbClr val="000000"/>
                </a:solidFill>
                <a:effectLst/>
                <a:latin typeface="Calibri" panose="020F0502020204030204" pitchFamily="34" charset="0"/>
                <a:ea typeface="Calibri" panose="020F0502020204030204" pitchFamily="34" charset="0"/>
                <a:cs typeface="+mn-cs"/>
              </a:rPr>
              <a:t>חזון</a:t>
            </a:r>
            <a:r>
              <a:rPr lang="he-IL" sz="2800" dirty="0">
                <a:solidFill>
                  <a:srgbClr val="000000"/>
                </a:solidFill>
                <a:effectLst/>
                <a:latin typeface="Calibri" panose="020F0502020204030204" pitchFamily="34" charset="0"/>
                <a:ea typeface="Calibri" panose="020F0502020204030204" pitchFamily="34" charset="0"/>
                <a:cs typeface="+mn-cs"/>
              </a:rPr>
              <a:t> / המאפיינים הייחודיים של המדינה </a:t>
            </a:r>
            <a:endParaRPr lang="en-US" sz="2800" dirty="0">
              <a:solidFill>
                <a:srgbClr val="000000"/>
              </a:solidFill>
              <a:effectLst/>
              <a:latin typeface="Calibri" panose="020F0502020204030204" pitchFamily="34" charset="0"/>
              <a:ea typeface="Calibri" panose="020F0502020204030204" pitchFamily="34" charset="0"/>
              <a:cs typeface="+mn-cs"/>
            </a:endParaRPr>
          </a:p>
          <a:p>
            <a:pPr marL="457200" algn="r" rtl="1">
              <a:lnSpc>
                <a:spcPct val="115000"/>
              </a:lnSpc>
              <a:spcAft>
                <a:spcPts val="1000"/>
              </a:spcAft>
            </a:pPr>
            <a:r>
              <a:rPr lang="he-IL" sz="2800" dirty="0">
                <a:solidFill>
                  <a:srgbClr val="000000"/>
                </a:solidFill>
                <a:effectLst/>
                <a:latin typeface="Calibri" panose="020F0502020204030204" pitchFamily="34" charset="0"/>
                <a:ea typeface="Calibri" panose="020F0502020204030204" pitchFamily="34" charset="0"/>
                <a:cs typeface="+mn-cs"/>
              </a:rPr>
              <a:t>2. מבנה רשויות השלטון סמכויותיהן והיחסים ביניהן </a:t>
            </a:r>
            <a:endParaRPr lang="en-US" sz="2800" dirty="0">
              <a:solidFill>
                <a:srgbClr val="000000"/>
              </a:solidFill>
              <a:effectLst/>
              <a:latin typeface="Calibri" panose="020F0502020204030204" pitchFamily="34" charset="0"/>
              <a:ea typeface="Calibri" panose="020F0502020204030204" pitchFamily="34" charset="0"/>
              <a:cs typeface="+mn-cs"/>
            </a:endParaRPr>
          </a:p>
          <a:p>
            <a:r>
              <a:rPr lang="he-IL" sz="2800" dirty="0">
                <a:effectLst/>
                <a:ea typeface="Calibri" panose="020F0502020204030204" pitchFamily="34" charset="0"/>
                <a:cs typeface="+mn-cs"/>
              </a:rPr>
              <a:t>3. עקרונות השמירה על זכויות האדם והאזרח במדינה</a:t>
            </a:r>
            <a:endParaRPr lang="he-IL" sz="2800" dirty="0">
              <a:solidFill>
                <a:srgbClr val="000000"/>
              </a:solidFill>
              <a:effectLst/>
              <a:latin typeface="Calibri" panose="020F0502020204030204" pitchFamily="34" charset="0"/>
              <a:ea typeface="Calibri" panose="020F0502020204030204" pitchFamily="34" charset="0"/>
              <a:cs typeface="+mn-cs"/>
            </a:endParaRPr>
          </a:p>
          <a:p>
            <a:pPr marL="0" lvl="0" indent="0" algn="r" rtl="1">
              <a:lnSpc>
                <a:spcPct val="115000"/>
              </a:lnSpc>
              <a:spcAft>
                <a:spcPts val="1000"/>
              </a:spcAft>
              <a:buNone/>
            </a:pPr>
            <a:endParaRPr lang="en-US" sz="1800" dirty="0">
              <a:solidFill>
                <a:srgbClr val="000000"/>
              </a:solidFill>
              <a:effectLst/>
              <a:latin typeface="Calibri" panose="020F0502020204030204" pitchFamily="34" charset="0"/>
              <a:ea typeface="Calibri" panose="020F0502020204030204" pitchFamily="34" charset="0"/>
            </a:endParaRPr>
          </a:p>
          <a:p>
            <a:endParaRPr lang="he-IL" dirty="0"/>
          </a:p>
        </p:txBody>
      </p:sp>
    </p:spTree>
    <p:extLst>
      <p:ext uri="{BB962C8B-B14F-4D97-AF65-F5344CB8AC3E}">
        <p14:creationId xmlns:p14="http://schemas.microsoft.com/office/powerpoint/2010/main" val="242913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B2423E-D349-4CFB-B153-7292BCBFA58A}"/>
              </a:ext>
            </a:extLst>
          </p:cNvPr>
          <p:cNvSpPr>
            <a:spLocks noGrp="1"/>
          </p:cNvSpPr>
          <p:nvPr>
            <p:ph type="title"/>
          </p:nvPr>
        </p:nvSpPr>
        <p:spPr>
          <a:xfrm>
            <a:off x="614514" y="478497"/>
            <a:ext cx="11237474" cy="897998"/>
          </a:xfrm>
        </p:spPr>
        <p:txBody>
          <a:bodyPr/>
          <a:lstStyle/>
          <a:p>
            <a:pPr algn="ctr"/>
            <a:r>
              <a:rPr lang="he-IL" dirty="0"/>
              <a:t>13 חוקי היסוד של מדינת ישראל</a:t>
            </a:r>
          </a:p>
        </p:txBody>
      </p:sp>
      <p:sp>
        <p:nvSpPr>
          <p:cNvPr id="5" name="TextBox 4">
            <a:extLst>
              <a:ext uri="{FF2B5EF4-FFF2-40B4-BE49-F238E27FC236}">
                <a16:creationId xmlns:a16="http://schemas.microsoft.com/office/drawing/2014/main" id="{4E21889E-B383-47EC-90DF-B2C9DDCB2917}"/>
              </a:ext>
            </a:extLst>
          </p:cNvPr>
          <p:cNvSpPr txBox="1"/>
          <p:nvPr/>
        </p:nvSpPr>
        <p:spPr>
          <a:xfrm>
            <a:off x="8410918" y="1867766"/>
            <a:ext cx="2808085" cy="830997"/>
          </a:xfrm>
          <a:prstGeom prst="rect">
            <a:avLst/>
          </a:prstGeom>
          <a:noFill/>
          <a:ln>
            <a:solidFill>
              <a:schemeClr val="bg1">
                <a:lumMod val="50000"/>
              </a:schemeClr>
            </a:solidFill>
          </a:ln>
        </p:spPr>
        <p:txBody>
          <a:bodyPr wrap="square" rtlCol="1">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rPr>
              <a:t>חוקי יסוד העוסקים </a:t>
            </a:r>
            <a:r>
              <a:rPr kumimoji="0" lang="he-IL" sz="2400" b="1"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rPr>
              <a:t>ברשויות השלטון</a:t>
            </a:r>
          </a:p>
        </p:txBody>
      </p:sp>
      <p:sp>
        <p:nvSpPr>
          <p:cNvPr id="6" name="TextBox 5">
            <a:extLst>
              <a:ext uri="{FF2B5EF4-FFF2-40B4-BE49-F238E27FC236}">
                <a16:creationId xmlns:a16="http://schemas.microsoft.com/office/drawing/2014/main" id="{6E093D4A-001E-45D8-BBA0-2407A761BC90}"/>
              </a:ext>
            </a:extLst>
          </p:cNvPr>
          <p:cNvSpPr txBox="1"/>
          <p:nvPr/>
        </p:nvSpPr>
        <p:spPr>
          <a:xfrm>
            <a:off x="4527680" y="1867766"/>
            <a:ext cx="2808085" cy="830997"/>
          </a:xfrm>
          <a:prstGeom prst="rect">
            <a:avLst/>
          </a:prstGeom>
          <a:noFill/>
          <a:ln>
            <a:solidFill>
              <a:schemeClr val="bg1">
                <a:lumMod val="50000"/>
              </a:schemeClr>
            </a:solidFill>
          </a:ln>
        </p:spPr>
        <p:txBody>
          <a:bodyPr wrap="square" rtlCol="1">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rPr>
              <a:t>חוקי היסוד העוסקים</a:t>
            </a:r>
          </a:p>
          <a:p>
            <a:pPr marL="0" marR="0" lvl="0" indent="0" algn="ctr" defTabSz="1218987"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rPr>
              <a:t>במאפייני ישראל</a:t>
            </a:r>
          </a:p>
        </p:txBody>
      </p:sp>
      <p:sp>
        <p:nvSpPr>
          <p:cNvPr id="13" name="TextBox 12">
            <a:extLst>
              <a:ext uri="{FF2B5EF4-FFF2-40B4-BE49-F238E27FC236}">
                <a16:creationId xmlns:a16="http://schemas.microsoft.com/office/drawing/2014/main" id="{196C17CC-1A55-4227-B600-C07451B81D1A}"/>
              </a:ext>
            </a:extLst>
          </p:cNvPr>
          <p:cNvSpPr txBox="1"/>
          <p:nvPr/>
        </p:nvSpPr>
        <p:spPr>
          <a:xfrm>
            <a:off x="9934053" y="3028890"/>
            <a:ext cx="1562320" cy="400110"/>
          </a:xfrm>
          <a:prstGeom prst="rect">
            <a:avLst/>
          </a:prstGeom>
          <a:noFill/>
          <a:ln>
            <a:solidFill>
              <a:schemeClr val="bg1">
                <a:lumMod val="50000"/>
              </a:schemeClr>
            </a:solidFill>
          </a:ln>
        </p:spPr>
        <p:txBody>
          <a:bodyPr wrap="square" rtlCol="1">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rPr>
              <a:t>הכנסת</a:t>
            </a:r>
            <a:endParaRPr kumimoji="0" lang="he-IL" sz="2000" b="1"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endParaRPr>
          </a:p>
        </p:txBody>
      </p:sp>
      <p:sp>
        <p:nvSpPr>
          <p:cNvPr id="14" name="TextBox 13">
            <a:extLst>
              <a:ext uri="{FF2B5EF4-FFF2-40B4-BE49-F238E27FC236}">
                <a16:creationId xmlns:a16="http://schemas.microsoft.com/office/drawing/2014/main" id="{2A547165-DF6C-40FC-95E6-A493CA41C91F}"/>
              </a:ext>
            </a:extLst>
          </p:cNvPr>
          <p:cNvSpPr txBox="1"/>
          <p:nvPr/>
        </p:nvSpPr>
        <p:spPr>
          <a:xfrm>
            <a:off x="8195160" y="3009686"/>
            <a:ext cx="1562320" cy="400110"/>
          </a:xfrm>
          <a:prstGeom prst="rect">
            <a:avLst/>
          </a:prstGeom>
          <a:noFill/>
          <a:ln>
            <a:solidFill>
              <a:schemeClr val="bg1">
                <a:lumMod val="50000"/>
              </a:schemeClr>
            </a:solidFill>
          </a:ln>
        </p:spPr>
        <p:txBody>
          <a:bodyPr wrap="square" rtlCol="1">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rPr>
              <a:t>הממשלה</a:t>
            </a:r>
            <a:endParaRPr kumimoji="0" lang="he-IL" sz="2000" b="1"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endParaRPr>
          </a:p>
        </p:txBody>
      </p:sp>
      <p:sp>
        <p:nvSpPr>
          <p:cNvPr id="15" name="TextBox 14">
            <a:extLst>
              <a:ext uri="{FF2B5EF4-FFF2-40B4-BE49-F238E27FC236}">
                <a16:creationId xmlns:a16="http://schemas.microsoft.com/office/drawing/2014/main" id="{D5C15E2F-B549-4F20-BD71-05FC5020B0CF}"/>
              </a:ext>
            </a:extLst>
          </p:cNvPr>
          <p:cNvSpPr txBox="1"/>
          <p:nvPr/>
        </p:nvSpPr>
        <p:spPr>
          <a:xfrm>
            <a:off x="8976320" y="3587541"/>
            <a:ext cx="1641838" cy="400110"/>
          </a:xfrm>
          <a:prstGeom prst="rect">
            <a:avLst/>
          </a:prstGeom>
          <a:noFill/>
          <a:ln>
            <a:solidFill>
              <a:schemeClr val="bg1">
                <a:lumMod val="50000"/>
              </a:schemeClr>
            </a:solidFill>
          </a:ln>
        </p:spPr>
        <p:txBody>
          <a:bodyPr wrap="square" rtlCol="1">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rPr>
              <a:t>השפיטה</a:t>
            </a:r>
            <a:endParaRPr kumimoji="0" lang="he-IL" sz="2000" b="1"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endParaRPr>
          </a:p>
        </p:txBody>
      </p:sp>
      <p:sp>
        <p:nvSpPr>
          <p:cNvPr id="16" name="TextBox 15">
            <a:extLst>
              <a:ext uri="{FF2B5EF4-FFF2-40B4-BE49-F238E27FC236}">
                <a16:creationId xmlns:a16="http://schemas.microsoft.com/office/drawing/2014/main" id="{8B8A87D1-6E8C-4748-A533-169F0DD6E04F}"/>
              </a:ext>
            </a:extLst>
          </p:cNvPr>
          <p:cNvSpPr txBox="1"/>
          <p:nvPr/>
        </p:nvSpPr>
        <p:spPr>
          <a:xfrm>
            <a:off x="8990302" y="4604833"/>
            <a:ext cx="1656010" cy="400110"/>
          </a:xfrm>
          <a:prstGeom prst="rect">
            <a:avLst/>
          </a:prstGeom>
          <a:noFill/>
          <a:ln>
            <a:solidFill>
              <a:schemeClr val="bg1">
                <a:lumMod val="50000"/>
              </a:schemeClr>
            </a:solidFill>
          </a:ln>
        </p:spPr>
        <p:txBody>
          <a:bodyPr wrap="square" rtlCol="1">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rPr>
              <a:t>נשיא המדינה</a:t>
            </a:r>
            <a:endParaRPr kumimoji="0" lang="he-IL" sz="2000" b="1"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endParaRPr>
          </a:p>
        </p:txBody>
      </p:sp>
      <p:sp>
        <p:nvSpPr>
          <p:cNvPr id="17" name="TextBox 16">
            <a:extLst>
              <a:ext uri="{FF2B5EF4-FFF2-40B4-BE49-F238E27FC236}">
                <a16:creationId xmlns:a16="http://schemas.microsoft.com/office/drawing/2014/main" id="{F3E57868-C09D-4294-BEC9-95D0EC7873F6}"/>
              </a:ext>
            </a:extLst>
          </p:cNvPr>
          <p:cNvSpPr txBox="1"/>
          <p:nvPr/>
        </p:nvSpPr>
        <p:spPr>
          <a:xfrm>
            <a:off x="8986956" y="5185355"/>
            <a:ext cx="1656010" cy="400110"/>
          </a:xfrm>
          <a:prstGeom prst="rect">
            <a:avLst/>
          </a:prstGeom>
          <a:noFill/>
          <a:ln>
            <a:solidFill>
              <a:schemeClr val="bg1">
                <a:lumMod val="50000"/>
              </a:schemeClr>
            </a:solidFill>
          </a:ln>
        </p:spPr>
        <p:txBody>
          <a:bodyPr wrap="square" rtlCol="1">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rPr>
              <a:t>מבקר המדינה</a:t>
            </a:r>
            <a:endParaRPr kumimoji="0" lang="he-IL" sz="2000" b="1"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endParaRPr>
          </a:p>
        </p:txBody>
      </p:sp>
      <p:sp>
        <p:nvSpPr>
          <p:cNvPr id="18" name="TextBox 17">
            <a:extLst>
              <a:ext uri="{FF2B5EF4-FFF2-40B4-BE49-F238E27FC236}">
                <a16:creationId xmlns:a16="http://schemas.microsoft.com/office/drawing/2014/main" id="{E0C39B4A-3D18-4B14-B1B9-15F630F88C94}"/>
              </a:ext>
            </a:extLst>
          </p:cNvPr>
          <p:cNvSpPr txBox="1"/>
          <p:nvPr/>
        </p:nvSpPr>
        <p:spPr>
          <a:xfrm>
            <a:off x="8986956" y="5746862"/>
            <a:ext cx="1656010" cy="400110"/>
          </a:xfrm>
          <a:prstGeom prst="rect">
            <a:avLst/>
          </a:prstGeom>
          <a:noFill/>
          <a:ln>
            <a:solidFill>
              <a:schemeClr val="bg1">
                <a:lumMod val="50000"/>
              </a:schemeClr>
            </a:solidFill>
          </a:ln>
        </p:spPr>
        <p:txBody>
          <a:bodyPr wrap="square" rtlCol="1">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rPr>
              <a:t>הצבא</a:t>
            </a:r>
            <a:endParaRPr kumimoji="0" lang="he-IL" sz="2000" b="1"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endParaRPr>
          </a:p>
        </p:txBody>
      </p:sp>
      <p:sp>
        <p:nvSpPr>
          <p:cNvPr id="19" name="TextBox 18">
            <a:extLst>
              <a:ext uri="{FF2B5EF4-FFF2-40B4-BE49-F238E27FC236}">
                <a16:creationId xmlns:a16="http://schemas.microsoft.com/office/drawing/2014/main" id="{D7EEA33B-CB52-4598-BA2A-58A0784216A3}"/>
              </a:ext>
            </a:extLst>
          </p:cNvPr>
          <p:cNvSpPr txBox="1"/>
          <p:nvPr/>
        </p:nvSpPr>
        <p:spPr>
          <a:xfrm>
            <a:off x="8976320" y="6286917"/>
            <a:ext cx="1656010" cy="400110"/>
          </a:xfrm>
          <a:prstGeom prst="rect">
            <a:avLst/>
          </a:prstGeom>
          <a:noFill/>
          <a:ln>
            <a:solidFill>
              <a:schemeClr val="bg1">
                <a:lumMod val="50000"/>
              </a:schemeClr>
            </a:solidFill>
          </a:ln>
        </p:spPr>
        <p:txBody>
          <a:bodyPr wrap="square" rtlCol="1">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rPr>
              <a:t>משק המדינה</a:t>
            </a:r>
            <a:endParaRPr kumimoji="0" lang="he-IL" sz="2000" b="1"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endParaRPr>
          </a:p>
        </p:txBody>
      </p:sp>
      <p:sp>
        <p:nvSpPr>
          <p:cNvPr id="20" name="TextBox 19">
            <a:extLst>
              <a:ext uri="{FF2B5EF4-FFF2-40B4-BE49-F238E27FC236}">
                <a16:creationId xmlns:a16="http://schemas.microsoft.com/office/drawing/2014/main" id="{474F0FBE-BEB1-4EE3-8072-B8B68618225A}"/>
              </a:ext>
            </a:extLst>
          </p:cNvPr>
          <p:cNvSpPr txBox="1"/>
          <p:nvPr/>
        </p:nvSpPr>
        <p:spPr>
          <a:xfrm>
            <a:off x="878074" y="3791956"/>
            <a:ext cx="2376264" cy="400110"/>
          </a:xfrm>
          <a:prstGeom prst="rect">
            <a:avLst/>
          </a:prstGeom>
          <a:noFill/>
          <a:ln>
            <a:solidFill>
              <a:schemeClr val="bg1">
                <a:lumMod val="50000"/>
              </a:schemeClr>
            </a:solidFill>
          </a:ln>
        </p:spPr>
        <p:txBody>
          <a:bodyPr wrap="square" rtlCol="1">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rPr>
              <a:t>חופש העיסוק</a:t>
            </a:r>
            <a:endParaRPr kumimoji="0" lang="he-IL" sz="2000" b="1"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endParaRPr>
          </a:p>
        </p:txBody>
      </p:sp>
      <p:sp>
        <p:nvSpPr>
          <p:cNvPr id="21" name="TextBox 20">
            <a:extLst>
              <a:ext uri="{FF2B5EF4-FFF2-40B4-BE49-F238E27FC236}">
                <a16:creationId xmlns:a16="http://schemas.microsoft.com/office/drawing/2014/main" id="{3361DDF8-0458-4987-ACA5-602F150AFBFE}"/>
              </a:ext>
            </a:extLst>
          </p:cNvPr>
          <p:cNvSpPr txBox="1"/>
          <p:nvPr/>
        </p:nvSpPr>
        <p:spPr>
          <a:xfrm>
            <a:off x="878074" y="3185807"/>
            <a:ext cx="2376264" cy="400110"/>
          </a:xfrm>
          <a:prstGeom prst="rect">
            <a:avLst/>
          </a:prstGeom>
          <a:noFill/>
          <a:ln>
            <a:solidFill>
              <a:schemeClr val="bg1">
                <a:lumMod val="50000"/>
              </a:schemeClr>
            </a:solidFill>
          </a:ln>
        </p:spPr>
        <p:txBody>
          <a:bodyPr wrap="square" rtlCol="1">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rPr>
              <a:t>כבוד האדם וחירותו</a:t>
            </a:r>
            <a:endParaRPr kumimoji="0" lang="he-IL" sz="2000" b="1"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endParaRPr>
          </a:p>
        </p:txBody>
      </p:sp>
      <p:sp>
        <p:nvSpPr>
          <p:cNvPr id="22" name="TextBox 21">
            <a:extLst>
              <a:ext uri="{FF2B5EF4-FFF2-40B4-BE49-F238E27FC236}">
                <a16:creationId xmlns:a16="http://schemas.microsoft.com/office/drawing/2014/main" id="{4E037E1E-DF95-41D4-B50B-E9F52140E227}"/>
              </a:ext>
            </a:extLst>
          </p:cNvPr>
          <p:cNvSpPr txBox="1"/>
          <p:nvPr/>
        </p:nvSpPr>
        <p:spPr>
          <a:xfrm>
            <a:off x="4636033" y="3003160"/>
            <a:ext cx="2392795" cy="400110"/>
          </a:xfrm>
          <a:prstGeom prst="rect">
            <a:avLst/>
          </a:prstGeom>
          <a:noFill/>
          <a:ln>
            <a:solidFill>
              <a:schemeClr val="bg1">
                <a:lumMod val="50000"/>
              </a:schemeClr>
            </a:solidFill>
          </a:ln>
        </p:spPr>
        <p:txBody>
          <a:bodyPr wrap="square" rtlCol="1">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rPr>
              <a:t>ירושלים בירת ישראל</a:t>
            </a:r>
            <a:endParaRPr kumimoji="0" lang="he-IL" sz="2000" b="1"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endParaRPr>
          </a:p>
        </p:txBody>
      </p:sp>
      <p:sp>
        <p:nvSpPr>
          <p:cNvPr id="23" name="TextBox 22">
            <a:extLst>
              <a:ext uri="{FF2B5EF4-FFF2-40B4-BE49-F238E27FC236}">
                <a16:creationId xmlns:a16="http://schemas.microsoft.com/office/drawing/2014/main" id="{EA14C8E8-B001-41BB-A756-FB0D27DC366C}"/>
              </a:ext>
            </a:extLst>
          </p:cNvPr>
          <p:cNvSpPr txBox="1"/>
          <p:nvPr/>
        </p:nvSpPr>
        <p:spPr>
          <a:xfrm>
            <a:off x="4626956" y="3515171"/>
            <a:ext cx="2376264" cy="400110"/>
          </a:xfrm>
          <a:prstGeom prst="rect">
            <a:avLst/>
          </a:prstGeom>
          <a:noFill/>
          <a:ln>
            <a:solidFill>
              <a:schemeClr val="bg1">
                <a:lumMod val="50000"/>
              </a:schemeClr>
            </a:solidFill>
          </a:ln>
        </p:spPr>
        <p:txBody>
          <a:bodyPr wrap="square" rtlCol="1">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rPr>
              <a:t>מקרקעי ישראל</a:t>
            </a:r>
            <a:endParaRPr kumimoji="0" lang="he-IL" sz="2000" b="1"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endParaRPr>
          </a:p>
        </p:txBody>
      </p:sp>
      <p:sp>
        <p:nvSpPr>
          <p:cNvPr id="24" name="TextBox 23">
            <a:extLst>
              <a:ext uri="{FF2B5EF4-FFF2-40B4-BE49-F238E27FC236}">
                <a16:creationId xmlns:a16="http://schemas.microsoft.com/office/drawing/2014/main" id="{EEFCA761-9A93-496C-973F-E626ED1DD130}"/>
              </a:ext>
            </a:extLst>
          </p:cNvPr>
          <p:cNvSpPr txBox="1"/>
          <p:nvPr/>
        </p:nvSpPr>
        <p:spPr>
          <a:xfrm>
            <a:off x="4626956" y="4097001"/>
            <a:ext cx="2376264" cy="1015663"/>
          </a:xfrm>
          <a:prstGeom prst="rect">
            <a:avLst/>
          </a:prstGeom>
          <a:noFill/>
          <a:ln>
            <a:solidFill>
              <a:schemeClr val="bg1">
                <a:lumMod val="50000"/>
              </a:schemeClr>
            </a:solidFill>
          </a:ln>
        </p:spPr>
        <p:txBody>
          <a:bodyPr wrap="square" rtlCol="1">
            <a:spAutoFit/>
          </a:bodyPr>
          <a:lstStyle/>
          <a:p>
            <a:pPr algn="ctr" defTabSz="1218987"/>
            <a:r>
              <a:rPr lang="he-IL" sz="2000" dirty="0">
                <a:solidFill>
                  <a:srgbClr val="000000"/>
                </a:solidFill>
                <a:latin typeface="Century Gothic"/>
                <a:cs typeface="Gisha" panose="020B0502040204020203" pitchFamily="34" charset="-79"/>
              </a:rPr>
              <a:t>ישראל </a:t>
            </a:r>
          </a:p>
          <a:p>
            <a:pPr algn="ctr" defTabSz="1218987"/>
            <a:r>
              <a:rPr lang="he-IL" sz="2000" dirty="0">
                <a:solidFill>
                  <a:srgbClr val="000000"/>
                </a:solidFill>
                <a:latin typeface="Century Gothic"/>
                <a:cs typeface="Gisha" panose="020B0502040204020203" pitchFamily="34" charset="-79"/>
              </a:rPr>
              <a:t>מדינת הלאום של העם היהודי</a:t>
            </a:r>
          </a:p>
        </p:txBody>
      </p:sp>
      <p:sp>
        <p:nvSpPr>
          <p:cNvPr id="25" name="TextBox 24">
            <a:extLst>
              <a:ext uri="{FF2B5EF4-FFF2-40B4-BE49-F238E27FC236}">
                <a16:creationId xmlns:a16="http://schemas.microsoft.com/office/drawing/2014/main" id="{EE90CCF1-8DE5-4345-9147-3B32EC7C5767}"/>
              </a:ext>
            </a:extLst>
          </p:cNvPr>
          <p:cNvSpPr txBox="1"/>
          <p:nvPr/>
        </p:nvSpPr>
        <p:spPr>
          <a:xfrm>
            <a:off x="8976320" y="4114517"/>
            <a:ext cx="1656010" cy="400110"/>
          </a:xfrm>
          <a:prstGeom prst="rect">
            <a:avLst/>
          </a:prstGeom>
          <a:noFill/>
          <a:ln>
            <a:solidFill>
              <a:schemeClr val="bg1">
                <a:lumMod val="50000"/>
              </a:schemeClr>
            </a:solidFill>
          </a:ln>
        </p:spPr>
        <p:txBody>
          <a:bodyPr wrap="square" rtlCol="1">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0000"/>
                </a:solidFill>
                <a:effectLst/>
                <a:uLnTx/>
                <a:uFillTx/>
                <a:latin typeface="Century Gothic"/>
                <a:ea typeface="+mn-ea"/>
                <a:cs typeface="Gisha" panose="020B0502040204020203" pitchFamily="34" charset="-79"/>
              </a:rPr>
              <a:t>משאל עם</a:t>
            </a:r>
          </a:p>
        </p:txBody>
      </p:sp>
      <p:sp>
        <p:nvSpPr>
          <p:cNvPr id="26" name="TextBox 5">
            <a:extLst>
              <a:ext uri="{FF2B5EF4-FFF2-40B4-BE49-F238E27FC236}">
                <a16:creationId xmlns:a16="http://schemas.microsoft.com/office/drawing/2014/main" id="{19BB56A1-CFCC-4846-B02C-88EEE796AF32}"/>
              </a:ext>
            </a:extLst>
          </p:cNvPr>
          <p:cNvSpPr txBox="1"/>
          <p:nvPr/>
        </p:nvSpPr>
        <p:spPr>
          <a:xfrm>
            <a:off x="662164" y="1867766"/>
            <a:ext cx="2808085" cy="830997"/>
          </a:xfrm>
          <a:prstGeom prst="rect">
            <a:avLst/>
          </a:prstGeom>
          <a:noFill/>
          <a:ln>
            <a:solidFill>
              <a:schemeClr val="bg1">
                <a:lumMod val="50000"/>
              </a:schemeClr>
            </a:solidFill>
          </a:ln>
        </p:spPr>
        <p:txBody>
          <a:bodyPr wrap="square" rtlCol="1">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entury Gothic"/>
                <a:ea typeface="+mn-ea"/>
                <a:cs typeface="+mj-cs"/>
              </a:rPr>
              <a:t>חוקי היסוד ה</a:t>
            </a:r>
            <a:r>
              <a:rPr kumimoji="0" lang="he-IL" sz="2400" b="0" i="0" u="none" strike="noStrike" kern="1200" cap="all"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mj-cs"/>
              </a:rPr>
              <a:t>עוסקים </a:t>
            </a:r>
            <a:r>
              <a:rPr kumimoji="0" lang="he-IL" sz="2400" b="1" i="0" u="none" strike="noStrike" kern="1200" cap="all"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mj-cs"/>
              </a:rPr>
              <a:t>בזכויות אדם</a:t>
            </a:r>
            <a:endParaRPr kumimoji="0" lang="he-IL" sz="2400" b="1" i="0" u="none" strike="noStrike" kern="1200" cap="none" spc="0" normalizeH="0" baseline="0" noProof="0" dirty="0">
              <a:ln>
                <a:noFill/>
              </a:ln>
              <a:solidFill>
                <a:srgbClr val="000000"/>
              </a:solidFill>
              <a:effectLst/>
              <a:uLnTx/>
              <a:uFillTx/>
              <a:latin typeface="Century Gothic"/>
              <a:ea typeface="+mn-ea"/>
              <a:cs typeface="+mj-cs"/>
            </a:endParaRPr>
          </a:p>
        </p:txBody>
      </p:sp>
    </p:spTree>
    <p:extLst>
      <p:ext uri="{BB962C8B-B14F-4D97-AF65-F5344CB8AC3E}">
        <p14:creationId xmlns:p14="http://schemas.microsoft.com/office/powerpoint/2010/main" val="423101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1503FE-4F68-4CB1-8C93-042E6C0D58E1}"/>
              </a:ext>
            </a:extLst>
          </p:cNvPr>
          <p:cNvSpPr>
            <a:spLocks noGrp="1"/>
          </p:cNvSpPr>
          <p:nvPr>
            <p:ph type="title"/>
          </p:nvPr>
        </p:nvSpPr>
        <p:spPr>
          <a:xfrm>
            <a:off x="623392" y="82730"/>
            <a:ext cx="11237474" cy="897998"/>
          </a:xfrm>
        </p:spPr>
        <p:txBody>
          <a:bodyPr/>
          <a:lstStyle/>
          <a:p>
            <a:pPr algn="ctr"/>
            <a:r>
              <a:rPr lang="he-IL" dirty="0"/>
              <a:t> חוקי היסוד</a:t>
            </a:r>
          </a:p>
        </p:txBody>
      </p:sp>
      <p:sp>
        <p:nvSpPr>
          <p:cNvPr id="3" name="מציין מיקום תוכן 2">
            <a:extLst>
              <a:ext uri="{FF2B5EF4-FFF2-40B4-BE49-F238E27FC236}">
                <a16:creationId xmlns:a16="http://schemas.microsoft.com/office/drawing/2014/main" id="{773D4913-6403-4584-B091-776A59B1EF2E}"/>
              </a:ext>
            </a:extLst>
          </p:cNvPr>
          <p:cNvSpPr>
            <a:spLocks noGrp="1"/>
          </p:cNvSpPr>
          <p:nvPr>
            <p:ph idx="1"/>
          </p:nvPr>
        </p:nvSpPr>
        <p:spPr>
          <a:xfrm>
            <a:off x="838200" y="980728"/>
            <a:ext cx="11022666" cy="5544616"/>
          </a:xfrm>
        </p:spPr>
        <p:txBody>
          <a:bodyPr>
            <a:normAutofit fontScale="85000" lnSpcReduction="20000"/>
          </a:bodyPr>
          <a:lstStyle/>
          <a:p>
            <a:pPr>
              <a:lnSpc>
                <a:spcPct val="150000"/>
              </a:lnSpc>
            </a:pPr>
            <a:r>
              <a:rPr lang="he-IL" sz="2000" dirty="0"/>
              <a:t>בהעדר הסכמה לגבי חוקה בישראל, החליטה הכנסת הראשונה על פשרה אותה יזם חה"כ הררי ב-1950, והיא נקראת על שמו "פשרת הררי".</a:t>
            </a:r>
          </a:p>
          <a:p>
            <a:pPr>
              <a:lnSpc>
                <a:spcPct val="150000"/>
              </a:lnSpc>
            </a:pPr>
            <a:r>
              <a:rPr lang="he-IL" sz="2000" dirty="0"/>
              <a:t>לפי פשרה זו, החוקה תהיה בנויה פרקים-פרקים, באופן שכל אחד מהם יהווה חוק יסודי בפני עצמו. הפרקים יובאו בפני הכנסת, במידה שהוועדה תסיים את עבודתה, וכל הפרקים יחד יתאגדו לחוקת המדינה.</a:t>
            </a:r>
          </a:p>
          <a:p>
            <a:pPr>
              <a:lnSpc>
                <a:spcPct val="150000"/>
              </a:lnSpc>
            </a:pPr>
            <a:r>
              <a:rPr lang="he-IL" sz="2000" dirty="0"/>
              <a:t>בשנת 1995 שינה בית המשפט את פסיקתו והכריז שיש לחוקי היסוד מעמד של חוקה וזהו המצב המשפטי הנוהג בישראל.</a:t>
            </a:r>
          </a:p>
          <a:p>
            <a:pPr>
              <a:lnSpc>
                <a:spcPct val="150000"/>
              </a:lnSpc>
            </a:pPr>
            <a:r>
              <a:rPr lang="he-IL" sz="2000" b="1" dirty="0"/>
              <a:t>חוק יסוד מהווה תשתית לחוקה עתידית.</a:t>
            </a:r>
          </a:p>
          <a:p>
            <a:pPr marL="0" indent="0">
              <a:lnSpc>
                <a:spcPct val="110000"/>
              </a:lnSpc>
              <a:buNone/>
            </a:pPr>
            <a:endParaRPr lang="he-IL" sz="1900" b="1" u="sng" dirty="0"/>
          </a:p>
          <a:p>
            <a:pPr marL="0" indent="0">
              <a:lnSpc>
                <a:spcPct val="110000"/>
              </a:lnSpc>
              <a:buNone/>
            </a:pPr>
            <a:r>
              <a:rPr lang="he-IL" sz="1900" b="1" u="sng" dirty="0"/>
              <a:t>חוקי יסוד בישראל שונים מחוק רגיל </a:t>
            </a:r>
            <a:r>
              <a:rPr lang="he-IL" sz="1900" b="1" dirty="0"/>
              <a:t>:</a:t>
            </a:r>
          </a:p>
          <a:p>
            <a:pPr>
              <a:lnSpc>
                <a:spcPct val="110000"/>
              </a:lnSpc>
            </a:pPr>
            <a:r>
              <a:rPr lang="he-IL" sz="2000" dirty="0"/>
              <a:t>בצורה : נקרא: "חוק יסוד", אין שנת חקיקה</a:t>
            </a:r>
          </a:p>
          <a:p>
            <a:pPr>
              <a:lnSpc>
                <a:spcPct val="110000"/>
              </a:lnSpc>
            </a:pPr>
            <a:r>
              <a:rPr lang="he-IL" sz="2000" dirty="0"/>
              <a:t>בתוכן :נושאים שבהם עוסקת חוקה (עקרונות וערכי היסוד של המדינה , מבנה רשויות השלטון סמכויותיהן ,עקרונות השמירה על זכויות האדם והאזרח במדינה)</a:t>
            </a:r>
          </a:p>
          <a:p>
            <a:pPr>
              <a:lnSpc>
                <a:spcPct val="110000"/>
              </a:lnSpc>
            </a:pPr>
            <a:r>
              <a:rPr lang="he-IL" sz="2000" dirty="0"/>
              <a:t>בחלק מחוקי היסוד יש שריון </a:t>
            </a:r>
            <a:r>
              <a:rPr lang="he-IL" sz="2000" dirty="0" err="1"/>
              <a:t>ואו</a:t>
            </a:r>
            <a:r>
              <a:rPr lang="he-IL" sz="2000" dirty="0"/>
              <a:t> פסקת הגבלה.</a:t>
            </a:r>
          </a:p>
        </p:txBody>
      </p:sp>
    </p:spTree>
    <p:extLst>
      <p:ext uri="{BB962C8B-B14F-4D97-AF65-F5344CB8AC3E}">
        <p14:creationId xmlns:p14="http://schemas.microsoft.com/office/powerpoint/2010/main" val="267554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E76581D-01D3-493E-9BD8-40D49EECB062}"/>
              </a:ext>
            </a:extLst>
          </p:cNvPr>
          <p:cNvSpPr>
            <a:spLocks noGrp="1"/>
          </p:cNvSpPr>
          <p:nvPr>
            <p:ph type="title"/>
          </p:nvPr>
        </p:nvSpPr>
        <p:spPr>
          <a:xfrm flipH="1">
            <a:off x="581191" y="1005715"/>
            <a:ext cx="11029616" cy="1245175"/>
          </a:xfrm>
        </p:spPr>
        <p:txBody>
          <a:bodyPr>
            <a:normAutofit fontScale="90000"/>
          </a:bodyPr>
          <a:lstStyle/>
          <a:p>
            <a:br>
              <a:rPr lang="he-IL" dirty="0"/>
            </a:br>
            <a:r>
              <a:rPr lang="he-IL" dirty="0"/>
              <a:t>בשנת תשנ"ב 1992</a:t>
            </a:r>
            <a:br>
              <a:rPr lang="he-IL" dirty="0"/>
            </a:br>
            <a:r>
              <a:rPr lang="he-IL" dirty="0"/>
              <a:t>נחקקו החוקים הבאים...</a:t>
            </a:r>
            <a:br>
              <a:rPr lang="he-IL" dirty="0"/>
            </a:br>
            <a:endParaRPr lang="he-IL" dirty="0"/>
          </a:p>
        </p:txBody>
      </p:sp>
      <p:sp>
        <p:nvSpPr>
          <p:cNvPr id="3" name="מציין מיקום טקסט 2">
            <a:extLst>
              <a:ext uri="{FF2B5EF4-FFF2-40B4-BE49-F238E27FC236}">
                <a16:creationId xmlns:a16="http://schemas.microsoft.com/office/drawing/2014/main" id="{EC6E0A40-DAE9-46C7-B1A5-E5A6F32F3FE6}"/>
              </a:ext>
            </a:extLst>
          </p:cNvPr>
          <p:cNvSpPr>
            <a:spLocks noGrp="1"/>
          </p:cNvSpPr>
          <p:nvPr>
            <p:ph type="body" idx="1"/>
          </p:nvPr>
        </p:nvSpPr>
        <p:spPr/>
        <p:txBody>
          <a:bodyPr/>
          <a:lstStyle/>
          <a:p>
            <a:r>
              <a:rPr lang="he-IL" b="1" dirty="0"/>
              <a:t>חוק יסוד כבוד האדם וחרותו</a:t>
            </a:r>
          </a:p>
        </p:txBody>
      </p:sp>
      <p:pic>
        <p:nvPicPr>
          <p:cNvPr id="8" name="מציין מיקום תוכן 7">
            <a:extLst>
              <a:ext uri="{FF2B5EF4-FFF2-40B4-BE49-F238E27FC236}">
                <a16:creationId xmlns:a16="http://schemas.microsoft.com/office/drawing/2014/main" id="{7D4AFFA7-0FD9-4441-8981-965D599F41D6}"/>
              </a:ext>
            </a:extLst>
          </p:cNvPr>
          <p:cNvPicPr>
            <a:picLocks noGrp="1" noChangeAspect="1"/>
          </p:cNvPicPr>
          <p:nvPr>
            <p:ph sz="half" idx="2"/>
          </p:nvPr>
        </p:nvPicPr>
        <p:blipFill>
          <a:blip r:embed="rId2"/>
          <a:stretch>
            <a:fillRect/>
          </a:stretch>
        </p:blipFill>
        <p:spPr>
          <a:xfrm>
            <a:off x="8792345" y="3341576"/>
            <a:ext cx="2076450" cy="2200275"/>
          </a:xfrm>
          <a:prstGeom prst="rect">
            <a:avLst/>
          </a:prstGeom>
        </p:spPr>
      </p:pic>
      <p:sp>
        <p:nvSpPr>
          <p:cNvPr id="5" name="מציין מיקום טקסט 4">
            <a:extLst>
              <a:ext uri="{FF2B5EF4-FFF2-40B4-BE49-F238E27FC236}">
                <a16:creationId xmlns:a16="http://schemas.microsoft.com/office/drawing/2014/main" id="{03637221-3CD9-4EBB-8918-E15A892DC930}"/>
              </a:ext>
            </a:extLst>
          </p:cNvPr>
          <p:cNvSpPr>
            <a:spLocks noGrp="1"/>
          </p:cNvSpPr>
          <p:nvPr>
            <p:ph type="body" sz="quarter" idx="3"/>
          </p:nvPr>
        </p:nvSpPr>
        <p:spPr/>
        <p:txBody>
          <a:bodyPr/>
          <a:lstStyle/>
          <a:p>
            <a:r>
              <a:rPr lang="he-IL" b="1" dirty="0"/>
              <a:t>חוק יסוד חופש העיסוק</a:t>
            </a:r>
          </a:p>
        </p:txBody>
      </p:sp>
      <p:pic>
        <p:nvPicPr>
          <p:cNvPr id="9" name="מציין מיקום תוכן 8">
            <a:extLst>
              <a:ext uri="{FF2B5EF4-FFF2-40B4-BE49-F238E27FC236}">
                <a16:creationId xmlns:a16="http://schemas.microsoft.com/office/drawing/2014/main" id="{85C790B2-E2F2-4E30-BBBD-48EC1D044691}"/>
              </a:ext>
            </a:extLst>
          </p:cNvPr>
          <p:cNvPicPr>
            <a:picLocks noGrp="1" noChangeAspect="1"/>
          </p:cNvPicPr>
          <p:nvPr>
            <p:ph sz="quarter" idx="4"/>
          </p:nvPr>
        </p:nvPicPr>
        <p:blipFill>
          <a:blip r:embed="rId3"/>
          <a:stretch>
            <a:fillRect/>
          </a:stretch>
        </p:blipFill>
        <p:spPr>
          <a:xfrm>
            <a:off x="3054395" y="3061108"/>
            <a:ext cx="2466975" cy="1847850"/>
          </a:xfrm>
          <a:prstGeom prst="rect">
            <a:avLst/>
          </a:prstGeom>
        </p:spPr>
      </p:pic>
    </p:spTree>
    <p:extLst>
      <p:ext uri="{BB962C8B-B14F-4D97-AF65-F5344CB8AC3E}">
        <p14:creationId xmlns:p14="http://schemas.microsoft.com/office/powerpoint/2010/main" val="209178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a:extLst>
              <a:ext uri="{FF2B5EF4-FFF2-40B4-BE49-F238E27FC236}">
                <a16:creationId xmlns:a16="http://schemas.microsoft.com/office/drawing/2014/main" id="{FB0F21BF-F8BF-40B5-B6DA-53B211604C2D}"/>
              </a:ext>
            </a:extLst>
          </p:cNvPr>
          <p:cNvPicPr>
            <a:picLocks noGrp="1" noChangeAspect="1"/>
          </p:cNvPicPr>
          <p:nvPr>
            <p:ph idx="1"/>
          </p:nvPr>
        </p:nvPicPr>
        <p:blipFill rotWithShape="1">
          <a:blip r:embed="rId2"/>
          <a:srcRect b="67278"/>
          <a:stretch/>
        </p:blipFill>
        <p:spPr>
          <a:xfrm>
            <a:off x="1376429" y="1352581"/>
            <a:ext cx="10316548" cy="1189039"/>
          </a:xfrm>
          <a:prstGeom prst="rect">
            <a:avLst/>
          </a:prstGeom>
        </p:spPr>
      </p:pic>
      <p:sp>
        <p:nvSpPr>
          <p:cNvPr id="6" name="מציין מיקום טקסט 2">
            <a:extLst>
              <a:ext uri="{FF2B5EF4-FFF2-40B4-BE49-F238E27FC236}">
                <a16:creationId xmlns:a16="http://schemas.microsoft.com/office/drawing/2014/main" id="{75183D2E-5540-4F69-A9BD-CB82ED63E00D}"/>
              </a:ext>
            </a:extLst>
          </p:cNvPr>
          <p:cNvSpPr>
            <a:spLocks noGrp="1"/>
          </p:cNvSpPr>
          <p:nvPr>
            <p:ph type="title"/>
          </p:nvPr>
        </p:nvSpPr>
        <p:spPr>
          <a:xfrm flipH="1">
            <a:off x="663027" y="646496"/>
            <a:ext cx="11029950" cy="1189038"/>
          </a:xfrm>
        </p:spPr>
        <p:txBody>
          <a:bodyPr>
            <a:normAutofit fontScale="90000"/>
          </a:bodyPr>
          <a:lstStyle/>
          <a:p>
            <a:br>
              <a:rPr lang="he-IL" b="1" dirty="0"/>
            </a:br>
            <a:br>
              <a:rPr lang="he-IL" b="1" dirty="0"/>
            </a:br>
            <a:r>
              <a:rPr lang="he-IL" b="1" dirty="0"/>
              <a:t>"חוק יסוד כבוד האדם וחרותו" ו..."חוק יסוד חופש העיסוק" </a:t>
            </a:r>
            <a:br>
              <a:rPr lang="he-IL" b="1" dirty="0"/>
            </a:br>
            <a:r>
              <a:rPr lang="he-IL" b="1" dirty="0"/>
              <a:t>תוארו כ"מהפכה חוקתית"</a:t>
            </a:r>
            <a:br>
              <a:rPr lang="he-IL" b="1" dirty="0"/>
            </a:br>
            <a:endParaRPr lang="he-IL" b="1" dirty="0"/>
          </a:p>
        </p:txBody>
      </p:sp>
      <p:sp>
        <p:nvSpPr>
          <p:cNvPr id="9" name="מלבן 8">
            <a:extLst>
              <a:ext uri="{FF2B5EF4-FFF2-40B4-BE49-F238E27FC236}">
                <a16:creationId xmlns:a16="http://schemas.microsoft.com/office/drawing/2014/main" id="{4D7DBE92-43CF-4312-995C-71C2BF2650F8}"/>
              </a:ext>
            </a:extLst>
          </p:cNvPr>
          <p:cNvSpPr/>
          <p:nvPr/>
        </p:nvSpPr>
        <p:spPr>
          <a:xfrm>
            <a:off x="1997476" y="2796466"/>
            <a:ext cx="1296140" cy="33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531A5BD2-83B5-40FD-9C26-F6C14ADA065E}"/>
              </a:ext>
            </a:extLst>
          </p:cNvPr>
          <p:cNvSpPr txBox="1"/>
          <p:nvPr/>
        </p:nvSpPr>
        <p:spPr>
          <a:xfrm>
            <a:off x="213064" y="2708882"/>
            <a:ext cx="11816179" cy="4089581"/>
          </a:xfrm>
          <a:prstGeom prst="rect">
            <a:avLst/>
          </a:prstGeom>
          <a:noFill/>
        </p:spPr>
        <p:txBody>
          <a:bodyPr wrap="square" rtlCol="1">
            <a:spAutoFit/>
          </a:bodyPr>
          <a:lstStyle/>
          <a:p>
            <a:pPr algn="r" rtl="0">
              <a:lnSpc>
                <a:spcPct val="150000"/>
              </a:lnSpc>
              <a:spcAft>
                <a:spcPts val="800"/>
              </a:spcAft>
            </a:pPr>
            <a:r>
              <a:rPr lang="he-IL" sz="1800" b="1" dirty="0">
                <a:solidFill>
                  <a:srgbClr val="000000"/>
                </a:solidFill>
                <a:effectLst/>
                <a:latin typeface="David" panose="020E0502060401010101" pitchFamily="34" charset="-79"/>
                <a:ea typeface="Times New Roman" panose="02020603050405020304" pitchFamily="18" charset="0"/>
                <a:cs typeface="David" panose="020E0502060401010101" pitchFamily="34" charset="-79"/>
              </a:rPr>
              <a:t>"אין פוגעים בזכויות שלפי חוק-יסוד זה אלא בחוק ההולם את ערכיה של מדינת ישראל, שנועד לתכלית ראויה, ובמידה שאינה עולה על הנדרש, או לפי חוק כאמור מכוח הסמכה מפורשת בו"</a:t>
            </a:r>
            <a:r>
              <a:rPr lang="he-IL" b="0" i="0" dirty="0">
                <a:solidFill>
                  <a:srgbClr val="000000"/>
                </a:solidFill>
                <a:effectLst/>
                <a:latin typeface="arial" panose="020B0604020202020204" pitchFamily="34" charset="0"/>
              </a:rPr>
              <a:t> </a:t>
            </a:r>
            <a:r>
              <a:rPr lang="he-IL" sz="1000" b="0" i="0" dirty="0">
                <a:solidFill>
                  <a:srgbClr val="000000"/>
                </a:solidFill>
                <a:effectLst/>
                <a:latin typeface="arial" panose="020B0604020202020204" pitchFamily="34" charset="0"/>
              </a:rPr>
              <a:t>(פסקה 8 ב"חוק יסוד: כבוד האדם וחירותו" ופסקה 4 ב"חוק יסוד: חופש העיסוק")</a:t>
            </a:r>
            <a:r>
              <a:rPr lang="he-IL" sz="1800" b="1" dirty="0">
                <a:solidFill>
                  <a:srgbClr val="000000"/>
                </a:solidFill>
                <a:effectLst/>
                <a:latin typeface="David" panose="020E0502060401010101" pitchFamily="34" charset="-79"/>
                <a:ea typeface="Times New Roman" panose="02020603050405020304" pitchFamily="18" charset="0"/>
                <a:cs typeface="David" panose="020E0502060401010101" pitchFamily="34" charset="-79"/>
              </a:rPr>
              <a:t>.</a:t>
            </a:r>
            <a:endParaRPr lang="en-US" sz="1800" b="1" dirty="0">
              <a:solidFill>
                <a:srgbClr val="000000"/>
              </a:solidFill>
              <a:effectLst/>
              <a:latin typeface="David" panose="020E0502060401010101" pitchFamily="34" charset="-79"/>
              <a:ea typeface="Times New Roman" panose="02020603050405020304" pitchFamily="18" charset="0"/>
              <a:cs typeface="David" panose="020E0502060401010101" pitchFamily="34" charset="-79"/>
            </a:endParaRPr>
          </a:p>
          <a:p>
            <a:pPr algn="r" rtl="0">
              <a:lnSpc>
                <a:spcPct val="150000"/>
              </a:lnSpc>
              <a:spcAft>
                <a:spcPts val="800"/>
              </a:spcAft>
            </a:pPr>
            <a:r>
              <a:rPr lang="he-IL" sz="1400" dirty="0">
                <a:solidFill>
                  <a:srgbClr val="000000"/>
                </a:solidFill>
                <a:latin typeface="David" panose="020E0502060401010101" pitchFamily="34" charset="-79"/>
                <a:ea typeface="Calibri" panose="020F0502020204030204" pitchFamily="34" charset="0"/>
                <a:cs typeface="David" panose="020E0502060401010101" pitchFamily="34" charset="-79"/>
              </a:rPr>
              <a:t>סעיף זה קרוי </a:t>
            </a:r>
            <a:r>
              <a:rPr lang="he-IL" sz="2400" b="1" dirty="0">
                <a:solidFill>
                  <a:srgbClr val="000000"/>
                </a:solidFill>
                <a:latin typeface="David" panose="020E0502060401010101" pitchFamily="34" charset="-79"/>
                <a:ea typeface="Calibri" panose="020F0502020204030204" pitchFamily="34" charset="0"/>
                <a:cs typeface="David" panose="020E0502060401010101" pitchFamily="34" charset="-79"/>
              </a:rPr>
              <a:t>פסקת הגבלה </a:t>
            </a:r>
            <a:r>
              <a:rPr lang="he-IL" sz="1400" dirty="0">
                <a:solidFill>
                  <a:srgbClr val="000000"/>
                </a:solidFill>
                <a:latin typeface="David" panose="020E0502060401010101" pitchFamily="34" charset="-79"/>
                <a:ea typeface="Calibri" panose="020F0502020204030204" pitchFamily="34" charset="0"/>
                <a:cs typeface="David" panose="020E0502060401010101" pitchFamily="34" charset="-79"/>
              </a:rPr>
              <a:t>משום שהוא </a:t>
            </a:r>
            <a:r>
              <a:rPr lang="he-IL" sz="1400" b="1" dirty="0">
                <a:solidFill>
                  <a:srgbClr val="000000"/>
                </a:solidFill>
                <a:latin typeface="David" panose="020E0502060401010101" pitchFamily="34" charset="-79"/>
                <a:ea typeface="Calibri" panose="020F0502020204030204" pitchFamily="34" charset="0"/>
                <a:cs typeface="David" panose="020E0502060401010101" pitchFamily="34" charset="-79"/>
              </a:rPr>
              <a:t>מגביל  את כוחה של הכנסת</a:t>
            </a:r>
            <a:r>
              <a:rPr lang="he-IL" sz="1400" dirty="0">
                <a:solidFill>
                  <a:srgbClr val="000000"/>
                </a:solidFill>
                <a:latin typeface="David" panose="020E0502060401010101" pitchFamily="34" charset="-79"/>
                <a:ea typeface="Calibri" panose="020F0502020204030204" pitchFamily="34" charset="0"/>
                <a:cs typeface="David" panose="020E0502060401010101" pitchFamily="34" charset="-79"/>
              </a:rPr>
              <a:t> ומעניק לחוק את המעמד החוקתי הרשמי וכן </a:t>
            </a:r>
            <a:r>
              <a:rPr lang="he-IL" sz="1400" b="1" dirty="0">
                <a:solidFill>
                  <a:srgbClr val="000000"/>
                </a:solidFill>
                <a:latin typeface="David" panose="020E0502060401010101" pitchFamily="34" charset="-79"/>
                <a:ea typeface="Calibri" panose="020F0502020204030204" pitchFamily="34" charset="0"/>
                <a:cs typeface="David" panose="020E0502060401010101" pitchFamily="34" charset="-79"/>
              </a:rPr>
              <a:t>מעניק לו עליונות ועדיפות משפטית על חקיקה ראשית של הכנסת. </a:t>
            </a:r>
          </a:p>
          <a:p>
            <a:pPr algn="r" rtl="0">
              <a:lnSpc>
                <a:spcPct val="150000"/>
              </a:lnSpc>
              <a:spcAft>
                <a:spcPts val="800"/>
              </a:spcAft>
            </a:pPr>
            <a:r>
              <a:rPr lang="he-IL" sz="1400" dirty="0">
                <a:solidFill>
                  <a:srgbClr val="000000"/>
                </a:solidFill>
                <a:latin typeface="David" panose="020E0502060401010101" pitchFamily="34" charset="-79"/>
                <a:ea typeface="Calibri" panose="020F0502020204030204" pitchFamily="34" charset="0"/>
                <a:cs typeface="David" panose="020E0502060401010101" pitchFamily="34" charset="-79"/>
              </a:rPr>
              <a:t>כלומר: באופן מעשי </a:t>
            </a:r>
            <a:r>
              <a:rPr lang="he-IL" sz="1400" b="1" dirty="0">
                <a:solidFill>
                  <a:srgbClr val="000000"/>
                </a:solidFill>
                <a:latin typeface="David" panose="020E0502060401010101" pitchFamily="34" charset="-79"/>
                <a:ea typeface="Calibri" panose="020F0502020204030204" pitchFamily="34" charset="0"/>
                <a:cs typeface="David" panose="020E0502060401010101" pitchFamily="34" charset="-79"/>
              </a:rPr>
              <a:t>בית המשפט החל לבצע ביקורת שיפוטית על חוקים שחוקקה הכנסת </a:t>
            </a:r>
            <a:r>
              <a:rPr lang="he-IL" sz="1400" dirty="0">
                <a:solidFill>
                  <a:srgbClr val="000000"/>
                </a:solidFill>
                <a:latin typeface="David" panose="020E0502060401010101" pitchFamily="34" charset="-79"/>
                <a:ea typeface="Calibri" panose="020F0502020204030204" pitchFamily="34" charset="0"/>
                <a:cs typeface="David" panose="020E0502060401010101" pitchFamily="34" charset="-79"/>
              </a:rPr>
              <a:t>ולבחון האם קיימת בחוקים אלה פגיעות בזכויות המופיעות בחוקי היסוד, ולבחון האם הפגיעה בזכויות עומדת  בשלוש קריטריונים: </a:t>
            </a:r>
          </a:p>
          <a:p>
            <a:pPr marL="285750" indent="-285750">
              <a:spcAft>
                <a:spcPts val="800"/>
              </a:spcAft>
              <a:buFont typeface="Wingdings" panose="05000000000000000000" pitchFamily="2" charset="2"/>
              <a:buChar char="ü"/>
            </a:pPr>
            <a:r>
              <a:rPr lang="he-IL" sz="1400" dirty="0">
                <a:solidFill>
                  <a:srgbClr val="000000"/>
                </a:solidFill>
                <a:latin typeface="David" panose="020E0502060401010101" pitchFamily="34" charset="-79"/>
                <a:ea typeface="Calibri" panose="020F0502020204030204" pitchFamily="34" charset="0"/>
                <a:cs typeface="David" panose="020E0502060401010101" pitchFamily="34" charset="-79"/>
              </a:rPr>
              <a:t>האם הפגיעה בזכויות נועדה לתכלית ראויה</a:t>
            </a:r>
            <a:r>
              <a:rPr lang="he-IL" sz="1400" b="1" dirty="0">
                <a:solidFill>
                  <a:srgbClr val="000000"/>
                </a:solidFill>
                <a:effectLst/>
                <a:latin typeface="David" panose="020E0502060401010101" pitchFamily="34" charset="-79"/>
                <a:ea typeface="Times New Roman" panose="02020603050405020304" pitchFamily="18" charset="0"/>
                <a:cs typeface="David" panose="020E0502060401010101" pitchFamily="34" charset="-79"/>
              </a:rPr>
              <a:t> </a:t>
            </a:r>
            <a:r>
              <a:rPr lang="he-IL" sz="1000" b="1" dirty="0">
                <a:solidFill>
                  <a:srgbClr val="000000"/>
                </a:solidFill>
                <a:effectLst/>
                <a:latin typeface="David" panose="020E0502060401010101" pitchFamily="34" charset="-79"/>
                <a:ea typeface="Times New Roman" panose="02020603050405020304" pitchFamily="18" charset="0"/>
                <a:cs typeface="David" panose="020E0502060401010101" pitchFamily="34" charset="-79"/>
              </a:rPr>
              <a:t>("שנועד לתכלית ראויה")</a:t>
            </a:r>
            <a:endParaRPr lang="he-IL" sz="1000" dirty="0">
              <a:solidFill>
                <a:srgbClr val="000000"/>
              </a:solidFill>
              <a:latin typeface="David" panose="020E0502060401010101" pitchFamily="34" charset="-79"/>
              <a:ea typeface="Calibri" panose="020F0502020204030204" pitchFamily="34" charset="0"/>
              <a:cs typeface="David" panose="020E0502060401010101" pitchFamily="34" charset="-79"/>
            </a:endParaRPr>
          </a:p>
          <a:p>
            <a:pPr marL="285750" indent="-285750">
              <a:spcAft>
                <a:spcPts val="800"/>
              </a:spcAft>
              <a:buFont typeface="Wingdings" panose="05000000000000000000" pitchFamily="2" charset="2"/>
              <a:buChar char="ü"/>
            </a:pPr>
            <a:r>
              <a:rPr lang="he-IL" sz="1400" dirty="0">
                <a:solidFill>
                  <a:srgbClr val="000000"/>
                </a:solidFill>
                <a:latin typeface="David" panose="020E0502060401010101" pitchFamily="34" charset="-79"/>
                <a:ea typeface="Calibri" panose="020F0502020204030204" pitchFamily="34" charset="0"/>
                <a:cs typeface="David" panose="020E0502060401010101" pitchFamily="34" charset="-79"/>
              </a:rPr>
              <a:t> האם הפגיעה היא מידתית</a:t>
            </a:r>
            <a:r>
              <a:rPr lang="he-IL" sz="1400" b="1" dirty="0">
                <a:solidFill>
                  <a:srgbClr val="000000"/>
                </a:solidFill>
                <a:effectLst/>
                <a:latin typeface="David" panose="020E0502060401010101" pitchFamily="34" charset="-79"/>
                <a:ea typeface="Times New Roman" panose="02020603050405020304" pitchFamily="18" charset="0"/>
                <a:cs typeface="David" panose="020E0502060401010101" pitchFamily="34" charset="-79"/>
              </a:rPr>
              <a:t> (</a:t>
            </a:r>
            <a:r>
              <a:rPr lang="he-IL" sz="1000" b="1" dirty="0">
                <a:solidFill>
                  <a:srgbClr val="000000"/>
                </a:solidFill>
                <a:effectLst/>
                <a:latin typeface="David" panose="020E0502060401010101" pitchFamily="34" charset="-79"/>
                <a:ea typeface="Times New Roman" panose="02020603050405020304" pitchFamily="18" charset="0"/>
                <a:cs typeface="David" panose="020E0502060401010101" pitchFamily="34" charset="-79"/>
              </a:rPr>
              <a:t>"ובמידה שאינה עולה על הנדרש")</a:t>
            </a:r>
            <a:endParaRPr lang="he-IL" sz="1000" dirty="0">
              <a:solidFill>
                <a:srgbClr val="000000"/>
              </a:solidFill>
              <a:latin typeface="David" panose="020E0502060401010101" pitchFamily="34" charset="-79"/>
              <a:ea typeface="Calibri" panose="020F0502020204030204" pitchFamily="34" charset="0"/>
              <a:cs typeface="David" panose="020E0502060401010101" pitchFamily="34" charset="-79"/>
            </a:endParaRPr>
          </a:p>
          <a:p>
            <a:pPr marL="285750" indent="-285750">
              <a:spcAft>
                <a:spcPts val="800"/>
              </a:spcAft>
              <a:buFont typeface="Wingdings" panose="05000000000000000000" pitchFamily="2" charset="2"/>
              <a:buChar char="ü"/>
            </a:pPr>
            <a:r>
              <a:rPr lang="he-IL" sz="1400" dirty="0">
                <a:solidFill>
                  <a:srgbClr val="000000"/>
                </a:solidFill>
                <a:latin typeface="David" panose="020E0502060401010101" pitchFamily="34" charset="-79"/>
                <a:ea typeface="Calibri" panose="020F0502020204030204" pitchFamily="34" charset="0"/>
                <a:cs typeface="David" panose="020E0502060401010101" pitchFamily="34" charset="-79"/>
              </a:rPr>
              <a:t>האם במבחן התוצאה התועלת שהופקה מן הפגיעה בזכויות הצדיקה את הפגיעה עצמה בזכויות. </a:t>
            </a:r>
            <a:r>
              <a:rPr lang="he-IL" sz="1000" dirty="0">
                <a:solidFill>
                  <a:srgbClr val="000000"/>
                </a:solidFill>
                <a:latin typeface="David" panose="020E0502060401010101" pitchFamily="34" charset="-79"/>
                <a:ea typeface="Calibri" panose="020F0502020204030204" pitchFamily="34" charset="0"/>
                <a:cs typeface="David" panose="020E0502060401010101" pitchFamily="34" charset="-79"/>
              </a:rPr>
              <a:t>(</a:t>
            </a:r>
            <a:r>
              <a:rPr lang="he-IL" sz="1000" b="1" dirty="0">
                <a:solidFill>
                  <a:srgbClr val="000000"/>
                </a:solidFill>
                <a:effectLst/>
                <a:latin typeface="David" panose="020E0502060401010101" pitchFamily="34" charset="-79"/>
                <a:ea typeface="Times New Roman" panose="02020603050405020304" pitchFamily="18" charset="0"/>
                <a:cs typeface="David" panose="020E0502060401010101" pitchFamily="34" charset="-79"/>
              </a:rPr>
              <a:t>"אין פוגעים בזכויות שלפי חוק-יסוד זה אלא בחוק ההולם את ערכיה של מדינת ישראל")</a:t>
            </a:r>
            <a:endParaRPr lang="he-IL" sz="1000" dirty="0">
              <a:solidFill>
                <a:srgbClr val="000000"/>
              </a:solidFill>
              <a:latin typeface="David" panose="020E0502060401010101" pitchFamily="34" charset="-79"/>
              <a:ea typeface="Calibri" panose="020F0502020204030204" pitchFamily="34" charset="0"/>
              <a:cs typeface="David" panose="020E0502060401010101" pitchFamily="34" charset="-79"/>
            </a:endParaRPr>
          </a:p>
          <a:p>
            <a:pPr algn="r" rtl="0">
              <a:lnSpc>
                <a:spcPct val="150000"/>
              </a:lnSpc>
              <a:spcAft>
                <a:spcPts val="800"/>
              </a:spcAft>
            </a:pPr>
            <a:endParaRPr lang="en-US" b="1" dirty="0">
              <a:solidFill>
                <a:srgbClr val="000000"/>
              </a:solidFill>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969224277"/>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818_TF33552983" id="{35CFEF63-79DE-477A-A2CA-250C6A3FD2A0}" vid="{3F9E6276-90D2-4E1C-941C-F86EB24443FE}"/>
    </a:ext>
  </a:extLst>
</a:theme>
</file>

<file path=ppt/theme/theme2.xml><?xml version="1.0" encoding="utf-8"?>
<a:theme xmlns:a="http://schemas.openxmlformats.org/drawingml/2006/main" name="ספרים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26139_TF02787940.potx" id="{EAEC92E8-EABF-4D43-8B2C-4773992C19C6}" vid="{0AB3B247-53F2-46CC-A72B-45CB000DCCE2}"/>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{A3D0F533-14D5-44E3-99DE-FAE408BD07F8}tf33552983_win32</Template>
  <TotalTime>1336</TotalTime>
  <Words>2893</Words>
  <Application>Microsoft Office PowerPoint</Application>
  <PresentationFormat>מסך רחב</PresentationFormat>
  <Paragraphs>178</Paragraphs>
  <Slides>28</Slides>
  <Notes>2</Notes>
  <HiddenSlides>0</HiddenSlides>
  <MMClips>0</MMClips>
  <ScaleCrop>false</ScaleCrop>
  <HeadingPairs>
    <vt:vector size="6" baseType="variant">
      <vt:variant>
        <vt:lpstr>גופנים בשימוש</vt:lpstr>
      </vt:variant>
      <vt:variant>
        <vt:i4>15</vt:i4>
      </vt:variant>
      <vt:variant>
        <vt:lpstr>ערכת נושא</vt:lpstr>
      </vt:variant>
      <vt:variant>
        <vt:i4>3</vt:i4>
      </vt:variant>
      <vt:variant>
        <vt:lpstr>כותרות שקופיות</vt:lpstr>
      </vt:variant>
      <vt:variant>
        <vt:i4>28</vt:i4>
      </vt:variant>
    </vt:vector>
  </HeadingPairs>
  <TitlesOfParts>
    <vt:vector size="46" baseType="lpstr">
      <vt:lpstr>Arial</vt:lpstr>
      <vt:lpstr>Arial</vt:lpstr>
      <vt:lpstr>arial, sans-serif</vt:lpstr>
      <vt:lpstr>Assistant</vt:lpstr>
      <vt:lpstr>Calibri</vt:lpstr>
      <vt:lpstr>Century Gothic</vt:lpstr>
      <vt:lpstr>Choco,Bold</vt:lpstr>
      <vt:lpstr>David</vt:lpstr>
      <vt:lpstr>Franklin Gothic Book</vt:lpstr>
      <vt:lpstr>MFWNarkissNewLight</vt:lpstr>
      <vt:lpstr>Tahoma</vt:lpstr>
      <vt:lpstr>Times New Roman</vt:lpstr>
      <vt:lpstr>Times New Roman,Bold</vt:lpstr>
      <vt:lpstr>Wingdings</vt:lpstr>
      <vt:lpstr>Wingdings 2</vt:lpstr>
      <vt:lpstr>DividendVTI</vt:lpstr>
      <vt:lpstr>ספרים 16x9</vt:lpstr>
      <vt:lpstr>ערכת נושא Office</vt:lpstr>
      <vt:lpstr>המהפכה החוקתית</vt:lpstr>
      <vt:lpstr>מצגת של PowerPoint‏</vt:lpstr>
      <vt:lpstr>אלו נושאים צריך לדעת  לפני שמלמדים את נושא:  המהפכה החוקתית?</vt:lpstr>
      <vt:lpstr>מטרות ההוראה</vt:lpstr>
      <vt:lpstr>המהפכה החוקתית</vt:lpstr>
      <vt:lpstr>13 חוקי היסוד של מדינת ישראל</vt:lpstr>
      <vt:lpstr> חוקי היסוד</vt:lpstr>
      <vt:lpstr> בשנת תשנ"ב 1992 נחקקו החוקים הבאים... </vt:lpstr>
      <vt:lpstr>  "חוק יסוד כבוד האדם וחרותו" ו..."חוק יסוד חופש העיסוק"  תוארו כ"מהפכה חוקתית" </vt:lpstr>
      <vt:lpstr>מצגת של PowerPoint‏</vt:lpstr>
      <vt:lpstr>האם לבג"ץ יש את הסמכות לפסול חוקים שחוקקה הכנסת הנבחרת ע"י העם אם הם נוגדים את חוקי היסוד, או שאין לו סמכות לעשות זאת כי חוקי היסוד אינם חוקה ובג"ץ אינו יכול לפסול חוקים של הרשות הנבחרת? </vt:lpstr>
      <vt:lpstr>פסק דין בנק המזרחי </vt:lpstr>
      <vt:lpstr>מצגת של PowerPoint‏</vt:lpstr>
      <vt:lpstr>מבחינת התוקף , הכנסת העניקה לשני חוקי יסוד אלה מעמד על –חוקי , שעל פיו ניתנת לבית המשפט (לבג"ץ) הסמכות להכריז על ביטולו של חוק העומד בסתירה לחוקי יסוד אלה.</vt:lpstr>
      <vt:lpstr>מהפכה חוקתית- ?</vt:lpstr>
      <vt:lpstr>השפעה של המהפכה החוקתית </vt:lpstr>
      <vt:lpstr>בעד / נגד המהפכה החוקתית </vt:lpstr>
      <vt:lpstr>המהפכה החוקתית</vt:lpstr>
      <vt:lpstr>אקטיביזם שיפוטי* בקרב שופטי בית המשפט העליון קיימות שתי גישות שונות: </vt:lpstr>
      <vt:lpstr>מצגת של PowerPoint‏</vt:lpstr>
      <vt:lpstr>מצגת של PowerPoint‏</vt:lpstr>
      <vt:lpstr>מצגת של PowerPoint‏</vt:lpstr>
      <vt:lpstr>השר אוחנה על החלטת בג"ץ: "אני שמח מתוכן פסיקה, אבל מי שאמור להחליט זו הכנסת"   </vt:lpstr>
      <vt:lpstr> אקטיביזם שיפוטי בעד / נגד </vt:lpstr>
      <vt:lpstr>אקטיביזם שיפוטי</vt:lpstr>
      <vt:lpstr>פסקת התגברות</vt:lpstr>
      <vt:lpstr>ולסיכום... אקטואליה  הודעת בג"צ לכלי התקשורת ביום פרסום פסק הדין, 1 במרץ 2021  בנושא הכרה לצורך חוק השבות בגיורים שנעשו בישראל בקהילות רפורמיות וקונסרבטיביות </vt:lpstr>
      <vt:lpstr>מקורות מידע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המהפכה החוקתית</dc:title>
  <dc:creator>Hagit Halfon</dc:creator>
  <cp:lastModifiedBy>Najib Talhami</cp:lastModifiedBy>
  <cp:revision>85</cp:revision>
  <dcterms:created xsi:type="dcterms:W3CDTF">2021-01-30T17:48:25Z</dcterms:created>
  <dcterms:modified xsi:type="dcterms:W3CDTF">2025-11-23T06:50:55Z</dcterms:modified>
</cp:coreProperties>
</file>