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3"/>
  </p:notesMasterIdLst>
  <p:sldIdLst>
    <p:sldId id="257" r:id="rId2"/>
    <p:sldId id="262" r:id="rId3"/>
    <p:sldId id="263" r:id="rId4"/>
    <p:sldId id="288" r:id="rId5"/>
    <p:sldId id="289" r:id="rId6"/>
    <p:sldId id="323" r:id="rId7"/>
    <p:sldId id="325" r:id="rId8"/>
    <p:sldId id="326" r:id="rId9"/>
    <p:sldId id="327" r:id="rId10"/>
    <p:sldId id="324" r:id="rId11"/>
    <p:sldId id="321" r:id="rId12"/>
    <p:sldId id="293" r:id="rId13"/>
    <p:sldId id="297" r:id="rId14"/>
    <p:sldId id="322" r:id="rId15"/>
    <p:sldId id="298" r:id="rId16"/>
    <p:sldId id="328" r:id="rId17"/>
    <p:sldId id="299" r:id="rId18"/>
    <p:sldId id="300" r:id="rId19"/>
    <p:sldId id="329" r:id="rId20"/>
    <p:sldId id="301" r:id="rId21"/>
    <p:sldId id="302" r:id="rId22"/>
    <p:sldId id="303" r:id="rId23"/>
    <p:sldId id="304" r:id="rId24"/>
    <p:sldId id="305" r:id="rId25"/>
    <p:sldId id="330" r:id="rId26"/>
    <p:sldId id="307" r:id="rId27"/>
    <p:sldId id="308" r:id="rId28"/>
    <p:sldId id="309" r:id="rId29"/>
    <p:sldId id="310" r:id="rId30"/>
    <p:sldId id="333" r:id="rId31"/>
    <p:sldId id="312" r:id="rId32"/>
    <p:sldId id="313" r:id="rId33"/>
    <p:sldId id="314" r:id="rId34"/>
    <p:sldId id="315" r:id="rId35"/>
    <p:sldId id="316" r:id="rId36"/>
    <p:sldId id="318" r:id="rId37"/>
    <p:sldId id="319" r:id="rId38"/>
    <p:sldId id="331" r:id="rId39"/>
    <p:sldId id="332" r:id="rId40"/>
    <p:sldId id="291" r:id="rId41"/>
    <p:sldId id="351" r:id="rId42"/>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snapToObjects="1">
      <p:cViewPr varScale="1">
        <p:scale>
          <a:sx n="106" d="100"/>
          <a:sy n="106" d="100"/>
        </p:scale>
        <p:origin x="630" y="30"/>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כ"ג/תשרי/תשפ"ו</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46938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48316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7760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213467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Arial" pitchFamily="34" charset="0"/>
                <a:ea typeface="+mn-ea"/>
                <a:cs typeface="Arial"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Google Shape;11;p2"/>
          <p:cNvSpPr txBox="1">
            <a:spLocks noGrp="1"/>
          </p:cNvSpPr>
          <p:nvPr>
            <p:ph type="subTitle" idx="1"/>
          </p:nvPr>
        </p:nvSpPr>
        <p:spPr>
          <a:xfrm>
            <a:off x="738117" y="2918493"/>
            <a:ext cx="10872000" cy="64209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200" b="1">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Arial" pitchFamily="34" charset="0"/>
                <a:cs typeface="Arial"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Arial" pitchFamily="34" charset="0"/>
                <a:cs typeface="Arial" pitchFamily="34" charset="0"/>
              </a:defRPr>
            </a:lvl1pPr>
            <a:lvl2pPr>
              <a:lnSpc>
                <a:spcPct val="150000"/>
              </a:lnSpc>
              <a:spcBef>
                <a:spcPts val="0"/>
              </a:spcBef>
              <a:spcAft>
                <a:spcPts val="600"/>
              </a:spcAft>
              <a:defRPr sz="2400">
                <a:solidFill>
                  <a:srgbClr val="002060"/>
                </a:solidFill>
                <a:latin typeface="Arial" pitchFamily="34" charset="0"/>
                <a:cs typeface="Arial"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Arial" pitchFamily="34" charset="0"/>
                <a:ea typeface="+mn-ea"/>
                <a:cs typeface="Arial" pitchFamily="34" charset="0"/>
              </a:defRPr>
            </a:lvl1pPr>
            <a:lvl2pPr>
              <a:lnSpc>
                <a:spcPct val="100000"/>
              </a:lnSpc>
              <a:spcBef>
                <a:spcPts val="0"/>
              </a:spcBef>
              <a:spcAft>
                <a:spcPts val="600"/>
              </a:spcAft>
              <a:defRPr lang="he-IL" sz="2400" kern="1200" dirty="0" smtClean="0">
                <a:solidFill>
                  <a:srgbClr val="002060"/>
                </a:solidFill>
                <a:latin typeface="Arial" pitchFamily="34" charset="0"/>
                <a:ea typeface="+mn-ea"/>
                <a:cs typeface="Arial"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ריק">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סרט על פורמט מלא">
    <p:spTree>
      <p:nvGrpSpPr>
        <p:cNvPr id="1" name=""/>
        <p:cNvGrpSpPr/>
        <p:nvPr/>
      </p:nvGrpSpPr>
      <p:grpSpPr>
        <a:xfrm>
          <a:off x="0" y="0"/>
          <a:ext cx="0" cy="0"/>
          <a:chOff x="0" y="0"/>
          <a:chExt cx="0" cy="0"/>
        </a:xfrm>
      </p:grpSpPr>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193675" y="228600"/>
            <a:ext cx="11780838" cy="6470650"/>
          </a:xfrm>
        </p:spPr>
        <p:txBody>
          <a:bodyPr/>
          <a:lstStyle>
            <a:lvl1pPr>
              <a:buNone/>
              <a:defRPr>
                <a:latin typeface="Arial" pitchFamily="34" charset="0"/>
                <a:cs typeface="Arial" pitchFamily="34" charset="0"/>
              </a:defRPr>
            </a:lvl1pPr>
          </a:lstStyle>
          <a:p>
            <a:r>
              <a:rPr lang="he-IL" dirty="0"/>
              <a:t>מיועד לסרטים</a:t>
            </a:r>
          </a:p>
        </p:txBody>
      </p:sp>
    </p:spTree>
    <p:extLst>
      <p:ext uri="{BB962C8B-B14F-4D97-AF65-F5344CB8AC3E}">
        <p14:creationId xmlns:p14="http://schemas.microsoft.com/office/powerpoint/2010/main" val="3687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לבן">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090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dirty="0"/>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latin typeface="Arial" pitchFamily="34" charset="0"/>
                <a:cs typeface="Arial" pitchFamily="34" charset="0"/>
              </a:defRPr>
            </a:lvl1pPr>
          </a:lstStyle>
          <a:p>
            <a:fld id="{BB6F552B-607E-4869-A917-C44959BDCB12}" type="datetimeFigureOut">
              <a:rPr lang="he-IL" smtClean="0"/>
              <a:pPr/>
              <a:t>כ"ג/תשרי/תשפ"ו</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latin typeface="Arial" pitchFamily="34" charset="0"/>
                <a:cs typeface="Arial" pitchFamily="34" charset="0"/>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latin typeface="Arial" pitchFamily="34" charset="0"/>
                <a:cs typeface="Arial" pitchFamily="34" charset="0"/>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3" r:id="rId6"/>
    <p:sldLayoutId id="2147483668" r:id="rId7"/>
    <p:sldLayoutId id="2147483666" r:id="rId8"/>
    <p:sldLayoutId id="2147483667" r:id="rId9"/>
  </p:sldLayoutIdLst>
  <p:txStyles>
    <p:titleStyle>
      <a:lvl1pPr algn="ctr" defTabSz="914400" rtl="1"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a:bodyPr>
          <a:lstStyle/>
          <a:p>
            <a:r>
              <a:rPr lang="he-IL" dirty="0"/>
              <a:t>מערכת שידורים לאומית</a:t>
            </a: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518615"/>
            <a:ext cx="11160000" cy="5359583"/>
          </a:xfrm>
        </p:spPr>
        <p:txBody>
          <a:bodyPr>
            <a:normAutofit/>
          </a:bodyPr>
          <a:lstStyle/>
          <a:p>
            <a:pPr>
              <a:lnSpc>
                <a:spcPct val="150000"/>
              </a:lnSpc>
            </a:pPr>
            <a:r>
              <a:rPr lang="ar-SA" dirty="0">
                <a:solidFill>
                  <a:srgbClr val="FF0000"/>
                </a:solidFill>
              </a:rPr>
              <a:t>العودة إلى الحاضر </a:t>
            </a:r>
            <a:r>
              <a:rPr lang="ar-SA" dirty="0"/>
              <a:t>- المفارقة  والتحوّل  تغيير العادات والسّلوكيّات رغم أنف المحافظين (أهل الحيّ):</a:t>
            </a:r>
          </a:p>
          <a:p>
            <a:pPr>
              <a:lnSpc>
                <a:spcPct val="150000"/>
              </a:lnSpc>
            </a:pPr>
            <a:r>
              <a:rPr lang="ar-SA" dirty="0"/>
              <a:t>بعد العمل عاد أحمد إلى بيته تغذّى ، ونام ليستعدّ للسّهر في الأوبرا برفقة بناته الثلاث . لقد دعاه زميل ابنته الكبرى الموظّفة في الوزارة. لم يعترض رغم انعدام رباط بينهما.</a:t>
            </a:r>
          </a:p>
          <a:p>
            <a:pPr>
              <a:lnSpc>
                <a:spcPct val="150000"/>
              </a:lnSpc>
            </a:pPr>
            <a:r>
              <a:rPr lang="ar-SA" dirty="0">
                <a:solidFill>
                  <a:srgbClr val="FF0000"/>
                </a:solidFill>
              </a:rPr>
              <a:t>حين خلا أحمد بنفسه في مكتبه </a:t>
            </a:r>
            <a:r>
              <a:rPr lang="ar-SA" dirty="0"/>
              <a:t>مساء كانت زوجته وبناته الثلاث يتزينّ بكامل الزينة استعدادًا لسهرة الباليه، وسيمشين بين الأضواء تحدّق بهنّ العيون بإعجاب (كما حدّقت بعائلة ميمي). بعدها نظر إلى مذكّرات المراهقة المحفوظ كوثيقة ثمينة، ورأى رقم هاتف ميمي، اتّصل بها، فردّ عليه صاحب محلّ بيع الخيش، فقد تغيّر عنوانها كما تغيّرت الأحداث والعادات والسّلوكيّات الّتي كانت مرفوضة، وأصبحت نتيجة حتميّة طبيعيّة بعد زمن ولو طال!</a:t>
            </a:r>
          </a:p>
          <a:p>
            <a:endParaRPr lang="ar-SA" dirty="0"/>
          </a:p>
          <a:p>
            <a:endParaRPr lang="ar-SA" dirty="0"/>
          </a:p>
          <a:p>
            <a:endParaRPr lang="he-IL" dirty="0"/>
          </a:p>
        </p:txBody>
      </p:sp>
    </p:spTree>
    <p:extLst>
      <p:ext uri="{BB962C8B-B14F-4D97-AF65-F5344CB8AC3E}">
        <p14:creationId xmlns:p14="http://schemas.microsoft.com/office/powerpoint/2010/main" val="2075483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الصّراع الاجتماعيّ</a:t>
            </a:r>
            <a:endParaRPr lang="he-IL" dirty="0"/>
          </a:p>
        </p:txBody>
      </p:sp>
      <p:sp>
        <p:nvSpPr>
          <p:cNvPr id="4" name="מציין מיקום תוכן 3"/>
          <p:cNvSpPr>
            <a:spLocks noGrp="1"/>
          </p:cNvSpPr>
          <p:nvPr>
            <p:ph sz="quarter" idx="4"/>
          </p:nvPr>
        </p:nvSpPr>
        <p:spPr/>
        <p:txBody>
          <a:bodyPr/>
          <a:lstStyle/>
          <a:p>
            <a:pPr>
              <a:lnSpc>
                <a:spcPct val="200000"/>
              </a:lnSpc>
            </a:pPr>
            <a:r>
              <a:rPr lang="ar-SA" dirty="0"/>
              <a:t>يسرد الكاتب قصّة وفكرة </a:t>
            </a:r>
            <a:r>
              <a:rPr lang="ar-SA" dirty="0">
                <a:solidFill>
                  <a:srgbClr val="FF0000"/>
                </a:solidFill>
              </a:rPr>
              <a:t>صراع اجتماعيّ </a:t>
            </a:r>
            <a:r>
              <a:rPr lang="ar-SA" dirty="0"/>
              <a:t>بين المجتمع المحافظ الذكوريّ المنغلق على سلوكيّات موروثة لا تقبل التّغيير، وبين ريادة الحريّة الشّخصيّة الّتي لا تبالي بنظرة الأغلبيّة وتعصّبها للموروث الّتي تتمثّل بعائلة حلاوة الّتي اخترقت المألوف والمقبول في الحيّ، ومن خلال الفتاة ميمي الّتي أظهرت تمرّدها على الحيّ والمجتمع.</a:t>
            </a:r>
          </a:p>
          <a:p>
            <a:endParaRPr lang="he-IL" dirty="0"/>
          </a:p>
        </p:txBody>
      </p:sp>
    </p:spTree>
    <p:extLst>
      <p:ext uri="{BB962C8B-B14F-4D97-AF65-F5344CB8AC3E}">
        <p14:creationId xmlns:p14="http://schemas.microsoft.com/office/powerpoint/2010/main" val="4214882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عنوان النصّ</a:t>
            </a:r>
            <a:endParaRPr lang="he-IL" dirty="0"/>
          </a:p>
        </p:txBody>
      </p:sp>
      <p:sp>
        <p:nvSpPr>
          <p:cNvPr id="4" name="מציין מיקום תוכן 3"/>
          <p:cNvSpPr>
            <a:spLocks noGrp="1"/>
          </p:cNvSpPr>
          <p:nvPr>
            <p:ph sz="quarter" idx="4"/>
          </p:nvPr>
        </p:nvSpPr>
        <p:spPr>
          <a:xfrm>
            <a:off x="515206" y="1433015"/>
            <a:ext cx="11160000" cy="4445183"/>
          </a:xfrm>
        </p:spPr>
        <p:txBody>
          <a:bodyPr/>
          <a:lstStyle/>
          <a:p>
            <a:pPr>
              <a:lnSpc>
                <a:spcPct val="150000"/>
              </a:lnSpc>
            </a:pPr>
            <a:r>
              <a:rPr lang="ar-SA" dirty="0">
                <a:solidFill>
                  <a:srgbClr val="FF0000"/>
                </a:solidFill>
              </a:rPr>
              <a:t>العنوان</a:t>
            </a:r>
            <a:r>
              <a:rPr lang="ar-SA" dirty="0"/>
              <a:t>: </a:t>
            </a:r>
            <a:r>
              <a:rPr lang="ar-SA" dirty="0">
                <a:solidFill>
                  <a:srgbClr val="FF0000"/>
                </a:solidFill>
              </a:rPr>
              <a:t>بيت سيّء السّمعة </a:t>
            </a:r>
            <a:r>
              <a:rPr lang="ar-SA" dirty="0"/>
              <a:t>يرمز للدّعارة إلى حدٍّ ما وإلى الرّذيلة، لكنّ الحقيقة تنكشف بفكرة نظرة المجتمع لتحرّر المرأة لأوّل وهلة، وقبل قراءة القصّة يُفهم من العنوان أنّ القصّة تتحدّث عن بيت مشبوه بالسّمعة السيّئة نتيجة فساد العائلة. كأنّه بيت دعارة...</a:t>
            </a:r>
          </a:p>
          <a:p>
            <a:pPr>
              <a:lnSpc>
                <a:spcPct val="150000"/>
              </a:lnSpc>
            </a:pPr>
            <a:r>
              <a:rPr lang="ar-SA" dirty="0"/>
              <a:t>لكنّ الحقيقة الّتي تنكشف بعد قراءة القصّة أنّ هذه التّسمية سببها أنّ عائلة حلاوة ( ميمي وأمَّها وأخواتِها ) عاشوا في حيّ منشيّة البكري </a:t>
            </a:r>
            <a:r>
              <a:rPr lang="ar-SA" dirty="0">
                <a:solidFill>
                  <a:srgbClr val="FF0000"/>
                </a:solidFill>
              </a:rPr>
              <a:t>بحريّة وتحرّر من التّقاليد </a:t>
            </a:r>
            <a:r>
              <a:rPr lang="ar-SA" dirty="0"/>
              <a:t>المعروفة في الحيّ. وجلّ ذنبهم أنّهم لم يتقيّدوا بسلوكيّات البيئة الّتي عاشوا فيها. فظهروا كمن باع شرفه.</a:t>
            </a:r>
          </a:p>
          <a:p>
            <a:pPr>
              <a:lnSpc>
                <a:spcPct val="150000"/>
              </a:lnSpc>
            </a:pPr>
            <a:endParaRPr lang="ar-SA" dirty="0"/>
          </a:p>
          <a:p>
            <a:endParaRPr lang="he-IL" dirty="0"/>
          </a:p>
        </p:txBody>
      </p:sp>
    </p:spTree>
    <p:extLst>
      <p:ext uri="{BB962C8B-B14F-4D97-AF65-F5344CB8AC3E}">
        <p14:creationId xmlns:p14="http://schemas.microsoft.com/office/powerpoint/2010/main" val="252815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مبنى القصّة</a:t>
            </a:r>
            <a:endParaRPr lang="he-IL" dirty="0"/>
          </a:p>
        </p:txBody>
      </p:sp>
      <p:sp>
        <p:nvSpPr>
          <p:cNvPr id="4" name="מציין מיקום תוכן 3"/>
          <p:cNvSpPr>
            <a:spLocks noGrp="1"/>
          </p:cNvSpPr>
          <p:nvPr>
            <p:ph sz="quarter" idx="4"/>
          </p:nvPr>
        </p:nvSpPr>
        <p:spPr>
          <a:xfrm>
            <a:off x="515206" y="933094"/>
            <a:ext cx="11160000" cy="4812613"/>
          </a:xfrm>
        </p:spPr>
        <p:txBody>
          <a:bodyPr>
            <a:normAutofit fontScale="77500" lnSpcReduction="20000"/>
          </a:bodyPr>
          <a:lstStyle/>
          <a:p>
            <a:pPr>
              <a:lnSpc>
                <a:spcPct val="200000"/>
              </a:lnSpc>
            </a:pPr>
            <a:r>
              <a:rPr lang="ar-SA" dirty="0"/>
              <a:t>يبدأ الكاتب بالفعل النّاقص " </a:t>
            </a:r>
            <a:r>
              <a:rPr lang="ar-SA" dirty="0">
                <a:solidFill>
                  <a:srgbClr val="FF0000"/>
                </a:solidFill>
              </a:rPr>
              <a:t>كان منهمكًا </a:t>
            </a:r>
            <a:r>
              <a:rPr lang="ar-SA" dirty="0"/>
              <a:t>.. " الماضي(بضمير الغائب)، بعدها لقاء أحمد بميمي قليلًا، ثمّ  بالاسترجاع الفنّي في القصّة. وهذا تلاعب بالتّتابع الزّمنيّ للأحداث. ليؤثّر على المتلقّي من حيث إلغاء التّتابع الزمنيّ المتسلسل. وبذلك يبدأ من النّهاية تقريبًا إلى البداية، ثمّ يعود إلى الماضي والحاضر وفق سرده للأحداث.</a:t>
            </a:r>
          </a:p>
          <a:p>
            <a:pPr>
              <a:lnSpc>
                <a:spcPct val="200000"/>
              </a:lnSpc>
            </a:pPr>
            <a:r>
              <a:rPr lang="ar-SA" dirty="0"/>
              <a:t>وقد بدأ الكاتب هذه القصّة من نهايتها </a:t>
            </a:r>
          </a:p>
          <a:p>
            <a:pPr>
              <a:lnSpc>
                <a:spcPct val="200000"/>
              </a:lnSpc>
            </a:pPr>
            <a:r>
              <a:rPr lang="ar-SA" dirty="0"/>
              <a:t>- للتّشويق أي لمعرفة الأحداث الّتي أدّت إلى هذه النّهاية</a:t>
            </a:r>
          </a:p>
          <a:p>
            <a:pPr>
              <a:lnSpc>
                <a:spcPct val="200000"/>
              </a:lnSpc>
            </a:pPr>
            <a:r>
              <a:rPr lang="ar-SA" dirty="0"/>
              <a:t>- للمقارنة بين الماضي والحاضر</a:t>
            </a:r>
          </a:p>
          <a:p>
            <a:pPr>
              <a:lnSpc>
                <a:spcPct val="200000"/>
              </a:lnSpc>
            </a:pPr>
            <a:r>
              <a:rPr lang="ar-SA" dirty="0"/>
              <a:t>كوسيلة/ عتبة لاستخدام آليّة الاسترجاع الفنّي (النّهاية محفّز لاستكشاف الماضي واسترجاع الأحداث)</a:t>
            </a:r>
          </a:p>
          <a:p>
            <a:pPr>
              <a:lnSpc>
                <a:spcPct val="200000"/>
              </a:lnSpc>
            </a:pPr>
            <a:r>
              <a:rPr lang="ar-SA" dirty="0"/>
              <a:t>واختار زمن الحاضر ليدلّ على التحوّل في الأبطال والأفكار بفعل الزمن. </a:t>
            </a:r>
          </a:p>
          <a:p>
            <a:pPr>
              <a:lnSpc>
                <a:spcPct val="200000"/>
              </a:lnSpc>
            </a:pPr>
            <a:endParaRPr lang="ar-SA" dirty="0"/>
          </a:p>
        </p:txBody>
      </p:sp>
    </p:spTree>
    <p:extLst>
      <p:ext uri="{BB962C8B-B14F-4D97-AF65-F5344CB8AC3E}">
        <p14:creationId xmlns:p14="http://schemas.microsoft.com/office/powerpoint/2010/main" val="1498138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الأحداث</a:t>
            </a:r>
            <a:endParaRPr lang="he-IL" dirty="0"/>
          </a:p>
        </p:txBody>
      </p:sp>
      <p:sp>
        <p:nvSpPr>
          <p:cNvPr id="4" name="מציין מיקום תוכן 3"/>
          <p:cNvSpPr>
            <a:spLocks noGrp="1"/>
          </p:cNvSpPr>
          <p:nvPr>
            <p:ph sz="quarter" idx="4"/>
          </p:nvPr>
        </p:nvSpPr>
        <p:spPr>
          <a:xfrm>
            <a:off x="515206" y="723331"/>
            <a:ext cx="11160000" cy="5154867"/>
          </a:xfrm>
        </p:spPr>
        <p:txBody>
          <a:bodyPr>
            <a:normAutofit lnSpcReduction="10000"/>
          </a:bodyPr>
          <a:lstStyle/>
          <a:p>
            <a:endParaRPr lang="ar-SA" dirty="0"/>
          </a:p>
          <a:p>
            <a:pPr>
              <a:lnSpc>
                <a:spcPct val="150000"/>
              </a:lnSpc>
            </a:pPr>
            <a:r>
              <a:rPr lang="ar-SA" dirty="0"/>
              <a:t> </a:t>
            </a:r>
            <a:r>
              <a:rPr lang="ar-SA" dirty="0">
                <a:solidFill>
                  <a:srgbClr val="FF0000"/>
                </a:solidFill>
              </a:rPr>
              <a:t>أحداث خارجيّة</a:t>
            </a:r>
            <a:r>
              <a:rPr lang="ar-SA" dirty="0"/>
              <a:t>: هي الأحداث الّتي تتمّ خارج النفس البشريّة، ويستطيع الجميع معرفتها.</a:t>
            </a:r>
          </a:p>
          <a:p>
            <a:pPr>
              <a:lnSpc>
                <a:spcPct val="150000"/>
              </a:lnSpc>
            </a:pPr>
            <a:r>
              <a:rPr lang="ar-SA" dirty="0">
                <a:solidFill>
                  <a:srgbClr val="FF0000"/>
                </a:solidFill>
              </a:rPr>
              <a:t>أحداث داخليّة</a:t>
            </a:r>
            <a:r>
              <a:rPr lang="ar-SA" dirty="0"/>
              <a:t>: هي الأحداث الّتي تتمّ داخل النّفس البشريّة (أحلام، مشاعر، عواطف، تفكير، ذكريات) في الوعي أو اللاّوعي.</a:t>
            </a:r>
            <a:endParaRPr lang="ar-SA" dirty="0">
              <a:solidFill>
                <a:srgbClr val="FF0000"/>
              </a:solidFill>
            </a:endParaRPr>
          </a:p>
          <a:p>
            <a:pPr>
              <a:lnSpc>
                <a:spcPct val="150000"/>
              </a:lnSpc>
            </a:pPr>
            <a:r>
              <a:rPr lang="ar-SA" dirty="0">
                <a:solidFill>
                  <a:srgbClr val="FF0000"/>
                </a:solidFill>
              </a:rPr>
              <a:t>العقدة - القمّة</a:t>
            </a:r>
            <a:r>
              <a:rPr lang="ar-SA" dirty="0"/>
              <a:t>: كشف الحقيقة المؤلمة بأنّ أحمد لا يستطيع تغيير العادات، وخطبة ميمي.</a:t>
            </a:r>
          </a:p>
          <a:p>
            <a:pPr>
              <a:lnSpc>
                <a:spcPct val="150000"/>
              </a:lnSpc>
            </a:pPr>
            <a:r>
              <a:rPr lang="ar-SA" dirty="0">
                <a:solidFill>
                  <a:srgbClr val="FF0000"/>
                </a:solidFill>
              </a:rPr>
              <a:t>عنصر الصّدفة </a:t>
            </a:r>
            <a:r>
              <a:rPr lang="ar-SA" dirty="0"/>
              <a:t>لعب دورًا هامًّا في تطوّر الأحداث، فالصّدفة هي الّتي جمعت أحمد بميمي بعد مرور فترة طويلة من الزّمن، وهي الّتي جعلته يتذكّر علاقته الماضية بها. وأظهرت الفرق الشّاسع بين المجتمع في تلك الفترة والمجتمع في العصر الحاليّ الّذي يعيش فيه أحمد؛ أعادته هذه الصّدفة إلى الماضي، كما أنّها فاجأته وسبّبت له الإحراج والارتباك. </a:t>
            </a:r>
          </a:p>
          <a:p>
            <a:endParaRPr lang="ar-SA" dirty="0"/>
          </a:p>
          <a:p>
            <a:endParaRPr lang="he-IL" dirty="0"/>
          </a:p>
        </p:txBody>
      </p:sp>
    </p:spTree>
    <p:extLst>
      <p:ext uri="{BB962C8B-B14F-4D97-AF65-F5344CB8AC3E}">
        <p14:creationId xmlns:p14="http://schemas.microsoft.com/office/powerpoint/2010/main" val="3716973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الشخصيّات</a:t>
            </a:r>
            <a:endParaRPr lang="he-IL" dirty="0"/>
          </a:p>
        </p:txBody>
      </p:sp>
      <p:sp>
        <p:nvSpPr>
          <p:cNvPr id="4" name="מציין מיקום תוכן 3"/>
          <p:cNvSpPr>
            <a:spLocks noGrp="1"/>
          </p:cNvSpPr>
          <p:nvPr>
            <p:ph sz="quarter" idx="4"/>
          </p:nvPr>
        </p:nvSpPr>
        <p:spPr>
          <a:xfrm>
            <a:off x="515206" y="723332"/>
            <a:ext cx="11160000" cy="5154868"/>
          </a:xfrm>
        </p:spPr>
        <p:txBody>
          <a:bodyPr>
            <a:normAutofit fontScale="85000" lnSpcReduction="10000"/>
          </a:bodyPr>
          <a:lstStyle/>
          <a:p>
            <a:pPr marL="0" indent="0">
              <a:buNone/>
            </a:pPr>
            <a:endParaRPr lang="ar-SA" dirty="0"/>
          </a:p>
          <a:p>
            <a:pPr>
              <a:lnSpc>
                <a:spcPct val="150000"/>
              </a:lnSpc>
            </a:pPr>
            <a:r>
              <a:rPr lang="ar-SA" dirty="0"/>
              <a:t>- </a:t>
            </a:r>
            <a:r>
              <a:rPr lang="ar-SA" b="1" dirty="0">
                <a:solidFill>
                  <a:srgbClr val="FF0000"/>
                </a:solidFill>
              </a:rPr>
              <a:t>الشخصيّات الرئيسيّة</a:t>
            </a:r>
            <a:r>
              <a:rPr lang="ar-SA" b="1" dirty="0"/>
              <a:t>: </a:t>
            </a:r>
            <a:r>
              <a:rPr lang="ar-SA" b="1" dirty="0">
                <a:solidFill>
                  <a:srgbClr val="FF0000"/>
                </a:solidFill>
              </a:rPr>
              <a:t>أحمد</a:t>
            </a:r>
            <a:r>
              <a:rPr lang="ar-SA" b="1" dirty="0"/>
              <a:t>، </a:t>
            </a:r>
            <a:r>
              <a:rPr lang="ar-SA" b="1" dirty="0">
                <a:solidFill>
                  <a:srgbClr val="FF0000"/>
                </a:solidFill>
              </a:rPr>
              <a:t>ميمي</a:t>
            </a:r>
            <a:r>
              <a:rPr lang="ar-SA" b="1" dirty="0"/>
              <a:t>.</a:t>
            </a:r>
          </a:p>
          <a:p>
            <a:pPr>
              <a:lnSpc>
                <a:spcPct val="150000"/>
              </a:lnSpc>
            </a:pPr>
            <a:r>
              <a:rPr lang="ar-SA" dirty="0">
                <a:solidFill>
                  <a:srgbClr val="FF0000"/>
                </a:solidFill>
              </a:rPr>
              <a:t>أحمد في الزمن الحاضر</a:t>
            </a:r>
            <a:r>
              <a:rPr lang="ar-SA" dirty="0"/>
              <a:t>: - موظّف في الخمسين من عمره، يعمل مراقبًا عامًّا للمستخدمين في شركة (لم يذكرها المؤلّف). تحضر إلى مكتبه الأرملة ميمي وهي في مثل سنّه – لأنّها عرفته في الماضي – ليسهّل لها معاملة صرف معاشها من الشّركة الّتي كان يعمل بها المرحوم زوجها. لم يتعرّف عليها احمد في البداية لانشغاله، ولتغيّر كبير في شكلها الخارجي. وبعد أن تذكّرها تحدّثا قليلًا وودّعها.</a:t>
            </a:r>
          </a:p>
          <a:p>
            <a:pPr>
              <a:lnSpc>
                <a:spcPct val="150000"/>
              </a:lnSpc>
            </a:pPr>
            <a:r>
              <a:rPr lang="ar-SA" dirty="0">
                <a:solidFill>
                  <a:srgbClr val="FF0000"/>
                </a:solidFill>
              </a:rPr>
              <a:t>علاقة أحمد بميمي في الماضي</a:t>
            </a:r>
            <a:r>
              <a:rPr lang="ar-SA" dirty="0"/>
              <a:t>: كان أحمد في شبابه جارًا لميمي، كان حلمه أن يصبح محاميًّا أو مستشارًا قضائيًّا. أحبّها عليها رغم سمعة بيتها السّلبيّة في الحيّ. ولأنّه كان محافظًا كسائر أهل الحيّ لم تنجح العلاقة بينهما، وافترقا منذ أكثر من ثلاثين عامًا، وتجدّد اللّقاء عند حضورها لمكتبه.</a:t>
            </a:r>
          </a:p>
          <a:p>
            <a:pPr>
              <a:lnSpc>
                <a:spcPct val="150000"/>
              </a:lnSpc>
            </a:pPr>
            <a:r>
              <a:rPr lang="ar-SA" dirty="0"/>
              <a:t> صفاته في شبابه: الخجل والارتباك والخوف من العلاقة مع فتاة نتيجة التّربية الذكوريّة المتعصّبة الّتي تقيّد حريّة الأنثى . وكان هذا أحد أسباب فشل العلاقة بينه وبين ميمي.</a:t>
            </a:r>
          </a:p>
          <a:p>
            <a:pPr>
              <a:lnSpc>
                <a:spcPct val="150000"/>
              </a:lnSpc>
            </a:pPr>
            <a:r>
              <a:rPr lang="ar-SA" dirty="0"/>
              <a:t> </a:t>
            </a:r>
            <a:endParaRPr lang="he-IL" dirty="0"/>
          </a:p>
        </p:txBody>
      </p:sp>
    </p:spTree>
    <p:extLst>
      <p:ext uri="{BB962C8B-B14F-4D97-AF65-F5344CB8AC3E}">
        <p14:creationId xmlns:p14="http://schemas.microsoft.com/office/powerpoint/2010/main" val="2876221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300251"/>
            <a:ext cx="11160000" cy="5227092"/>
          </a:xfrm>
        </p:spPr>
        <p:txBody>
          <a:bodyPr>
            <a:normAutofit fontScale="85000" lnSpcReduction="10000"/>
          </a:bodyPr>
          <a:lstStyle/>
          <a:p>
            <a:pPr>
              <a:lnSpc>
                <a:spcPct val="150000"/>
              </a:lnSpc>
            </a:pPr>
            <a:r>
              <a:rPr lang="ar-SA" dirty="0">
                <a:solidFill>
                  <a:srgbClr val="FF0000"/>
                </a:solidFill>
              </a:rPr>
              <a:t>ميمي في الزّمن الحاضر</a:t>
            </a:r>
            <a:r>
              <a:rPr lang="ar-SA" dirty="0"/>
              <a:t>: أرملة في الخمسين من عمرها. يصوّرها الكاتب الرّاوي تصويرًا دقيقًا من ناحية شكليّة ونفسيّة (واضحة الكهولة، مقعّرة الخدّين من ذبول، بارزة الفم، تعكس عيناها نظرة متعبة) وكذلك يظهر أنّها قد بدّلت أسنانها، ويظهر عليها الحزن لقرب موت زوجها. فهي ما زالت تلبس الحداد. حضرت إلى مكتب أحمد ليسهّل لها معاشها بعد وفاة زوجها.</a:t>
            </a:r>
          </a:p>
          <a:p>
            <a:pPr>
              <a:lnSpc>
                <a:spcPct val="150000"/>
              </a:lnSpc>
            </a:pPr>
            <a:r>
              <a:rPr lang="ar-SA" dirty="0">
                <a:solidFill>
                  <a:srgbClr val="FF0000"/>
                </a:solidFill>
              </a:rPr>
              <a:t>ماضي ميمي</a:t>
            </a:r>
            <a:r>
              <a:rPr lang="ar-SA" dirty="0"/>
              <a:t>: حياتها في بيت أبيها في الحيّ، وعلاقتها بأحمد:</a:t>
            </a:r>
          </a:p>
          <a:p>
            <a:pPr>
              <a:lnSpc>
                <a:spcPct val="150000"/>
              </a:lnSpc>
            </a:pPr>
            <a:r>
              <a:rPr lang="ar-SA" dirty="0"/>
              <a:t>ميمي فتاة من الحيّ، في الخامسة عشرة من عمرها، جميلة، جدائلها سوداء، عيناها خضراوان، تنتمي إلى بيت سيّء السّمعة، تعرّف عليها أحمد وعاشت معه قصّة حبّ تكلّلت بالفشل بسبب التّفاوت الاجتماعيّ بين الطّرفين إضافة إلى مماطلة أحمد الّتي تعود إلى موقفه من حياة أسرتها الّتي تعتمد الانفتاح والتحرّر، وهذه المماطلة لم تعجب ميمي، فقطعت هذه العلاقة. هي فتاة متحرّرة كأمّها، جريئة تربّت على مذهب أمّها في التحرّر من القيود البالية الّتي تمسّك بها أهل الحيّ، فاستهانت كأمّها بنظرة أهل الحيّ إلى اعتبار المرأة سلعة أو إلغاء وجودها الاجتماعيّ معتبرة أنّ السّلوكيّات الواضحة غير الخفيّة والعلاقة بين الفتاة والشّاب من أجل الزّواج يجب أن تكون علنيّة غير مشبوهة، وأنّ ذلك انفتاح وتطوّر. لذلك لم تقبل بعلاقة سريّة.</a:t>
            </a:r>
          </a:p>
          <a:p>
            <a:endParaRPr lang="ar-SA" dirty="0"/>
          </a:p>
          <a:p>
            <a:endParaRPr lang="he-IL" dirty="0"/>
          </a:p>
        </p:txBody>
      </p:sp>
    </p:spTree>
    <p:extLst>
      <p:ext uri="{BB962C8B-B14F-4D97-AF65-F5344CB8AC3E}">
        <p14:creationId xmlns:p14="http://schemas.microsoft.com/office/powerpoint/2010/main" val="231799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259308"/>
            <a:ext cx="11160000" cy="5145206"/>
          </a:xfrm>
        </p:spPr>
        <p:txBody>
          <a:bodyPr>
            <a:normAutofit fontScale="92500"/>
          </a:bodyPr>
          <a:lstStyle/>
          <a:p>
            <a:pPr>
              <a:lnSpc>
                <a:spcPct val="150000"/>
              </a:lnSpc>
            </a:pPr>
            <a:r>
              <a:rPr lang="ar-SA" dirty="0">
                <a:solidFill>
                  <a:srgbClr val="FF0000"/>
                </a:solidFill>
              </a:rPr>
              <a:t>الشخصيّات الثانويّة</a:t>
            </a:r>
            <a:r>
              <a:rPr lang="ar-SA" dirty="0"/>
              <a:t>: أمّ ميمي، أخوات ميمي الثّلاث، بنات ميمي الثّلاث، الأبّ الموظّف الكبير، أخ أحمد وزوجاته الثلاث، شباب الحيّ، أهل الحيّ، النّاس، زوجة أحمد وبناته الثّلاث، زميل ابنة أحمد، صاحب محلّ بيع الخيش ...</a:t>
            </a:r>
          </a:p>
          <a:p>
            <a:pPr>
              <a:lnSpc>
                <a:spcPct val="150000"/>
              </a:lnSpc>
            </a:pPr>
            <a:r>
              <a:rPr lang="ar-SA" dirty="0"/>
              <a:t> </a:t>
            </a:r>
            <a:r>
              <a:rPr lang="ar-SA" dirty="0">
                <a:solidFill>
                  <a:srgbClr val="FF0000"/>
                </a:solidFill>
              </a:rPr>
              <a:t>أمّ ميمي</a:t>
            </a:r>
            <a:r>
              <a:rPr lang="ar-SA" dirty="0"/>
              <a:t>: ربّة بيت وزوجة موظّف كبير، امرأة جميلة، كانت في الخمسين من عمرها. لها أربع بنات جميلات إحداهنّ ميمي.</a:t>
            </a:r>
          </a:p>
          <a:p>
            <a:pPr>
              <a:lnSpc>
                <a:spcPct val="150000"/>
              </a:lnSpc>
            </a:pPr>
            <a:r>
              <a:rPr lang="ar-SA" dirty="0"/>
              <a:t>كانت تسكن في حيّ منشيّة البكري، شارع </a:t>
            </a:r>
            <a:r>
              <a:rPr lang="ar-SA" dirty="0" err="1"/>
              <a:t>الملوانيّ</a:t>
            </a:r>
            <a:r>
              <a:rPr lang="ar-SA" dirty="0"/>
              <a:t> (حيّ أحمد ) امرأة متحرّرة من تقاليد الحيّ؛ ترى في المرأة إنسانة لها وجودها، وحقّها في المساواة مع الرجل. لذلك كانت تخرج من بيتها إلى الشارع مكشوفة الرأس، في كامل زينتها، تصطحب بناتها الأربع خارج البيت برفقة زوجها أو بدونه. وتخرج مرّة في الأسبوع إلى السّينما أو المسرح، ويعودون بعد منتصف الليل. ربّت بناتِها الأربع على مذهبها في التحرّر، وعدم الاكتراث لنظرات الغير، حتّى بعد طعن أهل الحيّ بشرفها مطلِقين على بيتها " بيت سيّء السمعة ".</a:t>
            </a:r>
          </a:p>
          <a:p>
            <a:pPr>
              <a:lnSpc>
                <a:spcPct val="150000"/>
              </a:lnSpc>
            </a:pPr>
            <a:endParaRPr lang="he-IL" dirty="0"/>
          </a:p>
        </p:txBody>
      </p:sp>
    </p:spTree>
    <p:extLst>
      <p:ext uri="{BB962C8B-B14F-4D97-AF65-F5344CB8AC3E}">
        <p14:creationId xmlns:p14="http://schemas.microsoft.com/office/powerpoint/2010/main" val="1985376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الزّمان</a:t>
            </a:r>
            <a:endParaRPr lang="he-IL" dirty="0"/>
          </a:p>
        </p:txBody>
      </p:sp>
      <p:sp>
        <p:nvSpPr>
          <p:cNvPr id="4" name="מציין מיקום תוכן 3"/>
          <p:cNvSpPr>
            <a:spLocks noGrp="1"/>
          </p:cNvSpPr>
          <p:nvPr>
            <p:ph sz="quarter" idx="4"/>
          </p:nvPr>
        </p:nvSpPr>
        <p:spPr>
          <a:xfrm>
            <a:off x="515206" y="933095"/>
            <a:ext cx="11160000" cy="4945104"/>
          </a:xfrm>
        </p:spPr>
        <p:txBody>
          <a:bodyPr>
            <a:normAutofit fontScale="92500" lnSpcReduction="10000"/>
          </a:bodyPr>
          <a:lstStyle/>
          <a:p>
            <a:endParaRPr lang="ar-SA" dirty="0"/>
          </a:p>
          <a:p>
            <a:pPr>
              <a:lnSpc>
                <a:spcPct val="200000"/>
              </a:lnSpc>
            </a:pPr>
            <a:r>
              <a:rPr lang="ar-SA" dirty="0"/>
              <a:t> يمكن تقسيم الزّمان إلى قسمين، فهو متغيّر حسب الأحداث</a:t>
            </a:r>
          </a:p>
          <a:p>
            <a:pPr>
              <a:lnSpc>
                <a:spcPct val="200000"/>
              </a:lnSpc>
            </a:pPr>
            <a:r>
              <a:rPr lang="ar-SA" dirty="0">
                <a:solidFill>
                  <a:srgbClr val="FF0000"/>
                </a:solidFill>
              </a:rPr>
              <a:t>الماضي </a:t>
            </a:r>
            <a:r>
              <a:rPr lang="ar-SA" dirty="0">
                <a:solidFill>
                  <a:schemeClr val="tx1"/>
                </a:solidFill>
              </a:rPr>
              <a:t>و</a:t>
            </a:r>
            <a:r>
              <a:rPr lang="ar-SA" dirty="0">
                <a:solidFill>
                  <a:srgbClr val="FF0000"/>
                </a:solidFill>
              </a:rPr>
              <a:t>الحاضر</a:t>
            </a:r>
            <a:endParaRPr lang="ar-SA" dirty="0"/>
          </a:p>
          <a:p>
            <a:pPr>
              <a:lnSpc>
                <a:spcPct val="200000"/>
              </a:lnSpc>
            </a:pPr>
            <a:r>
              <a:rPr lang="ar-SA" dirty="0"/>
              <a:t> </a:t>
            </a:r>
            <a:r>
              <a:rPr lang="ar-SA" dirty="0">
                <a:solidFill>
                  <a:srgbClr val="FF0000"/>
                </a:solidFill>
              </a:rPr>
              <a:t>الزّمن الحاضر</a:t>
            </a:r>
            <a:r>
              <a:rPr lang="ar-SA" dirty="0"/>
              <a:t>: لقاء أحمد بميمي في مكتبه. حياته مع زوجته وبناته..</a:t>
            </a:r>
          </a:p>
          <a:p>
            <a:pPr>
              <a:lnSpc>
                <a:spcPct val="200000"/>
              </a:lnSpc>
            </a:pPr>
            <a:r>
              <a:rPr lang="ar-SA" dirty="0">
                <a:solidFill>
                  <a:srgbClr val="FF0000"/>
                </a:solidFill>
              </a:rPr>
              <a:t>الزّمن الماضي</a:t>
            </a:r>
            <a:r>
              <a:rPr lang="ar-SA" dirty="0"/>
              <a:t>: سنة 1925م. العلاقات الاجتماعيّة في الحيّ، تعرّف أحمد على ميمي، الفراق.</a:t>
            </a:r>
          </a:p>
          <a:p>
            <a:pPr>
              <a:lnSpc>
                <a:spcPct val="200000"/>
              </a:lnSpc>
            </a:pPr>
            <a:r>
              <a:rPr lang="ar-SA" dirty="0"/>
              <a:t>عندما قال: (</a:t>
            </a:r>
            <a:r>
              <a:rPr lang="ar-SA" dirty="0">
                <a:solidFill>
                  <a:srgbClr val="FF0000"/>
                </a:solidFill>
              </a:rPr>
              <a:t>أعطته</a:t>
            </a:r>
            <a:r>
              <a:rPr lang="ar-SA" dirty="0"/>
              <a:t> رقمَ التليفون ل</a:t>
            </a:r>
            <a:r>
              <a:rPr lang="ar-SA" dirty="0">
                <a:solidFill>
                  <a:srgbClr val="FF0000"/>
                </a:solidFill>
              </a:rPr>
              <a:t>يتّفقا</a:t>
            </a:r>
            <a:r>
              <a:rPr lang="ar-SA" dirty="0"/>
              <a:t>) أدخل الزّمنين الماضي والحاضر مع بعض للدّلالة على استمراريّة من الماضي</a:t>
            </a:r>
          </a:p>
          <a:p>
            <a:pPr>
              <a:lnSpc>
                <a:spcPct val="200000"/>
              </a:lnSpc>
            </a:pPr>
            <a:r>
              <a:rPr lang="ar-SA" dirty="0"/>
              <a:t>-(</a:t>
            </a:r>
            <a:r>
              <a:rPr lang="ar-SA" dirty="0">
                <a:solidFill>
                  <a:srgbClr val="FF0000"/>
                </a:solidFill>
              </a:rPr>
              <a:t>وهب ما تزال تنظر إلى البعيد</a:t>
            </a:r>
            <a:r>
              <a:rPr lang="ar-SA" dirty="0"/>
              <a:t>) يرمز إلى المستقبل</a:t>
            </a:r>
          </a:p>
          <a:p>
            <a:endParaRPr lang="ar-SA" dirty="0"/>
          </a:p>
          <a:p>
            <a:pPr marL="0" indent="0">
              <a:buNone/>
            </a:pPr>
            <a:endParaRPr lang="he-IL" dirty="0"/>
          </a:p>
        </p:txBody>
      </p:sp>
    </p:spTree>
    <p:extLst>
      <p:ext uri="{BB962C8B-B14F-4D97-AF65-F5344CB8AC3E}">
        <p14:creationId xmlns:p14="http://schemas.microsoft.com/office/powerpoint/2010/main" val="1255216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المكان</a:t>
            </a:r>
            <a:endParaRPr lang="he-IL" dirty="0"/>
          </a:p>
        </p:txBody>
      </p:sp>
      <p:sp>
        <p:nvSpPr>
          <p:cNvPr id="4" name="מציין מיקום תוכן 3"/>
          <p:cNvSpPr>
            <a:spLocks noGrp="1"/>
          </p:cNvSpPr>
          <p:nvPr>
            <p:ph sz="quarter" idx="4"/>
          </p:nvPr>
        </p:nvSpPr>
        <p:spPr>
          <a:xfrm>
            <a:off x="515206" y="1255595"/>
            <a:ext cx="11160000" cy="4622604"/>
          </a:xfrm>
        </p:spPr>
        <p:txBody>
          <a:bodyPr>
            <a:normAutofit fontScale="92500" lnSpcReduction="20000"/>
          </a:bodyPr>
          <a:lstStyle/>
          <a:p>
            <a:pPr>
              <a:lnSpc>
                <a:spcPct val="150000"/>
              </a:lnSpc>
            </a:pPr>
            <a:r>
              <a:rPr lang="ar-SA" dirty="0"/>
              <a:t>المكان: يمكن تقسيم المكان أيضًا إلى أقسام ، متغير حسب الأحداث </a:t>
            </a:r>
          </a:p>
          <a:p>
            <a:pPr>
              <a:lnSpc>
                <a:spcPct val="150000"/>
              </a:lnSpc>
            </a:pPr>
            <a:r>
              <a:rPr lang="ar-SA" dirty="0"/>
              <a:t> </a:t>
            </a:r>
            <a:r>
              <a:rPr lang="ar-SA" dirty="0">
                <a:solidFill>
                  <a:srgbClr val="FF0000"/>
                </a:solidFill>
              </a:rPr>
              <a:t>الماضي</a:t>
            </a:r>
            <a:r>
              <a:rPr lang="ar-SA" dirty="0"/>
              <a:t> و</a:t>
            </a:r>
            <a:r>
              <a:rPr lang="ar-SA" dirty="0">
                <a:solidFill>
                  <a:srgbClr val="FF0000"/>
                </a:solidFill>
              </a:rPr>
              <a:t>الحاضر</a:t>
            </a:r>
            <a:r>
              <a:rPr lang="ar-SA" dirty="0"/>
              <a:t> </a:t>
            </a:r>
          </a:p>
          <a:p>
            <a:pPr marL="0" indent="0">
              <a:lnSpc>
                <a:spcPct val="150000"/>
              </a:lnSpc>
              <a:buNone/>
            </a:pPr>
            <a:r>
              <a:rPr lang="ar-SA" dirty="0"/>
              <a:t>   </a:t>
            </a:r>
            <a:r>
              <a:rPr lang="ar-SA" dirty="0">
                <a:solidFill>
                  <a:srgbClr val="FF0000"/>
                </a:solidFill>
              </a:rPr>
              <a:t>الحاضر</a:t>
            </a:r>
            <a:r>
              <a:rPr lang="ar-SA" dirty="0"/>
              <a:t>: مكتب أحمد في الشّركة. بيت أحمد، المسارح في الحاضر..</a:t>
            </a:r>
          </a:p>
          <a:p>
            <a:pPr marL="0" indent="0">
              <a:lnSpc>
                <a:spcPct val="150000"/>
              </a:lnSpc>
              <a:buNone/>
            </a:pPr>
            <a:r>
              <a:rPr lang="ar-SA" dirty="0">
                <a:solidFill>
                  <a:srgbClr val="FF0000"/>
                </a:solidFill>
              </a:rPr>
              <a:t>   الماضي</a:t>
            </a:r>
            <a:r>
              <a:rPr lang="ar-SA" dirty="0"/>
              <a:t>: حيّ منشيّة البكري القديمة في صحراء </a:t>
            </a:r>
            <a:r>
              <a:rPr lang="ar-SA" dirty="0" err="1"/>
              <a:t>البنديرة</a:t>
            </a:r>
            <a:r>
              <a:rPr lang="ar-SA" dirty="0"/>
              <a:t>، شارع </a:t>
            </a:r>
            <a:r>
              <a:rPr lang="ar-SA" dirty="0" err="1"/>
              <a:t>الملوانيّ</a:t>
            </a:r>
            <a:r>
              <a:rPr lang="ar-SA" dirty="0"/>
              <a:t> (القاهرة – مصر)، بيت أمّ ميمي  حديقة الحيوان، السّينما والمسرح.. </a:t>
            </a:r>
          </a:p>
          <a:p>
            <a:pPr>
              <a:lnSpc>
                <a:spcPct val="150000"/>
              </a:lnSpc>
            </a:pPr>
            <a:r>
              <a:rPr lang="ar-SA" dirty="0">
                <a:solidFill>
                  <a:srgbClr val="FF0000"/>
                </a:solidFill>
              </a:rPr>
              <a:t>وصف المكان</a:t>
            </a:r>
            <a:r>
              <a:rPr lang="ar-SA" dirty="0"/>
              <a:t>: الحيّ القديم في القاهرة في الماضي: شارع </a:t>
            </a:r>
            <a:r>
              <a:rPr lang="ar-SA" dirty="0" err="1"/>
              <a:t>الملوانيّ</a:t>
            </a:r>
            <a:r>
              <a:rPr lang="ar-SA" dirty="0"/>
              <a:t>، بيوتٌ صغيرة ذاتُ الدوّارِ أو الاثنين تصطفّ على جانبيّ الشارع، فوق أبواب البيوت من الخارج مصابيح للإضاءة ليلًا.</a:t>
            </a:r>
          </a:p>
          <a:p>
            <a:pPr>
              <a:lnSpc>
                <a:spcPct val="150000"/>
              </a:lnSpc>
            </a:pPr>
            <a:r>
              <a:rPr lang="ar-SA" dirty="0"/>
              <a:t>- (</a:t>
            </a:r>
            <a:r>
              <a:rPr lang="ar-SA" dirty="0">
                <a:solidFill>
                  <a:srgbClr val="FF0000"/>
                </a:solidFill>
              </a:rPr>
              <a:t>سارحة في الفضاء) </a:t>
            </a:r>
            <a:r>
              <a:rPr lang="ar-SA" dirty="0"/>
              <a:t>يدلّ على مكان مفتوح يتيح للإنسان التخيّل والتّفكير</a:t>
            </a:r>
          </a:p>
          <a:p>
            <a:pPr marL="0" indent="0">
              <a:lnSpc>
                <a:spcPct val="150000"/>
              </a:lnSpc>
              <a:buNone/>
            </a:pPr>
            <a:r>
              <a:rPr lang="ar-SA" dirty="0"/>
              <a:t> </a:t>
            </a:r>
          </a:p>
          <a:p>
            <a:endParaRPr lang="he-IL" dirty="0"/>
          </a:p>
        </p:txBody>
      </p:sp>
    </p:spTree>
    <p:extLst>
      <p:ext uri="{BB962C8B-B14F-4D97-AF65-F5344CB8AC3E}">
        <p14:creationId xmlns:p14="http://schemas.microsoft.com/office/powerpoint/2010/main" val="3966358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p:txBody>
          <a:bodyPr/>
          <a:lstStyle/>
          <a:p>
            <a:r>
              <a:rPr lang="ar-SA" dirty="0"/>
              <a:t>لغة عربيّة</a:t>
            </a:r>
            <a:endParaRPr lang="he-IL" dirty="0"/>
          </a:p>
        </p:txBody>
      </p:sp>
      <p:sp>
        <p:nvSpPr>
          <p:cNvPr id="7" name="כותרת משנה 6"/>
          <p:cNvSpPr>
            <a:spLocks noGrp="1"/>
          </p:cNvSpPr>
          <p:nvPr>
            <p:ph type="subTitle" idx="1"/>
          </p:nvPr>
        </p:nvSpPr>
        <p:spPr/>
        <p:txBody>
          <a:bodyPr/>
          <a:lstStyle/>
          <a:p>
            <a:r>
              <a:rPr lang="ar-SA" dirty="0">
                <a:sym typeface="Varela Round"/>
              </a:rPr>
              <a:t>قصّة -بيت سيّء السّمعة- للأديب نجيب محفوظ</a:t>
            </a:r>
            <a:endParaRPr lang="he-IL" dirty="0">
              <a:sym typeface="Varela Round"/>
            </a:endParaRPr>
          </a:p>
        </p:txBody>
      </p:sp>
      <p:sp>
        <p:nvSpPr>
          <p:cNvPr id="4" name="מציין מיקום תוכן 3"/>
          <p:cNvSpPr>
            <a:spLocks noGrp="1"/>
          </p:cNvSpPr>
          <p:nvPr>
            <p:ph idx="10"/>
          </p:nvPr>
        </p:nvSpPr>
        <p:spPr/>
        <p:txBody>
          <a:bodyPr/>
          <a:lstStyle/>
          <a:p>
            <a:r>
              <a:rPr lang="ar-SA" dirty="0">
                <a:sym typeface="Varela Round"/>
              </a:rPr>
              <a:t>عايدة حمزة مصاروة</a:t>
            </a:r>
            <a:endParaRPr lang="he-IL" dirty="0">
              <a:sym typeface="Varela Roun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الوصف التصويريّ</a:t>
            </a:r>
            <a:endParaRPr lang="he-IL" dirty="0"/>
          </a:p>
        </p:txBody>
      </p:sp>
      <p:sp>
        <p:nvSpPr>
          <p:cNvPr id="4" name="מציין מיקום תוכן 3"/>
          <p:cNvSpPr>
            <a:spLocks noGrp="1"/>
          </p:cNvSpPr>
          <p:nvPr>
            <p:ph sz="quarter" idx="4"/>
          </p:nvPr>
        </p:nvSpPr>
        <p:spPr>
          <a:xfrm>
            <a:off x="515206" y="933095"/>
            <a:ext cx="11160000" cy="4945104"/>
          </a:xfrm>
        </p:spPr>
        <p:txBody>
          <a:bodyPr>
            <a:normAutofit fontScale="92500" lnSpcReduction="20000"/>
          </a:bodyPr>
          <a:lstStyle/>
          <a:p>
            <a:pPr>
              <a:lnSpc>
                <a:spcPct val="150000"/>
              </a:lnSpc>
            </a:pPr>
            <a:r>
              <a:rPr lang="ar-SA" dirty="0">
                <a:solidFill>
                  <a:srgbClr val="FF0000"/>
                </a:solidFill>
              </a:rPr>
              <a:t>أهمية توظيف الوصف التصويري</a:t>
            </a:r>
            <a:r>
              <a:rPr lang="ar-SA" dirty="0"/>
              <a:t>: </a:t>
            </a:r>
          </a:p>
          <a:p>
            <a:pPr>
              <a:lnSpc>
                <a:spcPct val="150000"/>
              </a:lnSpc>
            </a:pPr>
            <a:r>
              <a:rPr lang="ar-SA" dirty="0">
                <a:solidFill>
                  <a:srgbClr val="FF0000"/>
                </a:solidFill>
              </a:rPr>
              <a:t>التدقيق</a:t>
            </a:r>
            <a:r>
              <a:rPr lang="ar-SA" dirty="0"/>
              <a:t> في نقل الصورة وتقريبها. </a:t>
            </a:r>
          </a:p>
          <a:p>
            <a:pPr>
              <a:lnSpc>
                <a:spcPct val="150000"/>
              </a:lnSpc>
            </a:pPr>
            <a:r>
              <a:rPr lang="ar-SA" dirty="0">
                <a:solidFill>
                  <a:srgbClr val="FF0000"/>
                </a:solidFill>
              </a:rPr>
              <a:t>تزويد</a:t>
            </a:r>
            <a:r>
              <a:rPr lang="ar-SA" dirty="0"/>
              <a:t> المتلقّي بمعلومات ومعرفة عن الشّخصية / المكان.</a:t>
            </a:r>
          </a:p>
          <a:p>
            <a:pPr>
              <a:lnSpc>
                <a:spcPct val="150000"/>
              </a:lnSpc>
            </a:pPr>
            <a:r>
              <a:rPr lang="ar-SA" dirty="0">
                <a:solidFill>
                  <a:srgbClr val="FF0000"/>
                </a:solidFill>
              </a:rPr>
              <a:t>التفصيل</a:t>
            </a:r>
            <a:r>
              <a:rPr lang="ar-SA" dirty="0"/>
              <a:t> للأحداث.</a:t>
            </a:r>
          </a:p>
          <a:p>
            <a:pPr>
              <a:lnSpc>
                <a:spcPct val="150000"/>
              </a:lnSpc>
            </a:pPr>
            <a:r>
              <a:rPr lang="ar-SA" dirty="0"/>
              <a:t> </a:t>
            </a:r>
            <a:r>
              <a:rPr lang="ar-SA" dirty="0">
                <a:solidFill>
                  <a:srgbClr val="FF0000"/>
                </a:solidFill>
              </a:rPr>
              <a:t>إبطاء</a:t>
            </a:r>
            <a:r>
              <a:rPr lang="ar-SA" dirty="0"/>
              <a:t> السّرد.</a:t>
            </a:r>
          </a:p>
          <a:p>
            <a:pPr>
              <a:lnSpc>
                <a:spcPct val="150000"/>
              </a:lnSpc>
            </a:pPr>
            <a:r>
              <a:rPr lang="ar-SA" dirty="0">
                <a:solidFill>
                  <a:srgbClr val="FF0000"/>
                </a:solidFill>
              </a:rPr>
              <a:t>تحديد</a:t>
            </a:r>
            <a:r>
              <a:rPr lang="ar-SA" dirty="0"/>
              <a:t> ملامح الشّخصيّة.</a:t>
            </a:r>
          </a:p>
          <a:p>
            <a:pPr>
              <a:lnSpc>
                <a:spcPct val="150000"/>
              </a:lnSpc>
            </a:pPr>
            <a:r>
              <a:rPr lang="ar-SA" dirty="0"/>
              <a:t> </a:t>
            </a:r>
            <a:r>
              <a:rPr lang="ar-SA" dirty="0">
                <a:solidFill>
                  <a:srgbClr val="FF0000"/>
                </a:solidFill>
              </a:rPr>
              <a:t>الإيحاء</a:t>
            </a:r>
            <a:r>
              <a:rPr lang="ar-SA" dirty="0"/>
              <a:t> بموقف الرّاوي الشّخصيّ من الشّخصيّة الموصوفة / المكان.</a:t>
            </a:r>
          </a:p>
          <a:p>
            <a:pPr>
              <a:lnSpc>
                <a:spcPct val="150000"/>
              </a:lnSpc>
            </a:pPr>
            <a:r>
              <a:rPr lang="ar-SA" dirty="0">
                <a:solidFill>
                  <a:srgbClr val="FF0000"/>
                </a:solidFill>
              </a:rPr>
              <a:t>جعل القارئ يتخيّل </a:t>
            </a:r>
            <a:r>
              <a:rPr lang="ar-SA" dirty="0"/>
              <a:t>الأحداث بصورة كاملة وحيّة كأنّها واقعيّة (جعل المشهد كأنّه شريط سينمائي). </a:t>
            </a:r>
          </a:p>
          <a:p>
            <a:pPr>
              <a:lnSpc>
                <a:spcPct val="150000"/>
              </a:lnSpc>
            </a:pPr>
            <a:r>
              <a:rPr lang="ar-SA" dirty="0"/>
              <a:t> </a:t>
            </a:r>
            <a:r>
              <a:rPr lang="ar-SA" dirty="0">
                <a:solidFill>
                  <a:srgbClr val="FF0000"/>
                </a:solidFill>
              </a:rPr>
              <a:t>الإثارة</a:t>
            </a:r>
            <a:r>
              <a:rPr lang="ar-SA" dirty="0"/>
              <a:t> والتشويق ...</a:t>
            </a:r>
          </a:p>
          <a:p>
            <a:endParaRPr lang="he-IL" dirty="0"/>
          </a:p>
        </p:txBody>
      </p:sp>
    </p:spTree>
    <p:extLst>
      <p:ext uri="{BB962C8B-B14F-4D97-AF65-F5344CB8AC3E}">
        <p14:creationId xmlns:p14="http://schemas.microsoft.com/office/powerpoint/2010/main" val="404877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272955"/>
            <a:ext cx="11160000" cy="5605244"/>
          </a:xfrm>
        </p:spPr>
        <p:txBody>
          <a:bodyPr>
            <a:normAutofit/>
          </a:bodyPr>
          <a:lstStyle/>
          <a:p>
            <a:pPr>
              <a:lnSpc>
                <a:spcPct val="150000"/>
              </a:lnSpc>
            </a:pPr>
            <a:r>
              <a:rPr lang="ar-SA" dirty="0"/>
              <a:t> </a:t>
            </a:r>
            <a:r>
              <a:rPr lang="ar-SA" b="1" dirty="0"/>
              <a:t>دلالات الزمان والمكان في الماضي</a:t>
            </a:r>
          </a:p>
          <a:p>
            <a:pPr>
              <a:lnSpc>
                <a:spcPct val="150000"/>
              </a:lnSpc>
            </a:pPr>
            <a:r>
              <a:rPr lang="ar-SA" dirty="0">
                <a:solidFill>
                  <a:srgbClr val="FF0000"/>
                </a:solidFill>
              </a:rPr>
              <a:t>دلالات اجتماعيّة </a:t>
            </a:r>
            <a:r>
              <a:rPr lang="ar-SA" dirty="0"/>
              <a:t>تبيّن الحياة الاجتماعيّة المحافظة. (دلالات سلبيّة من ناحية والنّظرة السّلبيّة للتحرّر).</a:t>
            </a:r>
          </a:p>
          <a:p>
            <a:pPr>
              <a:lnSpc>
                <a:spcPct val="150000"/>
              </a:lnSpc>
            </a:pPr>
            <a:r>
              <a:rPr lang="ar-SA" dirty="0"/>
              <a:t> </a:t>
            </a:r>
            <a:r>
              <a:rPr lang="ar-SA" dirty="0">
                <a:solidFill>
                  <a:srgbClr val="FF0000"/>
                </a:solidFill>
              </a:rPr>
              <a:t>دلالة على أمكنة التّرفيه </a:t>
            </a:r>
            <a:r>
              <a:rPr lang="ar-SA" dirty="0"/>
              <a:t>الّتي يمكن أن يقصدها العشّاق بعيدة عن أعين أهل الحيّ (حديقة الحيوان).</a:t>
            </a:r>
          </a:p>
          <a:p>
            <a:pPr>
              <a:lnSpc>
                <a:spcPct val="150000"/>
              </a:lnSpc>
            </a:pPr>
            <a:r>
              <a:rPr lang="ar-SA" dirty="0"/>
              <a:t>دلالة على أمكنة الترفيه للمتحرّرين / الأغنياء: (السينما، المسرح).</a:t>
            </a:r>
          </a:p>
          <a:p>
            <a:pPr marL="0" indent="0">
              <a:lnSpc>
                <a:spcPct val="150000"/>
              </a:lnSpc>
              <a:buNone/>
            </a:pPr>
            <a:r>
              <a:rPr lang="ar-SA" b="1" dirty="0"/>
              <a:t>دلالات الزمان والمكان في الحاضر </a:t>
            </a:r>
          </a:p>
          <a:p>
            <a:pPr>
              <a:lnSpc>
                <a:spcPct val="150000"/>
              </a:lnSpc>
            </a:pPr>
            <a:r>
              <a:rPr lang="ar-SA" dirty="0"/>
              <a:t> </a:t>
            </a:r>
            <a:r>
              <a:rPr lang="ar-SA" dirty="0">
                <a:solidFill>
                  <a:srgbClr val="FF0000"/>
                </a:solidFill>
              </a:rPr>
              <a:t>دلالات تبيّن تغيّر الحياة </a:t>
            </a:r>
            <a:r>
              <a:rPr lang="ar-SA" dirty="0"/>
              <a:t>الاجتماعيّة الّتي بدّلت ما يعتبر سلبيًّا في الماضي إلى تطوّر طبيعيّ في الحاضر.</a:t>
            </a:r>
          </a:p>
          <a:p>
            <a:pPr>
              <a:lnSpc>
                <a:spcPct val="150000"/>
              </a:lnSpc>
            </a:pPr>
            <a:r>
              <a:rPr lang="ar-SA" dirty="0">
                <a:solidFill>
                  <a:srgbClr val="FF0000"/>
                </a:solidFill>
              </a:rPr>
              <a:t>الغرض</a:t>
            </a:r>
            <a:r>
              <a:rPr lang="ar-SA" dirty="0"/>
              <a:t> </a:t>
            </a:r>
            <a:r>
              <a:rPr lang="ar-SA" dirty="0">
                <a:solidFill>
                  <a:srgbClr val="FF0000"/>
                </a:solidFill>
              </a:rPr>
              <a:t>من تعدّد أسماء الأماكن وتغيّر الأزمنة</a:t>
            </a:r>
            <a:r>
              <a:rPr lang="ar-SA" dirty="0"/>
              <a:t>: تأكيد الواقعيّة للحياة الاجتماعيّة، توثيق تاريخيّ جغرافيّ، اجتماعيّ .. وإظهار تعلّقه بهذه الأمكنة / كرهه لها، الّتي كانت مسرح طفولته وحياته، وأمكنة تواجده.</a:t>
            </a:r>
          </a:p>
          <a:p>
            <a:pPr>
              <a:lnSpc>
                <a:spcPct val="150000"/>
              </a:lnSpc>
            </a:pPr>
            <a:endParaRPr lang="ar-SA" dirty="0"/>
          </a:p>
          <a:p>
            <a:endParaRPr lang="he-IL" dirty="0"/>
          </a:p>
        </p:txBody>
      </p:sp>
    </p:spTree>
    <p:extLst>
      <p:ext uri="{BB962C8B-B14F-4D97-AF65-F5344CB8AC3E}">
        <p14:creationId xmlns:p14="http://schemas.microsoft.com/office/powerpoint/2010/main" val="3938804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زاوية الإشراف</a:t>
            </a:r>
            <a:endParaRPr lang="he-IL" dirty="0"/>
          </a:p>
        </p:txBody>
      </p:sp>
      <p:sp>
        <p:nvSpPr>
          <p:cNvPr id="3" name="מציין מיקום טקסט 2"/>
          <p:cNvSpPr>
            <a:spLocks noGrp="1"/>
          </p:cNvSpPr>
          <p:nvPr>
            <p:ph type="body" sz="quarter" idx="3"/>
          </p:nvPr>
        </p:nvSpPr>
        <p:spPr/>
        <p:txBody>
          <a:bodyPr/>
          <a:lstStyle/>
          <a:p>
            <a:r>
              <a:rPr lang="ar-SA" dirty="0"/>
              <a:t>إشراف كلّي</a:t>
            </a:r>
            <a:endParaRPr lang="he-IL" dirty="0"/>
          </a:p>
        </p:txBody>
      </p:sp>
      <p:sp>
        <p:nvSpPr>
          <p:cNvPr id="4" name="מציין מיקום תוכן 3"/>
          <p:cNvSpPr>
            <a:spLocks noGrp="1"/>
          </p:cNvSpPr>
          <p:nvPr>
            <p:ph sz="quarter" idx="4"/>
          </p:nvPr>
        </p:nvSpPr>
        <p:spPr/>
        <p:txBody>
          <a:bodyPr>
            <a:normAutofit fontScale="85000" lnSpcReduction="20000"/>
          </a:bodyPr>
          <a:lstStyle/>
          <a:p>
            <a:pPr>
              <a:lnSpc>
                <a:spcPct val="150000"/>
              </a:lnSpc>
            </a:pPr>
            <a:r>
              <a:rPr lang="ar-SA" dirty="0"/>
              <a:t> - </a:t>
            </a:r>
            <a:r>
              <a:rPr lang="ar-SA" dirty="0">
                <a:solidFill>
                  <a:srgbClr val="FF0000"/>
                </a:solidFill>
              </a:rPr>
              <a:t>الراوي عليم بكلّ شيء</a:t>
            </a:r>
            <a:r>
              <a:rPr lang="ar-SA" dirty="0"/>
              <a:t>، يعرف خبايا أنفس أبطال قصّته، ويصف شعورها وتفكيرها ونفسيّتها، ويعلّق عليها، مثل: "تعكس عيناها نظرة متعبة وتضفي عليها ملابس الحداد تجهّمًا وكآبة، سرعان ما أدرك من مطلع حديثها، لمحة من نظرة عينيها المتعبتين... خُيّل إليه.. وفي الحال ومضت في ذاكرته، إنّ منظرها أكبر من عمرها، كان يحاول أن يستحضر صورة ميمي القديمة بصعوبة، وهو يعيش حلم. وبحث في ضباب الحلم، كلّ بيت ينطوي على نفسه كالسّرّ. النساء عورة والحبّ حرام، وقام وحده ككلمة متحدّية، خُيّلَ إليه أنّها ترمقه بنظرةٍ خاصّة ".</a:t>
            </a:r>
          </a:p>
          <a:p>
            <a:pPr>
              <a:lnSpc>
                <a:spcPct val="150000"/>
              </a:lnSpc>
            </a:pPr>
            <a:r>
              <a:rPr lang="ar-SA" dirty="0"/>
              <a:t> - </a:t>
            </a:r>
            <a:r>
              <a:rPr lang="ar-SA" dirty="0">
                <a:solidFill>
                  <a:srgbClr val="FF0000"/>
                </a:solidFill>
              </a:rPr>
              <a:t>من خلال الإشراف الكلّي </a:t>
            </a:r>
            <a:r>
              <a:rPr lang="ar-SA" dirty="0"/>
              <a:t>يستطيع القارئ أن يفهم ويعرف داخليّة الشّخصيّات وانفعالاتها، صراعها الداخليّ والخارجيّ، ومعرفة القارئ بالشّخصيّة تتعلّق بمعرفة الرّاوي عنها أو المعلومات الّتي يقدّمها له عنها.</a:t>
            </a:r>
          </a:p>
          <a:p>
            <a:pPr>
              <a:lnSpc>
                <a:spcPct val="150000"/>
              </a:lnSpc>
            </a:pPr>
            <a:r>
              <a:rPr lang="ar-SA" dirty="0"/>
              <a:t>- </a:t>
            </a:r>
            <a:r>
              <a:rPr lang="ar-SA" dirty="0">
                <a:solidFill>
                  <a:srgbClr val="FF0000"/>
                </a:solidFill>
              </a:rPr>
              <a:t>موقف الراوي </a:t>
            </a:r>
            <a:r>
              <a:rPr lang="ar-SA" dirty="0"/>
              <a:t>من العادات والتّقاليد والدّين: يظهر رفضه للمجتمع الذكوريّ، يؤيّد تحرّر الفتاة والمرأة، حتّى من الشّريعة الّتي توجب احتشام المرأة، وعدم خروجها سافرة، متزيّنة، أو بدون محرم.  </a:t>
            </a:r>
          </a:p>
          <a:p>
            <a:pPr>
              <a:lnSpc>
                <a:spcPct val="150000"/>
              </a:lnSpc>
            </a:pPr>
            <a:endParaRPr lang="he-IL" dirty="0"/>
          </a:p>
        </p:txBody>
      </p:sp>
    </p:spTree>
    <p:extLst>
      <p:ext uri="{BB962C8B-B14F-4D97-AF65-F5344CB8AC3E}">
        <p14:creationId xmlns:p14="http://schemas.microsoft.com/office/powerpoint/2010/main" val="3231035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المغزى</a:t>
            </a:r>
            <a:endParaRPr lang="he-IL" dirty="0"/>
          </a:p>
        </p:txBody>
      </p:sp>
      <p:sp>
        <p:nvSpPr>
          <p:cNvPr id="4" name="מציין מיקום תוכן 3"/>
          <p:cNvSpPr>
            <a:spLocks noGrp="1"/>
          </p:cNvSpPr>
          <p:nvPr>
            <p:ph sz="quarter" idx="4"/>
          </p:nvPr>
        </p:nvSpPr>
        <p:spPr>
          <a:xfrm>
            <a:off x="515206" y="1473959"/>
            <a:ext cx="11160000" cy="4404240"/>
          </a:xfrm>
        </p:spPr>
        <p:txBody>
          <a:bodyPr/>
          <a:lstStyle/>
          <a:p>
            <a:pPr>
              <a:lnSpc>
                <a:spcPct val="200000"/>
              </a:lnSpc>
            </a:pPr>
            <a:r>
              <a:rPr lang="ar-SA" dirty="0"/>
              <a:t> </a:t>
            </a:r>
            <a:r>
              <a:rPr lang="ar-SA" dirty="0">
                <a:solidFill>
                  <a:srgbClr val="FF0000"/>
                </a:solidFill>
              </a:rPr>
              <a:t>الطّموح والشّوق للحريّة </a:t>
            </a:r>
            <a:r>
              <a:rPr lang="ar-SA" dirty="0"/>
              <a:t>للإنسان وخصوصًا المرأة من عبوديّة التّقاليد البالية، لكنّ الزّمن كفيل بتغيير العادات والتّقاليد الموروثة مهما حاول المجتمع المحافظة والتمسّك بها. والنّظرة السّلبيّة لفئة / قلّة متحرّرة هي نتيجة خروجها عن المألوف في زمن لا يقبل التّغييرات، لكنّ هذه الفئة القلّة يجب أن تفخر بأنّها الرّائدة في التّغيير رغم ما يصيبها من مسّ بسمعتها فالانتصار للحريّة ولو بعد حين.</a:t>
            </a:r>
          </a:p>
          <a:p>
            <a:pPr>
              <a:lnSpc>
                <a:spcPct val="200000"/>
              </a:lnSpc>
            </a:pPr>
            <a:endParaRPr lang="ar-SA" dirty="0"/>
          </a:p>
          <a:p>
            <a:pPr>
              <a:lnSpc>
                <a:spcPct val="200000"/>
              </a:lnSpc>
            </a:pPr>
            <a:endParaRPr lang="he-IL" dirty="0"/>
          </a:p>
        </p:txBody>
      </p:sp>
    </p:spTree>
    <p:extLst>
      <p:ext uri="{BB962C8B-B14F-4D97-AF65-F5344CB8AC3E}">
        <p14:creationId xmlns:p14="http://schemas.microsoft.com/office/powerpoint/2010/main" val="3034306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الصّراع</a:t>
            </a:r>
            <a:endParaRPr lang="he-IL" dirty="0"/>
          </a:p>
        </p:txBody>
      </p:sp>
      <p:sp>
        <p:nvSpPr>
          <p:cNvPr id="4" name="מציין מיקום תוכן 3"/>
          <p:cNvSpPr>
            <a:spLocks noGrp="1"/>
          </p:cNvSpPr>
          <p:nvPr>
            <p:ph sz="quarter" idx="4"/>
          </p:nvPr>
        </p:nvSpPr>
        <p:spPr>
          <a:xfrm>
            <a:off x="515206" y="1091821"/>
            <a:ext cx="11160000" cy="4544705"/>
          </a:xfrm>
        </p:spPr>
        <p:txBody>
          <a:bodyPr>
            <a:normAutofit/>
          </a:bodyPr>
          <a:lstStyle/>
          <a:p>
            <a:pPr>
              <a:lnSpc>
                <a:spcPct val="200000"/>
              </a:lnSpc>
            </a:pPr>
            <a:r>
              <a:rPr lang="ar-SA" dirty="0"/>
              <a:t> </a:t>
            </a:r>
            <a:r>
              <a:rPr lang="ar-SA" dirty="0">
                <a:solidFill>
                  <a:srgbClr val="FF0000"/>
                </a:solidFill>
              </a:rPr>
              <a:t>الصراع الخارجي</a:t>
            </a:r>
            <a:r>
              <a:rPr lang="ar-SA" dirty="0"/>
              <a:t>: بين أهل الحيّ وحياتهم الاجتماعيّة المحافظة، وبين الحياة الاجتماعيّة المتحرّرة لبيت حلاوة -عائلة ميمي (صراع بين عبوديّة التّقاليد والتّحرّر منها).</a:t>
            </a:r>
          </a:p>
          <a:p>
            <a:pPr>
              <a:lnSpc>
                <a:spcPct val="200000"/>
              </a:lnSpc>
            </a:pPr>
            <a:r>
              <a:rPr lang="ar-SA" dirty="0">
                <a:solidFill>
                  <a:srgbClr val="FF0000"/>
                </a:solidFill>
              </a:rPr>
              <a:t>الصراع الداخلي: </a:t>
            </a:r>
            <a:r>
              <a:rPr lang="ar-SA" dirty="0"/>
              <a:t>في نفسيّة أحمد بين نظرته إلى عائلة ميمي المشبّعة من نظرة الحيّ، وبين حبّه لميمي، وكيفيّة الحفاظ على علاقتهما. وصراع بين خوفه من هذا اللّقاء، وفرحته به. صراع يفوق سنّه وإمكانيّاته البسيطة.</a:t>
            </a:r>
          </a:p>
        </p:txBody>
      </p:sp>
    </p:spTree>
    <p:extLst>
      <p:ext uri="{BB962C8B-B14F-4D97-AF65-F5344CB8AC3E}">
        <p14:creationId xmlns:p14="http://schemas.microsoft.com/office/powerpoint/2010/main" val="4031599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354842"/>
            <a:ext cx="11160000" cy="5523356"/>
          </a:xfrm>
        </p:spPr>
        <p:txBody>
          <a:bodyPr/>
          <a:lstStyle/>
          <a:p>
            <a:pPr>
              <a:lnSpc>
                <a:spcPct val="150000"/>
              </a:lnSpc>
            </a:pPr>
            <a:r>
              <a:rPr lang="ar-SA" dirty="0">
                <a:solidFill>
                  <a:schemeClr val="accent3"/>
                </a:solidFill>
              </a:rPr>
              <a:t>الحياة الاجتماعيّة في الحيّ يمثّلها أحمد                             </a:t>
            </a:r>
            <a:r>
              <a:rPr lang="ar-SA" dirty="0">
                <a:solidFill>
                  <a:srgbClr val="FF0000"/>
                </a:solidFill>
              </a:rPr>
              <a:t>حياة عائلة بيت حلاوة عائلة ميمي</a:t>
            </a:r>
          </a:p>
          <a:p>
            <a:pPr>
              <a:lnSpc>
                <a:spcPct val="150000"/>
              </a:lnSpc>
            </a:pPr>
            <a:r>
              <a:rPr lang="ar-SA" dirty="0">
                <a:solidFill>
                  <a:schemeClr val="accent3"/>
                </a:solidFill>
              </a:rPr>
              <a:t> محافظة على سلوكيات وعادات موروثة                         </a:t>
            </a:r>
            <a:r>
              <a:rPr lang="ar-SA" dirty="0">
                <a:solidFill>
                  <a:srgbClr val="FF0000"/>
                </a:solidFill>
              </a:rPr>
              <a:t>عائلة متحرّرة من قيود العادات المتعصّبة</a:t>
            </a:r>
          </a:p>
          <a:p>
            <a:pPr>
              <a:lnSpc>
                <a:spcPct val="150000"/>
              </a:lnSpc>
            </a:pPr>
            <a:r>
              <a:rPr lang="ar-SA" dirty="0">
                <a:solidFill>
                  <a:schemeClr val="accent3"/>
                </a:solidFill>
              </a:rPr>
              <a:t>ترى بالمرأة عورة، الحبّ حرام، لا رأي لها في الزواج</a:t>
            </a:r>
            <a:r>
              <a:rPr lang="ar-SA" dirty="0"/>
              <a:t>        </a:t>
            </a:r>
            <a:r>
              <a:rPr lang="ar-SA" dirty="0">
                <a:solidFill>
                  <a:srgbClr val="FF0000"/>
                </a:solidFill>
              </a:rPr>
              <a:t>الفتاة حرّة تحبّ وتختلط، وتختار شريك حياتها</a:t>
            </a:r>
          </a:p>
          <a:p>
            <a:pPr>
              <a:lnSpc>
                <a:spcPct val="150000"/>
              </a:lnSpc>
            </a:pPr>
            <a:r>
              <a:rPr lang="ar-SA" dirty="0"/>
              <a:t> </a:t>
            </a:r>
            <a:r>
              <a:rPr lang="ar-SA" dirty="0">
                <a:solidFill>
                  <a:schemeClr val="accent3"/>
                </a:solidFill>
              </a:rPr>
              <a:t>الفتاة والمرأة لا تخرجان بلا محرم، وتغطي رؤوسهنّ</a:t>
            </a:r>
            <a:r>
              <a:rPr lang="ar-SA" dirty="0"/>
              <a:t>         </a:t>
            </a:r>
            <a:r>
              <a:rPr lang="ar-SA" dirty="0">
                <a:solidFill>
                  <a:srgbClr val="FF0000"/>
                </a:solidFill>
              </a:rPr>
              <a:t>الفتاة والمرأة تخرج وحيدة وسافرة وبزينتها</a:t>
            </a:r>
            <a:endParaRPr lang="ar-SA" dirty="0"/>
          </a:p>
          <a:p>
            <a:pPr>
              <a:lnSpc>
                <a:spcPct val="150000"/>
              </a:lnSpc>
            </a:pPr>
            <a:r>
              <a:rPr lang="ar-SA" dirty="0"/>
              <a:t> </a:t>
            </a:r>
            <a:r>
              <a:rPr lang="ar-SA" dirty="0">
                <a:solidFill>
                  <a:schemeClr val="accent3"/>
                </a:solidFill>
              </a:rPr>
              <a:t>ذكوريّة المجتمع ينظر إلى المرأة أنّها دون الرجل</a:t>
            </a:r>
            <a:r>
              <a:rPr lang="ar-SA" dirty="0"/>
              <a:t>              </a:t>
            </a:r>
            <a:r>
              <a:rPr lang="ar-SA" dirty="0">
                <a:solidFill>
                  <a:srgbClr val="FF0000"/>
                </a:solidFill>
              </a:rPr>
              <a:t>المرأة مساوية للرجل في الحقوق والسلوك</a:t>
            </a:r>
            <a:endParaRPr lang="ar-SA" dirty="0"/>
          </a:p>
          <a:p>
            <a:pPr>
              <a:lnSpc>
                <a:spcPct val="150000"/>
              </a:lnSpc>
            </a:pPr>
            <a:r>
              <a:rPr lang="ar-SA" dirty="0"/>
              <a:t> </a:t>
            </a:r>
            <a:r>
              <a:rPr lang="ar-SA" dirty="0">
                <a:solidFill>
                  <a:schemeClr val="accent3"/>
                </a:solidFill>
              </a:rPr>
              <a:t>الشاب خجول مرتبك وسريّة العلاقة مع الفتاة </a:t>
            </a:r>
            <a:r>
              <a:rPr lang="ar-SA" dirty="0"/>
              <a:t>                 </a:t>
            </a:r>
            <a:r>
              <a:rPr lang="ar-SA" dirty="0" err="1">
                <a:solidFill>
                  <a:srgbClr val="FF0000"/>
                </a:solidFill>
              </a:rPr>
              <a:t>الفتاة</a:t>
            </a:r>
            <a:r>
              <a:rPr lang="ar-SA" dirty="0">
                <a:solidFill>
                  <a:srgbClr val="FF0000"/>
                </a:solidFill>
              </a:rPr>
              <a:t> جريئة واثقة بنفسها وشفافية أفعالها</a:t>
            </a:r>
            <a:endParaRPr lang="ar-SA" dirty="0"/>
          </a:p>
          <a:p>
            <a:pPr>
              <a:lnSpc>
                <a:spcPct val="150000"/>
              </a:lnSpc>
            </a:pPr>
            <a:r>
              <a:rPr lang="ar-SA" dirty="0">
                <a:solidFill>
                  <a:schemeClr val="accent3"/>
                </a:solidFill>
              </a:rPr>
              <a:t>مراقبة أفعال الجيران والتنصّت على سهراتهم</a:t>
            </a:r>
            <a:r>
              <a:rPr lang="ar-SA" dirty="0"/>
              <a:t>                  </a:t>
            </a:r>
            <a:r>
              <a:rPr lang="ar-SA" dirty="0">
                <a:solidFill>
                  <a:srgbClr val="FF0000"/>
                </a:solidFill>
              </a:rPr>
              <a:t>عدم الاكتراث لسفاهة أهل الحيّ</a:t>
            </a:r>
          </a:p>
          <a:p>
            <a:pPr>
              <a:lnSpc>
                <a:spcPct val="150000"/>
              </a:lnSpc>
            </a:pPr>
            <a:endParaRPr lang="ar-SA" dirty="0"/>
          </a:p>
          <a:p>
            <a:endParaRPr lang="ar-SA" dirty="0"/>
          </a:p>
          <a:p>
            <a:endParaRPr lang="he-IL" dirty="0"/>
          </a:p>
        </p:txBody>
      </p:sp>
    </p:spTree>
    <p:extLst>
      <p:ext uri="{BB962C8B-B14F-4D97-AF65-F5344CB8AC3E}">
        <p14:creationId xmlns:p14="http://schemas.microsoft.com/office/powerpoint/2010/main" val="2223376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723331"/>
            <a:ext cx="11160000" cy="5154867"/>
          </a:xfrm>
        </p:spPr>
        <p:txBody>
          <a:bodyPr/>
          <a:lstStyle/>
          <a:p>
            <a:pPr>
              <a:lnSpc>
                <a:spcPct val="200000"/>
              </a:lnSpc>
            </a:pPr>
            <a:r>
              <a:rPr lang="ar-SA" dirty="0"/>
              <a:t>في هذا الصّراع يكون الزّمن كفيل بتغيير المفاهيم والسّلوكيّات حتّى في عقر دار من حاربوا التّغيير والتّطوّر. هذا ما حصل في بيت أحمد الّذي يمثّل الحيّ المتعصّب، فهو وإن لم يستطع ذلك في شبابه، فبعد ثلاثين عامًا كانت السّلوكيّات قد تغيّرت في بيته بدعوة زميل ابنته له ولزوجته وبناته للأوبرا بلا رباط شرعيّ دون أن يعارض.(لا يوافق الجميع الكاتب على أنّ سفور المرأة وتحرّرها يعتبر تحرّرًا وانتصارًا لروح التّغيير الطبيعيّ) </a:t>
            </a:r>
          </a:p>
          <a:p>
            <a:endParaRPr lang="ar-SA" dirty="0"/>
          </a:p>
        </p:txBody>
      </p:sp>
    </p:spTree>
    <p:extLst>
      <p:ext uri="{BB962C8B-B14F-4D97-AF65-F5344CB8AC3E}">
        <p14:creationId xmlns:p14="http://schemas.microsoft.com/office/powerpoint/2010/main" val="3648324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الرّمزيّة</a:t>
            </a:r>
            <a:endParaRPr lang="he-IL" dirty="0"/>
          </a:p>
        </p:txBody>
      </p:sp>
      <p:sp>
        <p:nvSpPr>
          <p:cNvPr id="4" name="מציין מיקום תוכן 3"/>
          <p:cNvSpPr>
            <a:spLocks noGrp="1"/>
          </p:cNvSpPr>
          <p:nvPr>
            <p:ph sz="quarter" idx="4"/>
          </p:nvPr>
        </p:nvSpPr>
        <p:spPr>
          <a:xfrm>
            <a:off x="515206" y="1146413"/>
            <a:ext cx="11160000" cy="4731786"/>
          </a:xfrm>
        </p:spPr>
        <p:txBody>
          <a:bodyPr>
            <a:normAutofit lnSpcReduction="10000"/>
          </a:bodyPr>
          <a:lstStyle/>
          <a:p>
            <a:pPr marL="0" indent="0">
              <a:lnSpc>
                <a:spcPct val="150000"/>
              </a:lnSpc>
              <a:buNone/>
            </a:pPr>
            <a:r>
              <a:rPr lang="ar-SA" dirty="0">
                <a:solidFill>
                  <a:srgbClr val="FF0000"/>
                </a:solidFill>
              </a:rPr>
              <a:t>   في الأسماء: </a:t>
            </a:r>
          </a:p>
          <a:p>
            <a:pPr>
              <a:lnSpc>
                <a:spcPct val="150000"/>
              </a:lnSpc>
            </a:pPr>
            <a:r>
              <a:rPr lang="ar-SA" dirty="0"/>
              <a:t> </a:t>
            </a:r>
            <a:r>
              <a:rPr lang="ar-SA" dirty="0">
                <a:solidFill>
                  <a:srgbClr val="FF0000"/>
                </a:solidFill>
              </a:rPr>
              <a:t>أحمد:</a:t>
            </a:r>
            <a:r>
              <a:rPr lang="ar-SA" dirty="0"/>
              <a:t> اسم دينيّ تقليديّ يرمز إلى التمسّك بالعادات والسّلوك الّذي يعتمد على الدّين ويظهر ذلك من خلال لباس الفتيات والنّساء في الحيّ، غطاء الرأس.. الحياء والارتباك في الاختلاء بفتاة..</a:t>
            </a:r>
          </a:p>
          <a:p>
            <a:pPr>
              <a:lnSpc>
                <a:spcPct val="150000"/>
              </a:lnSpc>
            </a:pPr>
            <a:r>
              <a:rPr lang="ar-SA" dirty="0"/>
              <a:t>- قد يكون مناقض وهنا مفارقة في الاسم: فمن ناحية الاسم دينيّ، لكنّه يقبل بالتحلّل من الدّين وفق أهوائه، خصوصًا أنّه أراد أن تبقى العلاقة سرًّا، وهذا مناقض للدّين، وعدم الاعتراض على زواج أخيه ثلاث نساء. وقبوله دعوة زميل ابنته بدون رباط.</a:t>
            </a:r>
          </a:p>
          <a:p>
            <a:pPr>
              <a:lnSpc>
                <a:spcPct val="150000"/>
              </a:lnSpc>
            </a:pPr>
            <a:r>
              <a:rPr lang="ar-SA" dirty="0"/>
              <a:t> </a:t>
            </a:r>
            <a:r>
              <a:rPr lang="ar-SA" dirty="0">
                <a:solidFill>
                  <a:srgbClr val="FF0000"/>
                </a:solidFill>
              </a:rPr>
              <a:t>ميمي</a:t>
            </a:r>
            <a:r>
              <a:rPr lang="ar-SA" dirty="0"/>
              <a:t>: اسم دلال يدلّ على التّحرّر من الأسماء التّقليديّة، والتّقليد للغرب...</a:t>
            </a:r>
          </a:p>
          <a:p>
            <a:pPr>
              <a:lnSpc>
                <a:spcPct val="150000"/>
              </a:lnSpc>
            </a:pPr>
            <a:r>
              <a:rPr lang="ar-SA" dirty="0">
                <a:solidFill>
                  <a:srgbClr val="FF0000"/>
                </a:solidFill>
              </a:rPr>
              <a:t>الرمزيّة في الذريّة </a:t>
            </a:r>
            <a:r>
              <a:rPr lang="ar-SA" dirty="0"/>
              <a:t>الإناث لكلّ من أمّ ميمي، ميمي واحمد.</a:t>
            </a:r>
          </a:p>
          <a:p>
            <a:endParaRPr lang="ar-SA" dirty="0"/>
          </a:p>
          <a:p>
            <a:endParaRPr lang="he-IL" dirty="0"/>
          </a:p>
        </p:txBody>
      </p:sp>
    </p:spTree>
    <p:extLst>
      <p:ext uri="{BB962C8B-B14F-4D97-AF65-F5344CB8AC3E}">
        <p14:creationId xmlns:p14="http://schemas.microsoft.com/office/powerpoint/2010/main" val="855601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الواقعيّة (تيّار الواقع)</a:t>
            </a:r>
            <a:endParaRPr lang="he-IL" dirty="0"/>
          </a:p>
        </p:txBody>
      </p:sp>
      <p:sp>
        <p:nvSpPr>
          <p:cNvPr id="4" name="מציין מיקום תוכן 3"/>
          <p:cNvSpPr>
            <a:spLocks noGrp="1"/>
          </p:cNvSpPr>
          <p:nvPr>
            <p:ph sz="quarter" idx="4"/>
          </p:nvPr>
        </p:nvSpPr>
        <p:spPr>
          <a:xfrm>
            <a:off x="515206" y="1078173"/>
            <a:ext cx="11160000" cy="4800025"/>
          </a:xfrm>
        </p:spPr>
        <p:txBody>
          <a:bodyPr>
            <a:normAutofit fontScale="85000" lnSpcReduction="20000"/>
          </a:bodyPr>
          <a:lstStyle/>
          <a:p>
            <a:pPr marL="0" indent="0">
              <a:lnSpc>
                <a:spcPct val="150000"/>
              </a:lnSpc>
              <a:buNone/>
            </a:pPr>
            <a:r>
              <a:rPr lang="ar-SA" dirty="0"/>
              <a:t> </a:t>
            </a:r>
            <a:r>
              <a:rPr lang="ar-SA" dirty="0">
                <a:solidFill>
                  <a:srgbClr val="FF0000"/>
                </a:solidFill>
              </a:rPr>
              <a:t>في الأحداث</a:t>
            </a:r>
            <a:r>
              <a:rPr lang="ar-SA" dirty="0"/>
              <a:t>: الأحداث التّاريخيّة، نظرة النّاس إلى تحرّر المرأة كأنّها داعرة، لقاء الشّاب بالفتاة، الخوف والارتباك..</a:t>
            </a:r>
          </a:p>
          <a:p>
            <a:pPr>
              <a:lnSpc>
                <a:spcPct val="150000"/>
              </a:lnSpc>
            </a:pPr>
            <a:r>
              <a:rPr lang="ar-SA" dirty="0"/>
              <a:t> </a:t>
            </a:r>
            <a:r>
              <a:rPr lang="ar-SA" dirty="0">
                <a:solidFill>
                  <a:srgbClr val="FF0000"/>
                </a:solidFill>
              </a:rPr>
              <a:t>في الأسماء </a:t>
            </a:r>
            <a:r>
              <a:rPr lang="ar-SA" dirty="0"/>
              <a:t>ودلالاتها: (أحمد، ميمي، أمّ ميمي ..).</a:t>
            </a:r>
          </a:p>
          <a:p>
            <a:pPr>
              <a:lnSpc>
                <a:spcPct val="150000"/>
              </a:lnSpc>
            </a:pPr>
            <a:r>
              <a:rPr lang="ar-SA" dirty="0"/>
              <a:t> </a:t>
            </a:r>
            <a:r>
              <a:rPr lang="ar-SA" dirty="0">
                <a:solidFill>
                  <a:srgbClr val="FF0000"/>
                </a:solidFill>
              </a:rPr>
              <a:t>في الزمان</a:t>
            </a:r>
            <a:r>
              <a:rPr lang="ar-SA" dirty="0"/>
              <a:t>: (الماضي سنة 1925م، الحاضر بعد ما يزيد عن ثلاثين عامًا ..).</a:t>
            </a:r>
          </a:p>
          <a:p>
            <a:pPr>
              <a:lnSpc>
                <a:spcPct val="150000"/>
              </a:lnSpc>
            </a:pPr>
            <a:r>
              <a:rPr lang="ar-SA" dirty="0"/>
              <a:t> </a:t>
            </a:r>
            <a:r>
              <a:rPr lang="ar-SA" dirty="0">
                <a:solidFill>
                  <a:srgbClr val="FF0000"/>
                </a:solidFill>
              </a:rPr>
              <a:t>في المكان</a:t>
            </a:r>
            <a:r>
              <a:rPr lang="ar-SA" dirty="0"/>
              <a:t>: (حيّ منشيّة البكري القديمة في صحراء </a:t>
            </a:r>
            <a:r>
              <a:rPr lang="ar-SA" dirty="0" err="1"/>
              <a:t>البنديرة</a:t>
            </a:r>
            <a:r>
              <a:rPr lang="ar-SA" dirty="0"/>
              <a:t>، شارع </a:t>
            </a:r>
            <a:r>
              <a:rPr lang="ar-SA" dirty="0" err="1"/>
              <a:t>الملوانيّ</a:t>
            </a:r>
            <a:r>
              <a:rPr lang="ar-SA" dirty="0"/>
              <a:t> (القاهرة – مصر) بيت أمّ ميمي  حديقة الحيوان، السينما والمسرح.. </a:t>
            </a:r>
          </a:p>
          <a:p>
            <a:pPr>
              <a:lnSpc>
                <a:spcPct val="150000"/>
              </a:lnSpc>
            </a:pPr>
            <a:r>
              <a:rPr lang="ar-SA" dirty="0"/>
              <a:t> </a:t>
            </a:r>
            <a:r>
              <a:rPr lang="ar-SA" dirty="0">
                <a:solidFill>
                  <a:srgbClr val="FF0000"/>
                </a:solidFill>
              </a:rPr>
              <a:t>في تغيّر العادات والسّلوكيّات </a:t>
            </a:r>
            <a:r>
              <a:rPr lang="ar-SA" dirty="0"/>
              <a:t>بعد مرور الزّمن دون أن يستطيع أحد وقفها.</a:t>
            </a:r>
          </a:p>
          <a:p>
            <a:pPr>
              <a:lnSpc>
                <a:spcPct val="150000"/>
              </a:lnSpc>
            </a:pPr>
            <a:r>
              <a:rPr lang="ar-SA" dirty="0"/>
              <a:t> </a:t>
            </a:r>
            <a:r>
              <a:rPr lang="ar-SA" dirty="0">
                <a:solidFill>
                  <a:srgbClr val="FF0000"/>
                </a:solidFill>
              </a:rPr>
              <a:t>في تأجيل الارتباط </a:t>
            </a:r>
            <a:r>
              <a:rPr lang="ar-SA" dirty="0"/>
              <a:t>إلى ما بعد التخرّج من الجامعة، وبعد تهيئة الظّروف لخطبة الفتاة.</a:t>
            </a:r>
          </a:p>
          <a:p>
            <a:pPr>
              <a:lnSpc>
                <a:spcPct val="150000"/>
              </a:lnSpc>
            </a:pPr>
            <a:r>
              <a:rPr lang="ar-SA" dirty="0">
                <a:solidFill>
                  <a:srgbClr val="FF0000"/>
                </a:solidFill>
              </a:rPr>
              <a:t>معارضة الأهل </a:t>
            </a:r>
            <a:r>
              <a:rPr lang="ar-SA" dirty="0"/>
              <a:t>زواج ابنهم من فتاة وصمت عائلتها بسوء السمعة.</a:t>
            </a:r>
          </a:p>
          <a:p>
            <a:pPr>
              <a:lnSpc>
                <a:spcPct val="150000"/>
              </a:lnSpc>
            </a:pPr>
            <a:r>
              <a:rPr lang="ar-SA" dirty="0">
                <a:solidFill>
                  <a:srgbClr val="FF0000"/>
                </a:solidFill>
              </a:rPr>
              <a:t>وصف مظاهر </a:t>
            </a:r>
            <a:r>
              <a:rPr lang="ar-SA" dirty="0"/>
              <a:t>مستمدّة من الواقع (ومضت به إلى أريكة تمتدُّ أمامها هضبة معشوشبةٌ تناثرت في جنباتها مجموعات من البشر)</a:t>
            </a:r>
          </a:p>
          <a:p>
            <a:pPr>
              <a:lnSpc>
                <a:spcPct val="150000"/>
              </a:lnSpc>
            </a:pPr>
            <a:r>
              <a:rPr lang="ar-SA" dirty="0"/>
              <a:t>(كانا صغيريْن جدًّا بالقياس إلى خلفيّة الصّحراء المترامية وراءهما)</a:t>
            </a:r>
          </a:p>
          <a:p>
            <a:pPr>
              <a:lnSpc>
                <a:spcPct val="150000"/>
              </a:lnSpc>
            </a:pPr>
            <a:endParaRPr lang="ar-SA" dirty="0"/>
          </a:p>
        </p:txBody>
      </p:sp>
    </p:spTree>
    <p:extLst>
      <p:ext uri="{BB962C8B-B14F-4D97-AF65-F5344CB8AC3E}">
        <p14:creationId xmlns:p14="http://schemas.microsoft.com/office/powerpoint/2010/main" val="2036038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الأساليب</a:t>
            </a:r>
            <a:endParaRPr lang="he-IL" dirty="0"/>
          </a:p>
        </p:txBody>
      </p:sp>
      <p:sp>
        <p:nvSpPr>
          <p:cNvPr id="4" name="מציין מיקום תוכן 3"/>
          <p:cNvSpPr>
            <a:spLocks noGrp="1"/>
          </p:cNvSpPr>
          <p:nvPr>
            <p:ph sz="quarter" idx="4"/>
          </p:nvPr>
        </p:nvSpPr>
        <p:spPr>
          <a:xfrm>
            <a:off x="515206" y="933095"/>
            <a:ext cx="11160000" cy="4648840"/>
          </a:xfrm>
        </p:spPr>
        <p:txBody>
          <a:bodyPr>
            <a:normAutofit fontScale="92500" lnSpcReduction="20000"/>
          </a:bodyPr>
          <a:lstStyle/>
          <a:p>
            <a:pPr marL="0" indent="0">
              <a:lnSpc>
                <a:spcPct val="150000"/>
              </a:lnSpc>
              <a:buNone/>
            </a:pPr>
            <a:r>
              <a:rPr lang="ar-SA" dirty="0">
                <a:solidFill>
                  <a:srgbClr val="FF0000"/>
                </a:solidFill>
              </a:rPr>
              <a:t>المزج بين أسلوب السّرد والحوار </a:t>
            </a:r>
            <a:r>
              <a:rPr lang="ar-SA" dirty="0"/>
              <a:t>الّذي يتخلّله: تتناصف القصّة تقريبًا بين السّرد والحوار.</a:t>
            </a:r>
          </a:p>
          <a:p>
            <a:pPr>
              <a:lnSpc>
                <a:spcPct val="150000"/>
              </a:lnSpc>
            </a:pPr>
            <a:r>
              <a:rPr lang="ar-SA" dirty="0"/>
              <a:t>مميّزات الحوار:- الحوار خارجيّ: بين طرفين حوار بين أحمد وميمي فقط، وهو إرسال وتلقٍّ، ومن خلاله تنطلق الأحداث وتتشابك الحبكة - الحوار قصير في معظمه - الحوار باللّغة الفصحى السّلسة.  </a:t>
            </a:r>
          </a:p>
          <a:p>
            <a:pPr>
              <a:lnSpc>
                <a:spcPct val="150000"/>
              </a:lnSpc>
            </a:pPr>
            <a:r>
              <a:rPr lang="ar-SA" dirty="0">
                <a:solidFill>
                  <a:srgbClr val="FF0000"/>
                </a:solidFill>
              </a:rPr>
              <a:t>غرض الحوار الخارجي بشكل عام</a:t>
            </a:r>
            <a:r>
              <a:rPr lang="ar-SA" dirty="0"/>
              <a:t>: </a:t>
            </a:r>
          </a:p>
          <a:p>
            <a:pPr>
              <a:lnSpc>
                <a:spcPct val="150000"/>
              </a:lnSpc>
            </a:pPr>
            <a:r>
              <a:rPr lang="ar-SA" dirty="0"/>
              <a:t>- الكشف عن وجهات النظر المختلفة للشّخصيّات وأفكارها وعوالمها الخارجيّة.</a:t>
            </a:r>
          </a:p>
          <a:p>
            <a:pPr>
              <a:lnSpc>
                <a:spcPct val="150000"/>
              </a:lnSpc>
            </a:pPr>
            <a:r>
              <a:rPr lang="ar-SA" dirty="0"/>
              <a:t>- إضفاء ديناميكيّة وحيويّة على الأحداث والنصّ.</a:t>
            </a:r>
          </a:p>
          <a:p>
            <a:pPr>
              <a:lnSpc>
                <a:spcPct val="150000"/>
              </a:lnSpc>
            </a:pPr>
            <a:r>
              <a:rPr lang="ar-SA" dirty="0"/>
              <a:t>- الاقتراب من الذّات المتحاورة مع الآخر.</a:t>
            </a:r>
          </a:p>
          <a:p>
            <a:pPr>
              <a:lnSpc>
                <a:spcPct val="150000"/>
              </a:lnSpc>
            </a:pPr>
            <a:r>
              <a:rPr lang="ar-SA" dirty="0"/>
              <a:t>- كسر رتابة السّرد.</a:t>
            </a:r>
          </a:p>
          <a:p>
            <a:pPr>
              <a:lnSpc>
                <a:spcPct val="150000"/>
              </a:lnSpc>
            </a:pPr>
            <a:r>
              <a:rPr lang="ar-SA" dirty="0"/>
              <a:t>- لفت انتباه المتلقّي وجعله مترقّبًا للأحداث..</a:t>
            </a:r>
          </a:p>
          <a:p>
            <a:endParaRPr lang="ar-SA" dirty="0"/>
          </a:p>
          <a:p>
            <a:endParaRPr lang="he-IL" dirty="0"/>
          </a:p>
        </p:txBody>
      </p:sp>
    </p:spTree>
    <p:extLst>
      <p:ext uri="{BB962C8B-B14F-4D97-AF65-F5344CB8AC3E}">
        <p14:creationId xmlns:p14="http://schemas.microsoft.com/office/powerpoint/2010/main" val="3944429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t>سنتعلّم اليومَ </a:t>
            </a:r>
            <a:r>
              <a:rPr lang="he-IL" dirty="0"/>
              <a:t> </a:t>
            </a:r>
          </a:p>
        </p:txBody>
      </p:sp>
      <p:sp>
        <p:nvSpPr>
          <p:cNvPr id="3" name="מציין מיקום טקסט 2"/>
          <p:cNvSpPr>
            <a:spLocks noGrp="1"/>
          </p:cNvSpPr>
          <p:nvPr>
            <p:ph type="body" sz="quarter" idx="3"/>
          </p:nvPr>
        </p:nvSpPr>
        <p:spPr>
          <a:xfrm>
            <a:off x="515206" y="1185680"/>
            <a:ext cx="11159999" cy="4177890"/>
          </a:xfrm>
        </p:spPr>
        <p:txBody>
          <a:bodyPr/>
          <a:lstStyle/>
          <a:p>
            <a:r>
              <a:rPr lang="ar-SA" dirty="0"/>
              <a:t>ما هي القصّة القصيرة؟</a:t>
            </a:r>
          </a:p>
          <a:p>
            <a:r>
              <a:rPr lang="ar-SA" dirty="0"/>
              <a:t>ما هو مضمون النصّ؟</a:t>
            </a:r>
          </a:p>
          <a:p>
            <a:r>
              <a:rPr lang="ar-SA" dirty="0"/>
              <a:t>ما هو الموضوع الّذي يطرحه النصّ؟</a:t>
            </a:r>
          </a:p>
          <a:p>
            <a:r>
              <a:rPr lang="ar-SA" dirty="0"/>
              <a:t>ما هي الأساليب الّتي وظّفها الكاتب في النصّ؟</a:t>
            </a:r>
          </a:p>
          <a:p>
            <a:r>
              <a:rPr lang="ar-SA" dirty="0"/>
              <a:t>ما هو المغزى من النصّ؟</a:t>
            </a:r>
          </a:p>
          <a:p>
            <a:endParaRPr lang="ar-SA" dirty="0"/>
          </a:p>
          <a:p>
            <a:endParaRPr lang="he-IL" dirty="0"/>
          </a:p>
        </p:txBody>
      </p:sp>
      <p:sp>
        <p:nvSpPr>
          <p:cNvPr id="12" name="מציין מיקום תוכן 11"/>
          <p:cNvSpPr>
            <a:spLocks noGrp="1"/>
          </p:cNvSpPr>
          <p:nvPr>
            <p:ph sz="quarter" idx="4"/>
          </p:nvPr>
        </p:nvSpPr>
        <p:spPr/>
        <p:txBody>
          <a:bodyPr/>
          <a:lstStyle/>
          <a:p>
            <a:pPr marL="0" indent="0">
              <a:buNone/>
            </a:pPr>
            <a:endParaRPr lang="ar-SA" dirty="0"/>
          </a:p>
          <a:p>
            <a:pPr marL="0" indent="0">
              <a:buNone/>
            </a:pPr>
            <a:endParaRPr lang="ar-SA" dirty="0"/>
          </a:p>
          <a:p>
            <a:pPr marL="0" indent="0">
              <a:buNone/>
            </a:pPr>
            <a:endParaRPr lang="he-I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3"/>
          </p:nvPr>
        </p:nvSpPr>
        <p:spPr/>
        <p:txBody>
          <a:bodyPr/>
          <a:lstStyle/>
          <a:p>
            <a:r>
              <a:rPr lang="ar-SA" dirty="0"/>
              <a:t>الحوار الدّاخليّ</a:t>
            </a:r>
            <a:endParaRPr lang="he-IL" dirty="0"/>
          </a:p>
        </p:txBody>
      </p:sp>
      <p:sp>
        <p:nvSpPr>
          <p:cNvPr id="4" name="מציין מיקום תוכן 3"/>
          <p:cNvSpPr>
            <a:spLocks noGrp="1"/>
          </p:cNvSpPr>
          <p:nvPr>
            <p:ph sz="quarter" idx="4"/>
          </p:nvPr>
        </p:nvSpPr>
        <p:spPr/>
        <p:txBody>
          <a:bodyPr/>
          <a:lstStyle/>
          <a:p>
            <a:pPr>
              <a:lnSpc>
                <a:spcPct val="150000"/>
              </a:lnSpc>
            </a:pPr>
            <a:r>
              <a:rPr lang="ar-SA" dirty="0"/>
              <a:t>- </a:t>
            </a:r>
            <a:r>
              <a:rPr lang="ar-SA" dirty="0">
                <a:solidFill>
                  <a:srgbClr val="FF0000"/>
                </a:solidFill>
              </a:rPr>
              <a:t>فكان يقول لنفسه محزونًا</a:t>
            </a:r>
            <a:r>
              <a:rPr lang="ar-SA" dirty="0"/>
              <a:t>: «</a:t>
            </a:r>
            <a:r>
              <a:rPr lang="ar-SA" dirty="0">
                <a:solidFill>
                  <a:srgbClr val="FF0000"/>
                </a:solidFill>
              </a:rPr>
              <a:t>يا للخسارة</a:t>
            </a:r>
            <a:r>
              <a:rPr lang="ar-SA" dirty="0"/>
              <a:t>»</a:t>
            </a:r>
          </a:p>
          <a:p>
            <a:pPr>
              <a:lnSpc>
                <a:spcPct val="150000"/>
              </a:lnSpc>
            </a:pPr>
            <a:r>
              <a:rPr lang="ar-SA" dirty="0"/>
              <a:t>من خلال المونولوج</a:t>
            </a:r>
          </a:p>
          <a:p>
            <a:pPr>
              <a:lnSpc>
                <a:spcPct val="150000"/>
              </a:lnSpc>
            </a:pPr>
            <a:r>
              <a:rPr lang="ar-SA" dirty="0"/>
              <a:t>يظهر الكاتب لنا</a:t>
            </a:r>
            <a:r>
              <a:rPr lang="ar-SA" dirty="0">
                <a:solidFill>
                  <a:srgbClr val="FF0000"/>
                </a:solidFill>
              </a:rPr>
              <a:t> الاضطراب </a:t>
            </a:r>
            <a:r>
              <a:rPr lang="ar-SA" dirty="0"/>
              <a:t>والصّراع النّفسي لدى أحمد</a:t>
            </a:r>
          </a:p>
          <a:p>
            <a:pPr>
              <a:lnSpc>
                <a:spcPct val="150000"/>
              </a:lnSpc>
            </a:pPr>
            <a:r>
              <a:rPr lang="ar-SA" dirty="0"/>
              <a:t>كما ويظهر </a:t>
            </a:r>
            <a:r>
              <a:rPr lang="ar-SA" dirty="0">
                <a:solidFill>
                  <a:srgbClr val="FF0000"/>
                </a:solidFill>
              </a:rPr>
              <a:t>الواقع</a:t>
            </a:r>
            <a:r>
              <a:rPr lang="ar-SA" dirty="0"/>
              <a:t> بصورته القاسية</a:t>
            </a:r>
          </a:p>
          <a:p>
            <a:pPr>
              <a:lnSpc>
                <a:spcPct val="150000"/>
              </a:lnSpc>
            </a:pPr>
            <a:r>
              <a:rPr lang="ar-SA" dirty="0"/>
              <a:t>يعمل على </a:t>
            </a:r>
            <a:r>
              <a:rPr lang="ar-SA" dirty="0">
                <a:solidFill>
                  <a:srgbClr val="FF0000"/>
                </a:solidFill>
              </a:rPr>
              <a:t>إبطاء الأحداث </a:t>
            </a:r>
            <a:r>
              <a:rPr lang="ar-SA" dirty="0"/>
              <a:t>والاعتماد على الاسترجاع الفنّي</a:t>
            </a:r>
            <a:endParaRPr lang="he-IL" dirty="0"/>
          </a:p>
        </p:txBody>
      </p:sp>
    </p:spTree>
    <p:extLst>
      <p:ext uri="{BB962C8B-B14F-4D97-AF65-F5344CB8AC3E}">
        <p14:creationId xmlns:p14="http://schemas.microsoft.com/office/powerpoint/2010/main" val="1345885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الاسترجاع الفنّي</a:t>
            </a:r>
            <a:endParaRPr lang="he-IL" dirty="0"/>
          </a:p>
        </p:txBody>
      </p:sp>
      <p:sp>
        <p:nvSpPr>
          <p:cNvPr id="4" name="מציין מיקום תוכן 3"/>
          <p:cNvSpPr>
            <a:spLocks noGrp="1"/>
          </p:cNvSpPr>
          <p:nvPr>
            <p:ph sz="quarter" idx="4"/>
          </p:nvPr>
        </p:nvSpPr>
        <p:spPr>
          <a:xfrm>
            <a:off x="515206" y="1037230"/>
            <a:ext cx="11160000" cy="4840969"/>
          </a:xfrm>
        </p:spPr>
        <p:txBody>
          <a:bodyPr>
            <a:normAutofit fontScale="85000" lnSpcReduction="20000"/>
          </a:bodyPr>
          <a:lstStyle/>
          <a:p>
            <a:pPr>
              <a:lnSpc>
                <a:spcPct val="150000"/>
              </a:lnSpc>
            </a:pPr>
            <a:r>
              <a:rPr lang="ar-SA" dirty="0"/>
              <a:t> هو الرّجوع من الزّمن الحاضر إلى الماضي، أثناء التّسلسل المنطقيّ للأحداث. تذكّر أحمد حياته في الماضي في الحيّ، وتعرّفه بميمي وافتراقهما، تذكّر أمّ ميمي وحياتها خروجها وتزيّنها..(وبحث في ضباب الحلم عن عام 1925)</a:t>
            </a:r>
          </a:p>
          <a:p>
            <a:pPr>
              <a:lnSpc>
                <a:spcPct val="150000"/>
              </a:lnSpc>
            </a:pPr>
            <a:r>
              <a:rPr lang="ar-SA" dirty="0">
                <a:solidFill>
                  <a:srgbClr val="FF0000"/>
                </a:solidFill>
              </a:rPr>
              <a:t>الغرض من الاسترجاع الفنّي</a:t>
            </a:r>
            <a:r>
              <a:rPr lang="ar-SA" dirty="0"/>
              <a:t>:</a:t>
            </a:r>
          </a:p>
          <a:p>
            <a:pPr>
              <a:lnSpc>
                <a:spcPct val="150000"/>
              </a:lnSpc>
            </a:pPr>
            <a:r>
              <a:rPr lang="ar-SA" dirty="0"/>
              <a:t>- توقّف الرّاوي عن متابعة سرد الأحداث ممّا يتيح التّعرّف على ماضيها وحاضرها</a:t>
            </a:r>
          </a:p>
          <a:p>
            <a:pPr>
              <a:lnSpc>
                <a:spcPct val="150000"/>
              </a:lnSpc>
            </a:pPr>
            <a:r>
              <a:rPr lang="ar-SA" dirty="0"/>
              <a:t>- يحيطنا علمًا بالشّخصيّات ذاكرًا ما قد يطرأ عليها من تغييرات</a:t>
            </a:r>
          </a:p>
          <a:p>
            <a:pPr>
              <a:lnSpc>
                <a:spcPct val="150000"/>
              </a:lnSpc>
            </a:pPr>
            <a:r>
              <a:rPr lang="ar-SA" dirty="0"/>
              <a:t> - وصف انفعالات البطل، وسذاجة وصراع المراهقة البريئة، وحبّه لميمي في شبابه. </a:t>
            </a:r>
          </a:p>
          <a:p>
            <a:pPr>
              <a:lnSpc>
                <a:spcPct val="150000"/>
              </a:lnSpc>
            </a:pPr>
            <a:r>
              <a:rPr lang="ar-SA" dirty="0"/>
              <a:t>- تصوير الحياة الواقعيّة والاجتماعيّة في الحيّ وفي تلك الفترة.</a:t>
            </a:r>
          </a:p>
          <a:p>
            <a:pPr>
              <a:lnSpc>
                <a:spcPct val="150000"/>
              </a:lnSpc>
            </a:pPr>
            <a:r>
              <a:rPr lang="ar-SA" dirty="0"/>
              <a:t>- إبراز المعالم الجغرافيّة الديمغرافيّة الزّمانيّة والمكانيّة لأحياء وشوارع القاهرة كتوثيق تاريخيّ </a:t>
            </a:r>
          </a:p>
          <a:p>
            <a:pPr>
              <a:lnSpc>
                <a:spcPct val="150000"/>
              </a:lnSpc>
            </a:pPr>
            <a:r>
              <a:rPr lang="ar-SA" dirty="0"/>
              <a:t>- التّشويق وكسر رتابة الزّمن.</a:t>
            </a:r>
          </a:p>
          <a:p>
            <a:pPr>
              <a:lnSpc>
                <a:spcPct val="150000"/>
              </a:lnSpc>
            </a:pPr>
            <a:r>
              <a:rPr lang="ar-SA" dirty="0"/>
              <a:t>- إجراء مقابلة زمنيّة بين المواقف والأحداث المختلفة، أو توضيح موقف معيّن والتعليق عليه.</a:t>
            </a:r>
            <a:endParaRPr lang="he-IL" dirty="0"/>
          </a:p>
        </p:txBody>
      </p:sp>
    </p:spTree>
    <p:extLst>
      <p:ext uri="{BB962C8B-B14F-4D97-AF65-F5344CB8AC3E}">
        <p14:creationId xmlns:p14="http://schemas.microsoft.com/office/powerpoint/2010/main" val="2367169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477673"/>
            <a:ext cx="11160000" cy="5400526"/>
          </a:xfrm>
        </p:spPr>
        <p:txBody>
          <a:bodyPr/>
          <a:lstStyle/>
          <a:p>
            <a:pPr>
              <a:lnSpc>
                <a:spcPct val="150000"/>
              </a:lnSpc>
            </a:pPr>
            <a:r>
              <a:rPr lang="ar-SA" dirty="0">
                <a:solidFill>
                  <a:srgbClr val="FF0000"/>
                </a:solidFill>
              </a:rPr>
              <a:t>الأسلوب الإنشائي </a:t>
            </a:r>
            <a:r>
              <a:rPr lang="ar-SA" dirty="0"/>
              <a:t>/ </a:t>
            </a:r>
            <a:r>
              <a:rPr lang="ar-SA" dirty="0">
                <a:solidFill>
                  <a:srgbClr val="FF0000"/>
                </a:solidFill>
              </a:rPr>
              <a:t>الاستفهام والتعجّب</a:t>
            </a:r>
            <a:r>
              <a:rPr lang="ar-SA" dirty="0"/>
              <a:t>: (ما سرّ ذلك يا ترى؟ أيّ عام يا ترى؟ كيف كان ذلك؟ !  أيّ امرأة ..وأيّ بنات؟! مثل من؟ ! ...).</a:t>
            </a:r>
          </a:p>
          <a:p>
            <a:pPr>
              <a:lnSpc>
                <a:spcPct val="150000"/>
              </a:lnSpc>
            </a:pPr>
            <a:r>
              <a:rPr lang="ar-SA" dirty="0">
                <a:solidFill>
                  <a:srgbClr val="FF0000"/>
                </a:solidFill>
              </a:rPr>
              <a:t>الغرض</a:t>
            </a:r>
            <a:r>
              <a:rPr lang="ar-SA" dirty="0"/>
              <a:t>:</a:t>
            </a:r>
          </a:p>
          <a:p>
            <a:pPr>
              <a:lnSpc>
                <a:spcPct val="150000"/>
              </a:lnSpc>
            </a:pPr>
            <a:r>
              <a:rPr lang="ar-SA" dirty="0"/>
              <a:t>- إعطاء فرصة للإجابة لمعرفة المقصود.</a:t>
            </a:r>
          </a:p>
          <a:p>
            <a:pPr>
              <a:lnSpc>
                <a:spcPct val="150000"/>
              </a:lnSpc>
            </a:pPr>
            <a:r>
              <a:rPr lang="ar-SA" dirty="0"/>
              <a:t>- إعطاء مفصل للانتقال من موضوع إلى آخر.</a:t>
            </a:r>
          </a:p>
          <a:p>
            <a:pPr>
              <a:lnSpc>
                <a:spcPct val="150000"/>
              </a:lnSpc>
            </a:pPr>
            <a:r>
              <a:rPr lang="ar-SA" dirty="0"/>
              <a:t>- لفت انتباه المتلقّي إلى الحوار لكشف الغموض.</a:t>
            </a:r>
          </a:p>
          <a:p>
            <a:pPr>
              <a:lnSpc>
                <a:spcPct val="150000"/>
              </a:lnSpc>
            </a:pPr>
            <a:r>
              <a:rPr lang="ar-SA" dirty="0"/>
              <a:t>- دفع الرتابة والملل من السرد و الحوار.</a:t>
            </a:r>
          </a:p>
          <a:p>
            <a:endParaRPr lang="he-IL" dirty="0"/>
          </a:p>
        </p:txBody>
      </p:sp>
    </p:spTree>
    <p:extLst>
      <p:ext uri="{BB962C8B-B14F-4D97-AF65-F5344CB8AC3E}">
        <p14:creationId xmlns:p14="http://schemas.microsoft.com/office/powerpoint/2010/main" val="33817346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327546"/>
            <a:ext cx="11160000" cy="5550653"/>
          </a:xfrm>
        </p:spPr>
        <p:txBody>
          <a:bodyPr>
            <a:normAutofit fontScale="92500" lnSpcReduction="20000"/>
          </a:bodyPr>
          <a:lstStyle/>
          <a:p>
            <a:pPr>
              <a:lnSpc>
                <a:spcPct val="200000"/>
              </a:lnSpc>
            </a:pPr>
            <a:r>
              <a:rPr lang="ar-SA" dirty="0">
                <a:solidFill>
                  <a:srgbClr val="FF0000"/>
                </a:solidFill>
              </a:rPr>
              <a:t>إثارة الدهشة والاستغراب </a:t>
            </a:r>
            <a:r>
              <a:rPr lang="ar-SA" dirty="0"/>
              <a:t>من الشّخصيّة / المكان / الأحداث.</a:t>
            </a:r>
          </a:p>
          <a:p>
            <a:pPr>
              <a:lnSpc>
                <a:spcPct val="200000"/>
              </a:lnSpc>
            </a:pPr>
            <a:r>
              <a:rPr lang="ar-SA" dirty="0"/>
              <a:t>-  الإشارة إلى الحيرة والارتباك / معاناة الواقع والتّعبير عن الأزمة الدّاخليّة.</a:t>
            </a:r>
          </a:p>
          <a:p>
            <a:pPr>
              <a:lnSpc>
                <a:spcPct val="200000"/>
              </a:lnSpc>
            </a:pPr>
            <a:r>
              <a:rPr lang="ar-SA" dirty="0"/>
              <a:t>- نوع من الحوار الداخليّ؛  أنّ ذاته تلحّ عليه بالأسئلة، وتحتج عليه وتناقشه.</a:t>
            </a:r>
          </a:p>
          <a:p>
            <a:pPr>
              <a:lnSpc>
                <a:spcPct val="200000"/>
              </a:lnSpc>
            </a:pPr>
            <a:r>
              <a:rPr lang="ar-SA" dirty="0"/>
              <a:t>عندما سألت ميمي أحمد: (</a:t>
            </a:r>
            <a:r>
              <a:rPr lang="ar-SA" dirty="0">
                <a:solidFill>
                  <a:srgbClr val="FF0000"/>
                </a:solidFill>
              </a:rPr>
              <a:t>هل نذهب إلى الحديقة</a:t>
            </a:r>
            <a:r>
              <a:rPr lang="ar-SA" dirty="0"/>
              <a:t>؟) سؤالها يُظهر </a:t>
            </a:r>
            <a:r>
              <a:rPr lang="ar-SA" dirty="0" err="1"/>
              <a:t>انفاتحها</a:t>
            </a:r>
            <a:r>
              <a:rPr lang="ar-SA" dirty="0"/>
              <a:t> وتمرّدها على المجتمع بعاداته </a:t>
            </a:r>
            <a:r>
              <a:rPr lang="ar-SA" dirty="0" err="1"/>
              <a:t>ومحافظته</a:t>
            </a:r>
            <a:r>
              <a:rPr lang="ar-SA" dirty="0"/>
              <a:t> وتقاليده. قال: (</a:t>
            </a:r>
            <a:r>
              <a:rPr lang="ar-SA" dirty="0">
                <a:solidFill>
                  <a:srgbClr val="FF0000"/>
                </a:solidFill>
              </a:rPr>
              <a:t>نلتقي هناك ونفترق هناك</a:t>
            </a:r>
            <a:r>
              <a:rPr lang="ar-SA" dirty="0"/>
              <a:t>) يدل على مدى </a:t>
            </a:r>
            <a:r>
              <a:rPr lang="ar-SA" dirty="0" err="1"/>
              <a:t>محافظته</a:t>
            </a:r>
            <a:r>
              <a:rPr lang="ar-SA" dirty="0"/>
              <a:t> على العادات والتّقاليد الّتي لا تسمح للفتاة أن تسير في الشّارع مع شاب وخاصّة أنّها سافرة ومتبرّجة (فما بال النّاس لو كانت من بيت سيّء السّمعة)</a:t>
            </a:r>
          </a:p>
          <a:p>
            <a:pPr>
              <a:lnSpc>
                <a:spcPct val="200000"/>
              </a:lnSpc>
            </a:pPr>
            <a:r>
              <a:rPr lang="ar-SA" dirty="0"/>
              <a:t>- (</a:t>
            </a:r>
            <a:r>
              <a:rPr lang="ar-SA" dirty="0">
                <a:solidFill>
                  <a:srgbClr val="FF0000"/>
                </a:solidFill>
              </a:rPr>
              <a:t>لكنّني أحبّك، ليكن الأمر سرًّا بيننا) </a:t>
            </a:r>
            <a:r>
              <a:rPr lang="ar-SA" dirty="0"/>
              <a:t>يدلّ على خبايا النّاس من وراء العادات والتّقاليد.</a:t>
            </a:r>
          </a:p>
          <a:p>
            <a:pPr>
              <a:lnSpc>
                <a:spcPct val="200000"/>
              </a:lnSpc>
            </a:pPr>
            <a:r>
              <a:rPr lang="ar-SA" dirty="0"/>
              <a:t>-(</a:t>
            </a:r>
            <a:r>
              <a:rPr lang="ar-SA" dirty="0">
                <a:solidFill>
                  <a:srgbClr val="FF0000"/>
                </a:solidFill>
              </a:rPr>
              <a:t>ونحن أشرف من الجميع</a:t>
            </a:r>
            <a:r>
              <a:rPr lang="ar-SA" dirty="0"/>
              <a:t>) ميّزت نفسها وعائلتها عن جميع من في الحيّ.</a:t>
            </a:r>
          </a:p>
          <a:p>
            <a:pPr>
              <a:lnSpc>
                <a:spcPct val="200000"/>
              </a:lnSpc>
            </a:pPr>
            <a:endParaRPr lang="ar-SA" dirty="0"/>
          </a:p>
          <a:p>
            <a:endParaRPr lang="he-IL" dirty="0"/>
          </a:p>
        </p:txBody>
      </p:sp>
    </p:spTree>
    <p:extLst>
      <p:ext uri="{BB962C8B-B14F-4D97-AF65-F5344CB8AC3E}">
        <p14:creationId xmlns:p14="http://schemas.microsoft.com/office/powerpoint/2010/main" val="9724926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259307"/>
            <a:ext cx="11160000" cy="5618891"/>
          </a:xfrm>
        </p:spPr>
        <p:txBody>
          <a:bodyPr/>
          <a:lstStyle/>
          <a:p>
            <a:endParaRPr lang="ar-SA" dirty="0"/>
          </a:p>
          <a:p>
            <a:r>
              <a:rPr lang="ar-SA" dirty="0"/>
              <a:t> </a:t>
            </a:r>
            <a:r>
              <a:rPr lang="ar-SA" dirty="0">
                <a:solidFill>
                  <a:srgbClr val="FF0000"/>
                </a:solidFill>
              </a:rPr>
              <a:t>أسلوب الحذف: النّقاط .. </a:t>
            </a:r>
            <a:r>
              <a:rPr lang="ar-SA" dirty="0">
                <a:solidFill>
                  <a:schemeClr val="tx1"/>
                </a:solidFill>
              </a:rPr>
              <a:t>(أبيتُنا مخيفٌ إلى هذه الدّرجة؟ لا.. الأمر وما فيه..)</a:t>
            </a:r>
          </a:p>
          <a:p>
            <a:r>
              <a:rPr lang="ar-SA" dirty="0"/>
              <a:t>- </a:t>
            </a:r>
            <a:r>
              <a:rPr lang="ar-SA" dirty="0">
                <a:solidFill>
                  <a:srgbClr val="FF0000"/>
                </a:solidFill>
              </a:rPr>
              <a:t>الغرض</a:t>
            </a:r>
            <a:r>
              <a:rPr lang="ar-SA" dirty="0"/>
              <a:t>:</a:t>
            </a:r>
          </a:p>
          <a:p>
            <a:r>
              <a:rPr lang="ar-SA" dirty="0"/>
              <a:t> - للاختصار كأنّ المتابعة مفهومة ضمنًا لدى الطرف الآخر.</a:t>
            </a:r>
          </a:p>
          <a:p>
            <a:r>
              <a:rPr lang="ar-SA" dirty="0"/>
              <a:t>- تظهر صعوبة واستحالة مواصلة النّقاش أو السّرد أو الحوار بسبب الحالة النّفسيّة؛ الغمّ والحزن والغضب..</a:t>
            </a:r>
          </a:p>
          <a:p>
            <a:r>
              <a:rPr lang="ar-SA" dirty="0"/>
              <a:t>- تظهر النّقاط تقطّعًا في الحديث الّذي يدلّ على الحالة النّفسيّة والتّردّد لدى المتكلّم (يبحث عن الكلمات ولا يجدها).</a:t>
            </a:r>
          </a:p>
          <a:p>
            <a:r>
              <a:rPr lang="ar-SA" dirty="0"/>
              <a:t>- عدم إرادة للتّصريح بالحقائق أمام المتحاور الثّاني (إخفاء الحقيقة).</a:t>
            </a:r>
          </a:p>
          <a:p>
            <a:r>
              <a:rPr lang="ar-SA" dirty="0"/>
              <a:t>- تدلّ على فترة صمت بين الجمل.</a:t>
            </a:r>
          </a:p>
          <a:p>
            <a:endParaRPr lang="he-IL" dirty="0"/>
          </a:p>
        </p:txBody>
      </p:sp>
    </p:spTree>
    <p:extLst>
      <p:ext uri="{BB962C8B-B14F-4D97-AF65-F5344CB8AC3E}">
        <p14:creationId xmlns:p14="http://schemas.microsoft.com/office/powerpoint/2010/main" val="1741655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859809"/>
            <a:ext cx="11160000" cy="5018389"/>
          </a:xfrm>
        </p:spPr>
        <p:txBody>
          <a:bodyPr/>
          <a:lstStyle/>
          <a:p>
            <a:r>
              <a:rPr lang="ar-SA" dirty="0"/>
              <a:t> </a:t>
            </a:r>
            <a:r>
              <a:rPr lang="ar-SA" dirty="0">
                <a:solidFill>
                  <a:srgbClr val="FF0000"/>
                </a:solidFill>
              </a:rPr>
              <a:t>أسلوب الوصف</a:t>
            </a:r>
            <a:r>
              <a:rPr lang="ar-SA" dirty="0"/>
              <a:t>: (سيّدة واضحة الكهولة- البيوت الصغيرة ذات الدوار- من أعالي الأبواب تتدلّى)</a:t>
            </a:r>
          </a:p>
          <a:p>
            <a:r>
              <a:rPr lang="ar-SA" dirty="0">
                <a:solidFill>
                  <a:srgbClr val="FF0000"/>
                </a:solidFill>
              </a:rPr>
              <a:t>اللغة</a:t>
            </a:r>
            <a:r>
              <a:rPr lang="ar-SA" dirty="0"/>
              <a:t>: معظمها فصيحة سهلة. فيها تعابير إيحائيّة، مثل: "فابتسمت عن طاقم نضيد .. يوحي بكبر السنّ</a:t>
            </a:r>
            <a:r>
              <a:rPr lang="he-IL" dirty="0"/>
              <a:t>"</a:t>
            </a:r>
            <a:r>
              <a:rPr lang="ar-SA" dirty="0"/>
              <a:t>.</a:t>
            </a:r>
          </a:p>
          <a:p>
            <a:r>
              <a:rPr lang="ar-SA" dirty="0"/>
              <a:t> </a:t>
            </a:r>
            <a:r>
              <a:rPr lang="ar-SA" dirty="0">
                <a:solidFill>
                  <a:srgbClr val="FF0000"/>
                </a:solidFill>
              </a:rPr>
              <a:t>الأساليب البلاغيّة واضحة: </a:t>
            </a:r>
          </a:p>
          <a:p>
            <a:r>
              <a:rPr lang="ar-SA" dirty="0"/>
              <a:t>- </a:t>
            </a:r>
            <a:r>
              <a:rPr lang="ar-SA" dirty="0">
                <a:solidFill>
                  <a:srgbClr val="FF0000"/>
                </a:solidFill>
              </a:rPr>
              <a:t>الاستعارة</a:t>
            </a:r>
            <a:r>
              <a:rPr lang="ar-SA" dirty="0"/>
              <a:t>: مقعّرة الخدّين، ضباب الحلم، خرق العقل، سياج من الرّهبة..</a:t>
            </a:r>
          </a:p>
          <a:p>
            <a:r>
              <a:rPr lang="ar-SA" dirty="0">
                <a:solidFill>
                  <a:srgbClr val="FF0000"/>
                </a:solidFill>
              </a:rPr>
              <a:t>التّشبيه</a:t>
            </a:r>
            <a:r>
              <a:rPr lang="ar-SA" dirty="0"/>
              <a:t>: كالسرّ، النّساء عورة، ككلمة متحدّية، كأنّه وباء، جميلة كأخواتها...)</a:t>
            </a:r>
          </a:p>
          <a:p>
            <a:pPr marL="0" indent="0">
              <a:buNone/>
            </a:pPr>
            <a:r>
              <a:rPr lang="ar-SA" dirty="0"/>
              <a:t>    </a:t>
            </a:r>
            <a:r>
              <a:rPr lang="ar-SA" dirty="0">
                <a:solidFill>
                  <a:srgbClr val="FF0000"/>
                </a:solidFill>
              </a:rPr>
              <a:t> الطباق</a:t>
            </a:r>
            <a:r>
              <a:rPr lang="ar-SA" dirty="0"/>
              <a:t>: أبيض، أسود.</a:t>
            </a:r>
          </a:p>
          <a:p>
            <a:endParaRPr lang="ar-SA" dirty="0"/>
          </a:p>
          <a:p>
            <a:endParaRPr lang="ar-SA" dirty="0"/>
          </a:p>
          <a:p>
            <a:endParaRPr lang="he-IL" dirty="0"/>
          </a:p>
        </p:txBody>
      </p:sp>
    </p:spTree>
    <p:extLst>
      <p:ext uri="{BB962C8B-B14F-4D97-AF65-F5344CB8AC3E}">
        <p14:creationId xmlns:p14="http://schemas.microsoft.com/office/powerpoint/2010/main" val="8316285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914401"/>
            <a:ext cx="11160000" cy="4963798"/>
          </a:xfrm>
        </p:spPr>
        <p:txBody>
          <a:bodyPr/>
          <a:lstStyle/>
          <a:p>
            <a:pPr>
              <a:lnSpc>
                <a:spcPct val="200000"/>
              </a:lnSpc>
            </a:pPr>
            <a:r>
              <a:rPr lang="ar-SA" dirty="0"/>
              <a:t>- لماذا اختار المؤلّف سن شخصيّاته الأساسيّة في الخمسين ؟</a:t>
            </a:r>
          </a:p>
          <a:p>
            <a:pPr>
              <a:lnSpc>
                <a:spcPct val="200000"/>
              </a:lnSpc>
            </a:pPr>
            <a:r>
              <a:rPr lang="ar-SA" dirty="0"/>
              <a:t>- أحمد في الحاضر ابن الخمسين أو يزيد قليلاً .</a:t>
            </a:r>
          </a:p>
          <a:p>
            <a:pPr>
              <a:lnSpc>
                <a:spcPct val="200000"/>
              </a:lnSpc>
            </a:pPr>
            <a:r>
              <a:rPr lang="ar-SA" dirty="0"/>
              <a:t>- ميمي في الحاضر ابنة الخمسين في سنّ أحمد تقريبًا .</a:t>
            </a:r>
          </a:p>
          <a:p>
            <a:pPr>
              <a:lnSpc>
                <a:spcPct val="200000"/>
              </a:lnSpc>
            </a:pPr>
            <a:r>
              <a:rPr lang="ar-SA" dirty="0"/>
              <a:t>- أمّ ميمي الّتي يتذكّرها أحمد في الحيّ كانت في الخمسين من عمرها ( سنّ ابنتها ميمي في الحاضر ) .</a:t>
            </a:r>
          </a:p>
          <a:p>
            <a:pPr>
              <a:lnSpc>
                <a:spcPct val="200000"/>
              </a:lnSpc>
            </a:pPr>
            <a:endParaRPr lang="he-IL" dirty="0"/>
          </a:p>
        </p:txBody>
      </p:sp>
    </p:spTree>
    <p:extLst>
      <p:ext uri="{BB962C8B-B14F-4D97-AF65-F5344CB8AC3E}">
        <p14:creationId xmlns:p14="http://schemas.microsoft.com/office/powerpoint/2010/main" val="3668539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968991"/>
            <a:ext cx="11160000" cy="4909207"/>
          </a:xfrm>
        </p:spPr>
        <p:txBody>
          <a:bodyPr>
            <a:normAutofit/>
          </a:bodyPr>
          <a:lstStyle/>
          <a:p>
            <a:pPr>
              <a:lnSpc>
                <a:spcPct val="150000"/>
              </a:lnSpc>
            </a:pPr>
            <a:r>
              <a:rPr lang="ar-SA" dirty="0">
                <a:solidFill>
                  <a:srgbClr val="FF0000"/>
                </a:solidFill>
              </a:rPr>
              <a:t>القصد/ الرّمزيّة:</a:t>
            </a:r>
          </a:p>
          <a:p>
            <a:pPr>
              <a:lnSpc>
                <a:spcPct val="150000"/>
              </a:lnSpc>
            </a:pPr>
            <a:r>
              <a:rPr lang="ar-SA" dirty="0"/>
              <a:t>ربّما قصد المقارنة بين أمّ ميمي الّتي حافظت على جمالها، وتمسّكت بحريّتها وهي في هذا السنّ، وبين ميمي الّتي بدت أكبر من سنّها كأنّها عجوز، فلم يعرفها أحمد في البداية.</a:t>
            </a:r>
          </a:p>
          <a:p>
            <a:pPr>
              <a:lnSpc>
                <a:spcPct val="150000"/>
              </a:lnSpc>
            </a:pPr>
            <a:r>
              <a:rPr lang="ar-SA" dirty="0"/>
              <a:t> إنّ سنّ الخمسين سنّ التّجربة، منتصف العمر. المفروض بالإنسان أنّه تغلّب على عهد المراهقة، ففيه استهجان من تصرّفات أمّ ميمي. كذلك فيه استهجان من تصرّف أحمد باتّصاله بميمي.</a:t>
            </a:r>
          </a:p>
          <a:p>
            <a:endParaRPr lang="ar-SA" dirty="0"/>
          </a:p>
          <a:p>
            <a:endParaRPr lang="ar-SA" dirty="0"/>
          </a:p>
          <a:p>
            <a:endParaRPr lang="he-IL" dirty="0"/>
          </a:p>
        </p:txBody>
      </p:sp>
    </p:spTree>
    <p:extLst>
      <p:ext uri="{BB962C8B-B14F-4D97-AF65-F5344CB8AC3E}">
        <p14:creationId xmlns:p14="http://schemas.microsoft.com/office/powerpoint/2010/main" val="3793868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191070"/>
            <a:ext cx="11160000" cy="5377218"/>
          </a:xfrm>
        </p:spPr>
        <p:txBody>
          <a:bodyPr>
            <a:normAutofit lnSpcReduction="10000"/>
          </a:bodyPr>
          <a:lstStyle/>
          <a:p>
            <a:endParaRPr lang="ar-SA" dirty="0"/>
          </a:p>
          <a:p>
            <a:pPr>
              <a:lnSpc>
                <a:spcPct val="150000"/>
              </a:lnSpc>
            </a:pPr>
            <a:r>
              <a:rPr lang="ar-SA" dirty="0"/>
              <a:t>- لماذا اختار الكاتب أن تكون ذريّة بيت حلاوة كلّهنّ إناث، وذريّة أحمد، وذريّة ميمي ثلاث بنات؟</a:t>
            </a:r>
          </a:p>
          <a:p>
            <a:pPr>
              <a:lnSpc>
                <a:spcPct val="150000"/>
              </a:lnSpc>
            </a:pPr>
            <a:r>
              <a:rPr lang="ar-SA" dirty="0"/>
              <a:t>- القصد / الرمزيّة:</a:t>
            </a:r>
          </a:p>
          <a:p>
            <a:pPr>
              <a:lnSpc>
                <a:spcPct val="150000"/>
              </a:lnSpc>
            </a:pPr>
            <a:r>
              <a:rPr lang="ar-SA" dirty="0"/>
              <a:t>- إنّ القصّة تتحدّث عن التّقاليد والسّلوكيّات الّتي تظهر من خلال لباس وتصرّفات الأنثى. لذلك كان لا بدّ من ذريّة بنات لإظهار الصّراع نتيجة التّقاليد.</a:t>
            </a:r>
          </a:p>
          <a:p>
            <a:pPr>
              <a:lnSpc>
                <a:spcPct val="150000"/>
              </a:lnSpc>
            </a:pPr>
            <a:r>
              <a:rPr lang="ar-SA" dirty="0"/>
              <a:t>- العدد ثلاث بنات لميمي وأحمد لإظهار المفارقة بين ما </a:t>
            </a:r>
            <a:r>
              <a:rPr lang="ar-SA" dirty="0" err="1"/>
              <a:t>اعتقده</a:t>
            </a:r>
            <a:r>
              <a:rPr lang="ar-SA" dirty="0"/>
              <a:t> أحمد الّذي يمثّل أهل الحيّ، وبين تربيته لبناته، وقبول دعوة زميل ابنته دون رباط.</a:t>
            </a:r>
          </a:p>
          <a:p>
            <a:pPr>
              <a:lnSpc>
                <a:spcPct val="150000"/>
              </a:lnSpc>
            </a:pPr>
            <a:r>
              <a:rPr lang="ar-SA" dirty="0"/>
              <a:t>- العدد ثلاث قد يكون له تفسير دينيّ (من يربي ثلاث بنات تربية حسنة يدخل بهنّ الجنّة).</a:t>
            </a:r>
          </a:p>
          <a:p>
            <a:pPr>
              <a:lnSpc>
                <a:spcPct val="150000"/>
              </a:lnSpc>
            </a:pPr>
            <a:r>
              <a:rPr lang="ar-SA" dirty="0"/>
              <a:t>- العدد ثلاث فرديّ، وله دلالة حسنة عند العرب </a:t>
            </a:r>
          </a:p>
          <a:p>
            <a:pPr>
              <a:lnSpc>
                <a:spcPct val="150000"/>
              </a:lnSpc>
            </a:pPr>
            <a:endParaRPr lang="he-IL" dirty="0"/>
          </a:p>
        </p:txBody>
      </p:sp>
    </p:spTree>
    <p:extLst>
      <p:ext uri="{BB962C8B-B14F-4D97-AF65-F5344CB8AC3E}">
        <p14:creationId xmlns:p14="http://schemas.microsoft.com/office/powerpoint/2010/main" val="26452571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أسئلة رأي وموقف</a:t>
            </a:r>
            <a:endParaRPr lang="he-IL" dirty="0"/>
          </a:p>
        </p:txBody>
      </p:sp>
      <p:sp>
        <p:nvSpPr>
          <p:cNvPr id="4" name="מציין מיקום תוכן 3"/>
          <p:cNvSpPr>
            <a:spLocks noGrp="1"/>
          </p:cNvSpPr>
          <p:nvPr>
            <p:ph sz="quarter" idx="4"/>
          </p:nvPr>
        </p:nvSpPr>
        <p:spPr>
          <a:xfrm>
            <a:off x="515206" y="1228299"/>
            <a:ext cx="11160000" cy="4649899"/>
          </a:xfrm>
        </p:spPr>
        <p:txBody>
          <a:bodyPr/>
          <a:lstStyle/>
          <a:p>
            <a:pPr>
              <a:lnSpc>
                <a:spcPct val="150000"/>
              </a:lnSpc>
            </a:pPr>
            <a:r>
              <a:rPr lang="ar-SA" dirty="0"/>
              <a:t>- لو كنتَ مكان أحمد كيف كنتَ تتصرّف تجاه حبّ ميمي؟</a:t>
            </a:r>
          </a:p>
          <a:p>
            <a:pPr>
              <a:lnSpc>
                <a:spcPct val="150000"/>
              </a:lnSpc>
            </a:pPr>
            <a:r>
              <a:rPr lang="ar-SA" dirty="0"/>
              <a:t>- ما رأيك في تصرّف أمّ ميميّ بخروجها عن العادات والتّقاليد؟</a:t>
            </a:r>
          </a:p>
          <a:p>
            <a:pPr>
              <a:lnSpc>
                <a:spcPct val="150000"/>
              </a:lnSpc>
            </a:pPr>
            <a:r>
              <a:rPr lang="ar-SA" dirty="0"/>
              <a:t>- ما هو موقفك من زواج أخ أحمد من ثلاث نساء؟</a:t>
            </a:r>
          </a:p>
          <a:p>
            <a:pPr>
              <a:lnSpc>
                <a:spcPct val="150000"/>
              </a:lnSpc>
            </a:pPr>
            <a:r>
              <a:rPr lang="ar-SA" dirty="0"/>
              <a:t>- هل توافق أحمد باقتراحه أن تبقى علاقة الحبّ بين أحمد وميمي بالسرّ؟</a:t>
            </a:r>
          </a:p>
          <a:p>
            <a:pPr>
              <a:lnSpc>
                <a:spcPct val="150000"/>
              </a:lnSpc>
            </a:pPr>
            <a:r>
              <a:rPr lang="ar-SA" dirty="0"/>
              <a:t>- هل توافق ميمي بإنهاء علاقتها مع أحمد؟ علّل.</a:t>
            </a:r>
          </a:p>
          <a:p>
            <a:pPr>
              <a:lnSpc>
                <a:spcPct val="150000"/>
              </a:lnSpc>
            </a:pPr>
            <a:r>
              <a:rPr lang="ar-SA" dirty="0"/>
              <a:t>- ما رأيك في قبول أحمد دعوة صديق ابنته دون ارتباط بينهما؟</a:t>
            </a:r>
          </a:p>
          <a:p>
            <a:pPr>
              <a:lnSpc>
                <a:spcPct val="150000"/>
              </a:lnSpc>
            </a:pPr>
            <a:r>
              <a:rPr lang="ar-SA" dirty="0"/>
              <a:t>- ما رأيك باتّصال أحمد في النّهاية؟</a:t>
            </a:r>
          </a:p>
          <a:p>
            <a:pPr>
              <a:lnSpc>
                <a:spcPct val="150000"/>
              </a:lnSpc>
            </a:pPr>
            <a:endParaRPr lang="ar-SA" dirty="0"/>
          </a:p>
          <a:p>
            <a:pPr>
              <a:lnSpc>
                <a:spcPct val="150000"/>
              </a:lnSpc>
            </a:pPr>
            <a:endParaRPr lang="he-IL" dirty="0"/>
          </a:p>
        </p:txBody>
      </p:sp>
    </p:spTree>
    <p:extLst>
      <p:ext uri="{BB962C8B-B14F-4D97-AF65-F5344CB8AC3E}">
        <p14:creationId xmlns:p14="http://schemas.microsoft.com/office/powerpoint/2010/main" val="688882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a:xfrm>
            <a:off x="602463" y="313900"/>
            <a:ext cx="10871177" cy="1364776"/>
          </a:xfrm>
        </p:spPr>
        <p:txBody>
          <a:bodyPr/>
          <a:lstStyle/>
          <a:p>
            <a:r>
              <a:rPr lang="ar-SA" dirty="0"/>
              <a:t>القصّة القصيرة</a:t>
            </a:r>
            <a:endParaRPr lang="he-IL" dirty="0"/>
          </a:p>
        </p:txBody>
      </p:sp>
      <p:sp>
        <p:nvSpPr>
          <p:cNvPr id="8" name="כותרת משנה 7"/>
          <p:cNvSpPr>
            <a:spLocks noGrp="1"/>
          </p:cNvSpPr>
          <p:nvPr>
            <p:ph type="subTitle" idx="1"/>
          </p:nvPr>
        </p:nvSpPr>
        <p:spPr>
          <a:xfrm>
            <a:off x="738117" y="1555845"/>
            <a:ext cx="10872000" cy="3904521"/>
          </a:xfrm>
        </p:spPr>
        <p:txBody>
          <a:bodyPr/>
          <a:lstStyle/>
          <a:p>
            <a:r>
              <a:rPr lang="ar-SA" dirty="0"/>
              <a:t>سردٌ قصصيّ قصير نسبيًّا، تدور حول موقف أو شخصيّة واحدة عبر صراع دراميّ؛ سعيًا لتحقيق تأثير مفرد مهيمن وممتلك لعناصر الدراما، ومن أبرز روّادها: نجيب محفوظ، ويوسف إدريس، وتوفيق عوّاد... وغيرهم</a:t>
            </a:r>
          </a:p>
          <a:p>
            <a:r>
              <a:rPr lang="ar-SA" dirty="0">
                <a:solidFill>
                  <a:srgbClr val="FF0000"/>
                </a:solidFill>
              </a:rPr>
              <a:t>أنواعها:</a:t>
            </a:r>
          </a:p>
          <a:p>
            <a:r>
              <a:rPr lang="ar-SA" dirty="0"/>
              <a:t>القصّة القصيرة جدًّا، والقصّة القصيدة</a:t>
            </a:r>
          </a:p>
          <a:p>
            <a:r>
              <a:rPr lang="ar-SA" dirty="0">
                <a:solidFill>
                  <a:srgbClr val="FF0000"/>
                </a:solidFill>
              </a:rPr>
              <a:t>عناصرها:</a:t>
            </a:r>
          </a:p>
          <a:p>
            <a:r>
              <a:rPr lang="ar-SA" dirty="0"/>
              <a:t>الفكرة، الحدث، الحبكة، العقدة والذّروة، الشّخصيّات، البيئة «الزّمان والمكان»</a:t>
            </a:r>
            <a:endParaRPr lang="he-I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p:cNvSpPr>
            <a:spLocks noGrp="1"/>
          </p:cNvSpPr>
          <p:nvPr>
            <p:ph type="title"/>
          </p:nvPr>
        </p:nvSpPr>
        <p:spPr>
          <a:xfrm>
            <a:off x="515206" y="213093"/>
            <a:ext cx="11160000" cy="4277020"/>
          </a:xfrm>
        </p:spPr>
        <p:txBody>
          <a:bodyPr/>
          <a:lstStyle/>
          <a:p>
            <a:r>
              <a:rPr lang="ar-SA" dirty="0"/>
              <a:t>نشكركم على حسن إصغائكم</a:t>
            </a:r>
            <a:br>
              <a:rPr lang="ar-SA" dirty="0"/>
            </a:br>
            <a:r>
              <a:rPr lang="ar-SA" dirty="0"/>
              <a:t>ونتمنّى لكم نجاحًا باهرًا</a:t>
            </a:r>
            <a:br>
              <a:rPr lang="ar-SA" dirty="0"/>
            </a:br>
            <a:r>
              <a:rPr lang="ar-SA" dirty="0"/>
              <a:t>المعلّمة عايدة حمزة مصاروة</a:t>
            </a:r>
            <a:endParaRPr lang="he-I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1EFBF1D5-F181-43F5-80BB-1A1D5BE4BAF9}"/>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418D3BA0-DD2E-4487-921F-D74941113192}"/>
              </a:ext>
            </a:extLst>
          </p:cNvPr>
          <p:cNvSpPr txBox="1"/>
          <p:nvPr/>
        </p:nvSpPr>
        <p:spPr>
          <a:xfrm>
            <a:off x="647340" y="3016112"/>
            <a:ext cx="11174412" cy="2618474"/>
          </a:xfrm>
          <a:prstGeom prst="rect">
            <a:avLst/>
          </a:prstGeom>
          <a:noFill/>
        </p:spPr>
        <p:txBody>
          <a:bodyPr wrap="square" rtlCol="1">
            <a:spAutoFit/>
          </a:bodyPr>
          <a:lstStyle/>
          <a:p>
            <a:pPr marL="895350">
              <a:lnSpc>
                <a:spcPct val="150000"/>
              </a:lnSpc>
            </a:pPr>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0DDB692-DFB1-454A-B284-7234430EE25A}"/>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נוהל שימוש ביצירות מוגנות בזכויות יוצרים ואיתור בעלי זכויות </a:t>
            </a:r>
          </a:p>
        </p:txBody>
      </p:sp>
    </p:spTree>
    <p:extLst>
      <p:ext uri="{BB962C8B-B14F-4D97-AF65-F5344CB8AC3E}">
        <p14:creationId xmlns:p14="http://schemas.microsoft.com/office/powerpoint/2010/main" val="2414245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8" name="כותרת 7"/>
          <p:cNvSpPr>
            <a:spLocks noGrp="1"/>
          </p:cNvSpPr>
          <p:nvPr>
            <p:ph type="title"/>
          </p:nvPr>
        </p:nvSpPr>
        <p:spPr>
          <a:xfrm>
            <a:off x="515206" y="-136479"/>
            <a:ext cx="11160000" cy="1069573"/>
          </a:xfrm>
        </p:spPr>
        <p:txBody>
          <a:bodyPr/>
          <a:lstStyle/>
          <a:p>
            <a:r>
              <a:rPr lang="ar-SA" dirty="0"/>
              <a:t>ملخّص القصّة</a:t>
            </a:r>
            <a:endParaRPr lang="he-IL" dirty="0"/>
          </a:p>
        </p:txBody>
      </p:sp>
      <p:sp>
        <p:nvSpPr>
          <p:cNvPr id="12" name="מציין מיקום תוכן 11"/>
          <p:cNvSpPr>
            <a:spLocks noGrp="1"/>
          </p:cNvSpPr>
          <p:nvPr>
            <p:ph sz="quarter" idx="4"/>
          </p:nvPr>
        </p:nvSpPr>
        <p:spPr>
          <a:xfrm>
            <a:off x="515206" y="764275"/>
            <a:ext cx="11160000" cy="4899546"/>
          </a:xfrm>
        </p:spPr>
        <p:txBody>
          <a:bodyPr>
            <a:normAutofit/>
          </a:bodyPr>
          <a:lstStyle/>
          <a:p>
            <a:pPr marL="0" indent="0">
              <a:lnSpc>
                <a:spcPct val="150000"/>
              </a:lnSpc>
              <a:buNone/>
            </a:pPr>
            <a:r>
              <a:rPr lang="ar-SA" dirty="0"/>
              <a:t>تبدأ القصّة بحضور </a:t>
            </a:r>
            <a:r>
              <a:rPr lang="ar-SA" dirty="0">
                <a:solidFill>
                  <a:srgbClr val="FF0000"/>
                </a:solidFill>
              </a:rPr>
              <a:t>"ميمي</a:t>
            </a:r>
            <a:r>
              <a:rPr lang="ar-SA" dirty="0"/>
              <a:t>" الأرملة في الخمسين من عمرها إلى مكتب أحمد المراقب العامّ للمستخدمين ليسهّل لها إجراءات صرف معاشها بعد وفاة زوجها. قصدتْهُ لأنّها كانت جارته، وربطت بينهما علاقة قديمة. لم ينتبه أحمد لانشغاله، وتغيّر ملامحِها، لكنّه حين لمح نظراتها الخجولة المرتبكة أمعن النّظر، تذكّرها، وتدارك الموقف فادّعى أنّ السّبب هو انشغالُه. لكنّها ابتسمت وهي تعرف أنّ السبب الحقيقي يعود إلى تغيّر شكلها فقد أنهكها المرض، ومسؤوليّة بناتها الثلاث، ووفاة زوجها،  فبدت بأكبر من سنّها. تبادلا حديثًا قصيرًا عن أسرتيهما وأحمد يحاول تخيّل صورة "ميمي" الشابّة عبثًا، فكتب لها توصيةً إلى مدير المعاشات وانتهت المقابلة.</a:t>
            </a:r>
          </a:p>
          <a:p>
            <a:endParaRPr lang="he-IL" dirty="0"/>
          </a:p>
        </p:txBody>
      </p:sp>
    </p:spTree>
    <p:extLst>
      <p:ext uri="{BB962C8B-B14F-4D97-AF65-F5344CB8AC3E}">
        <p14:creationId xmlns:p14="http://schemas.microsoft.com/office/powerpoint/2010/main" val="335106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136478"/>
            <a:ext cx="11160000" cy="5741721"/>
          </a:xfrm>
        </p:spPr>
        <p:txBody>
          <a:bodyPr>
            <a:normAutofit fontScale="92500" lnSpcReduction="20000"/>
          </a:bodyPr>
          <a:lstStyle/>
          <a:p>
            <a:pPr marL="0" indent="0">
              <a:lnSpc>
                <a:spcPct val="150000"/>
              </a:lnSpc>
              <a:buNone/>
            </a:pPr>
            <a:r>
              <a:rPr lang="ar-SA" dirty="0">
                <a:solidFill>
                  <a:srgbClr val="FF0000"/>
                </a:solidFill>
              </a:rPr>
              <a:t>  عاد أحمد بذاكرته إلى سنة 1925</a:t>
            </a:r>
            <a:r>
              <a:rPr lang="ar-SA" dirty="0"/>
              <a:t>، عام كثُرت فيه الأحداث التّاريخيّة، لكنّ عائلة ميمي جارته في الحيّ  كانت أهمّ الأحداث جميعًا. لقد كانت من بيت "سيّء السّمعة " كما وصفها أهل الحيّ، لأنّها شذّت عن المألوف، وآمنت بإنسانيّة ومساواة المرأة، وحقّها في حياة طبيعيّة، وتحرّرت من سلوكيّات الحيّ الذكوريّ الّذي آمن بدونيّة الأنثى، فالمرأة عورة، والحبّ حرام، وتزويج الفتاة دون أخذ رأيها، وعلى الأنثى أن تغطّي رأسها، ولا تخرج من بيتها لوحدها.</a:t>
            </a:r>
          </a:p>
          <a:p>
            <a:pPr>
              <a:lnSpc>
                <a:spcPct val="150000"/>
              </a:lnSpc>
            </a:pPr>
            <a:r>
              <a:rPr lang="ar-SA" dirty="0">
                <a:solidFill>
                  <a:srgbClr val="FF0000"/>
                </a:solidFill>
              </a:rPr>
              <a:t>أمّا أمّ ميمي ربّة " البيت سيّء السّمعة </a:t>
            </a:r>
            <a:r>
              <a:rPr lang="ar-SA" dirty="0"/>
              <a:t>"،  فكانت زوجة موظّف كبير، كانت تعيش حياة متحرّرة من تقاليد بيئتها، فتتزيّن وتمشي في الحيّ سافرة، بكامل زينتها تصطحب بناتها الأربع وهنّ </a:t>
            </a:r>
            <a:r>
              <a:rPr lang="ar-SA" dirty="0" err="1"/>
              <a:t>متزيّنات</a:t>
            </a:r>
            <a:r>
              <a:rPr lang="ar-SA" dirty="0"/>
              <a:t> سافرات، يسهرن أسبوعيًا في دار للسّينما، ويعدن بعد منتصف اللّيل يستقبلن الضّيوف ويختلطن بالشّباب وتُسمع ضحكاتهنّ على أنغام الموسيقى والغناء. هذا النّهج الحياتيّ للأسرة أثار حفيظة النّاس فقالوا كثيرًا وتخيّلوا أكثر عمّا كان يجري في بيت الأسرة، بل وقرنوا اسم العائلة بكلمة دعارة. لكن أفراد الأسرة لم </a:t>
            </a:r>
            <a:r>
              <a:rPr lang="ar-SA" dirty="0" err="1"/>
              <a:t>يكترثوا</a:t>
            </a:r>
            <a:r>
              <a:rPr lang="ar-SA" dirty="0"/>
              <a:t> لمشاعر الجيران وترفّعت ربّة الأسرة عن الجميع، فكانت تشعر أنّها من سلالة أرقى من الجميع. فنبذ الحيّ هذا البيت كأنّهم مرضى، وأُطلق عليه " بيت سيّء السّمعة "، وما زالت ذكراهم مشبوهة بسوء الظنّ والسّمعة ،لا لذنب اقترفوه إلّا أنّهم خرقوا المعهود في زمان ومكان لا يقبل التّغيير. ولم يثنِ أمّ ميمي عن نهجها ومذهبها في الحياة نظرة الحيّ، بل بقيت تخرج رافعة الرأس كأنّها من طينة غير طينة الحيّ .</a:t>
            </a:r>
          </a:p>
          <a:p>
            <a:endParaRPr lang="ar-SA" dirty="0"/>
          </a:p>
          <a:p>
            <a:endParaRPr lang="he-IL" dirty="0"/>
          </a:p>
        </p:txBody>
      </p:sp>
    </p:spTree>
    <p:extLst>
      <p:ext uri="{BB962C8B-B14F-4D97-AF65-F5344CB8AC3E}">
        <p14:creationId xmlns:p14="http://schemas.microsoft.com/office/powerpoint/2010/main" val="2968264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300251"/>
            <a:ext cx="11160000" cy="5577948"/>
          </a:xfrm>
        </p:spPr>
        <p:txBody>
          <a:bodyPr>
            <a:normAutofit/>
          </a:bodyPr>
          <a:lstStyle/>
          <a:p>
            <a:pPr>
              <a:lnSpc>
                <a:spcPct val="150000"/>
              </a:lnSpc>
            </a:pPr>
            <a:r>
              <a:rPr lang="ar-SA" dirty="0">
                <a:solidFill>
                  <a:srgbClr val="FF0000"/>
                </a:solidFill>
              </a:rPr>
              <a:t>كانت ميمي صغرى أخواتها </a:t>
            </a:r>
            <a:r>
              <a:rPr lang="ar-SA" dirty="0"/>
              <a:t>في الخامسة عشرة، جميلة كأمّها وأخواتها، رآها أحمد تتمشّى في الطريق إلى دكّان الحلوى، كان خجولاً يسترق النّظر إليها رغم نظرته السّاخرة لعائلتها، لكنّ السّخرية انقلبت إلى إعجاب وحبّ محظور خوفًا من أهله وحيّه. لكنّه لم يعد يصغي لأقوال أهل الحيّ، فقابلها، وتواعدا على اللّقاء في صحراء </a:t>
            </a:r>
            <a:r>
              <a:rPr lang="ar-SA" dirty="0" err="1"/>
              <a:t>البنديرة</a:t>
            </a:r>
            <a:r>
              <a:rPr lang="ar-SA" dirty="0"/>
              <a:t>، تبادلا التحيّة والحوار، كان مرتبكًا لا يجرؤ على مرافقتها، وانتقلا منفردين إلى حديقة الحيوان بعيدًا عن الأعين. كانت ميمي جريئة تسخر من خوفه، سارا معًا، وأحمد فرحًا، وحين سألها أخبرته أنّ أمّها تعرف بلقائهما لم يصدّق، ولم يتقبّل موافقة الأمّ لقاء ابنتها بشابّ غريب، وأردفت أنّ أمّها نصحتها بالابتعاد عنه فهو لا يختلف عن أهل الحيّ، ولن يرتبط بها. عرف أحمد أنّهما من عالمين مختلفين، لكنّه ازداد تعلّقًا بها، وحاول استرضاءها، فسألته رأيه بها، ومستقبله معها، فأجابها بإيجابيّة، لكن أمامه إنهاء دراسة الحقوق قبل الزّواج بها فوافقت شرط أن تكون العلاقة رسميّة علنيّة تعتمد على رباط ما، حين فكّر أحمد بطلب ميمي أصابه الذّهول والخوف والحزن. </a:t>
            </a:r>
            <a:endParaRPr lang="he-IL" dirty="0"/>
          </a:p>
        </p:txBody>
      </p:sp>
    </p:spTree>
    <p:extLst>
      <p:ext uri="{BB962C8B-B14F-4D97-AF65-F5344CB8AC3E}">
        <p14:creationId xmlns:p14="http://schemas.microsoft.com/office/powerpoint/2010/main" val="4200489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313899"/>
            <a:ext cx="11160000" cy="5254388"/>
          </a:xfrm>
        </p:spPr>
        <p:txBody>
          <a:bodyPr>
            <a:normAutofit lnSpcReduction="10000"/>
          </a:bodyPr>
          <a:lstStyle/>
          <a:p>
            <a:pPr>
              <a:lnSpc>
                <a:spcPct val="200000"/>
              </a:lnSpc>
            </a:pPr>
            <a:r>
              <a:rPr lang="ar-SA" dirty="0"/>
              <a:t>كيف سيطلب من أهله </a:t>
            </a:r>
            <a:r>
              <a:rPr lang="ar-SA" dirty="0">
                <a:solidFill>
                  <a:srgbClr val="FF0000"/>
                </a:solidFill>
              </a:rPr>
              <a:t>الارتباط بفتاة من "البيت سيّء السّمعة"؟!  </a:t>
            </a:r>
            <a:r>
              <a:rPr lang="ar-SA" dirty="0"/>
              <a:t>فأخبرها أنّه لن يستطيع ذلك الآن. تأكّدت ميمي من صواب رأي أمّها بأنّ أحمد لا يجرؤ على كسر حاجز تقاليد الحيّ المحافظة، فموقفه كموقفهم من "البيت سيّء السّمعة "، ومصير هذه العلاقة الفشل. </a:t>
            </a:r>
          </a:p>
          <a:p>
            <a:pPr>
              <a:lnSpc>
                <a:spcPct val="200000"/>
              </a:lnSpc>
            </a:pPr>
            <a:r>
              <a:rPr lang="ar-SA" dirty="0"/>
              <a:t>فغضبت، وثارت، وسخرت من سخافة قيود الحيّ الاجتماعيّة، ونظرتهم السّطحيّة معلنة أنّ بيتهم أشرف البيوت  .  وحين حاول أحمد أن يبرّر موقفه طالبًا منها إبقاء العلاقة سريّة ريثما تتهيّأ الظّروف لم تقبل ميمي الّتي تربّت على الحريّة الواضحة لا العلاقة المبطّنة بالعيوب. وافترقا وميمي تزدري سكّان الحيّ وتتعوّذ بالله من سفاهة أحلامهم.</a:t>
            </a:r>
          </a:p>
          <a:p>
            <a:pPr>
              <a:lnSpc>
                <a:spcPct val="200000"/>
              </a:lnSpc>
            </a:pPr>
            <a:endParaRPr lang="he-IL" dirty="0"/>
          </a:p>
        </p:txBody>
      </p:sp>
    </p:spTree>
    <p:extLst>
      <p:ext uri="{BB962C8B-B14F-4D97-AF65-F5344CB8AC3E}">
        <p14:creationId xmlns:p14="http://schemas.microsoft.com/office/powerpoint/2010/main" val="3687779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696036"/>
            <a:ext cx="11160000" cy="5182163"/>
          </a:xfrm>
        </p:spPr>
        <p:txBody>
          <a:bodyPr/>
          <a:lstStyle/>
          <a:p>
            <a:pPr>
              <a:lnSpc>
                <a:spcPct val="200000"/>
              </a:lnSpc>
            </a:pPr>
            <a:r>
              <a:rPr lang="ar-SA" dirty="0">
                <a:solidFill>
                  <a:srgbClr val="FF0000"/>
                </a:solidFill>
              </a:rPr>
              <a:t>العودة إلى الحاضر</a:t>
            </a:r>
            <a:r>
              <a:rPr lang="ar-SA" dirty="0"/>
              <a:t>: بقي احمد يتذكّر الماضي البعيد ، وهو ينظر إلى المقعد الذي جلست عليه ميمي الأرملة المنهكة التي لبست ثوب الحداد ، لكنّها بدت فخورة بما حقّقته من خلال بناتها الثلاث .</a:t>
            </a:r>
          </a:p>
          <a:p>
            <a:pPr>
              <a:lnSpc>
                <a:spcPct val="200000"/>
              </a:lnSpc>
            </a:pPr>
            <a:r>
              <a:rPr lang="ar-SA" dirty="0"/>
              <a:t> </a:t>
            </a:r>
            <a:r>
              <a:rPr lang="ar-SA" dirty="0">
                <a:solidFill>
                  <a:srgbClr val="FF0000"/>
                </a:solidFill>
              </a:rPr>
              <a:t>العودة للاسترجاع الفنّي</a:t>
            </a:r>
            <a:r>
              <a:rPr lang="ar-SA" dirty="0"/>
              <a:t>: تذكّر أحمد بذهول زواج بنات "البيت سيّء السّمعة "الواحدة تلو الأخرى رغم ادّعاء أهل الحيّ بأنّ مثلهنّ لن يتزوّج أبدًا لنظرة السّوء والشّبهة الّتي أحاطت بالبيت. ففقد حينها مصداقيّة التّقاليد، ورأي أهل الحيّ في السّلوكيّات الاجتماعيّة.</a:t>
            </a:r>
          </a:p>
          <a:p>
            <a:pPr>
              <a:lnSpc>
                <a:spcPct val="200000"/>
              </a:lnSpc>
            </a:pPr>
            <a:endParaRPr lang="ar-SA" dirty="0"/>
          </a:p>
          <a:p>
            <a:pPr>
              <a:lnSpc>
                <a:spcPct val="200000"/>
              </a:lnSpc>
            </a:pPr>
            <a:endParaRPr lang="ar-SA" dirty="0"/>
          </a:p>
          <a:p>
            <a:endParaRPr lang="ar-SA" dirty="0"/>
          </a:p>
          <a:p>
            <a:endParaRPr lang="he-IL" dirty="0"/>
          </a:p>
        </p:txBody>
      </p:sp>
    </p:spTree>
    <p:extLst>
      <p:ext uri="{BB962C8B-B14F-4D97-AF65-F5344CB8AC3E}">
        <p14:creationId xmlns:p14="http://schemas.microsoft.com/office/powerpoint/2010/main" val="385399030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1534</TotalTime>
  <Words>4063</Words>
  <Application>Microsoft Office PowerPoint</Application>
  <PresentationFormat>מותאם אישית</PresentationFormat>
  <Paragraphs>209</Paragraphs>
  <Slides>41</Slides>
  <Notes>4</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41</vt:i4>
      </vt:variant>
    </vt:vector>
  </HeadingPairs>
  <TitlesOfParts>
    <vt:vector size="45" baseType="lpstr">
      <vt:lpstr>Arial</vt:lpstr>
      <vt:lpstr>Calibri</vt:lpstr>
      <vt:lpstr>Varela Round</vt:lpstr>
      <vt:lpstr>ערכת נושא Office</vt:lpstr>
      <vt:lpstr>מערכת שידורים לאומית</vt:lpstr>
      <vt:lpstr>لغة عربيّة</vt:lpstr>
      <vt:lpstr>سنتعلّم اليومَ  </vt:lpstr>
      <vt:lpstr>القصّة القصيرة</vt:lpstr>
      <vt:lpstr>ملخّص القصّة</vt:lpstr>
      <vt:lpstr>מצגת של PowerPoint‏</vt:lpstr>
      <vt:lpstr>מצגת של PowerPoint‏</vt:lpstr>
      <vt:lpstr>מצגת של PowerPoint‏</vt:lpstr>
      <vt:lpstr>מצגת של PowerPoint‏</vt:lpstr>
      <vt:lpstr>מצגת של PowerPoint‏</vt:lpstr>
      <vt:lpstr>الصّراع الاجتماعيّ</vt:lpstr>
      <vt:lpstr>عنوان النصّ</vt:lpstr>
      <vt:lpstr>مبنى القصّة</vt:lpstr>
      <vt:lpstr>الأحداث</vt:lpstr>
      <vt:lpstr>الشخصيّات</vt:lpstr>
      <vt:lpstr>מצגת של PowerPoint‏</vt:lpstr>
      <vt:lpstr>מצגת של PowerPoint‏</vt:lpstr>
      <vt:lpstr>الزّمان</vt:lpstr>
      <vt:lpstr>المكان</vt:lpstr>
      <vt:lpstr>الوصف التصويريّ</vt:lpstr>
      <vt:lpstr>מצגת של PowerPoint‏</vt:lpstr>
      <vt:lpstr>زاوية الإشراف</vt:lpstr>
      <vt:lpstr>المغزى</vt:lpstr>
      <vt:lpstr>الصّراع</vt:lpstr>
      <vt:lpstr>מצגת של PowerPoint‏</vt:lpstr>
      <vt:lpstr>מצגת של PowerPoint‏</vt:lpstr>
      <vt:lpstr>الرّمزيّة</vt:lpstr>
      <vt:lpstr>الواقعيّة (تيّار الواقع)</vt:lpstr>
      <vt:lpstr>الأساليب</vt:lpstr>
      <vt:lpstr>מצגת של PowerPoint‏</vt:lpstr>
      <vt:lpstr>الاسترجاع الفنّي</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أسئلة رأي وموقف</vt:lpstr>
      <vt:lpstr>نشكركم على حسن إصغائكم ونتمنّى لكم نجاحًا باهرًا المعلّمة عايدة حمزة مصاروة</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Najib Talhami</cp:lastModifiedBy>
  <cp:revision>83</cp:revision>
  <dcterms:created xsi:type="dcterms:W3CDTF">2020-03-15T19:13:03Z</dcterms:created>
  <dcterms:modified xsi:type="dcterms:W3CDTF">2025-10-15T06:43:57Z</dcterms:modified>
</cp:coreProperties>
</file>