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0"/>
  </p:notesMasterIdLst>
  <p:sldIdLst>
    <p:sldId id="262" r:id="rId2"/>
    <p:sldId id="263" r:id="rId3"/>
    <p:sldId id="289" r:id="rId4"/>
    <p:sldId id="318"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9" r:id="rId27"/>
    <p:sldId id="320" r:id="rId28"/>
    <p:sldId id="316" r:id="rId29"/>
  </p:sldIdLst>
  <p:sldSz cx="12190413"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A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snapToObjects="1">
      <p:cViewPr varScale="1">
        <p:scale>
          <a:sx n="106" d="100"/>
          <a:sy n="106" d="100"/>
        </p:scale>
        <p:origin x="630" y="102"/>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ג'/תשרי/תשפ"ו</a:t>
            </a:fld>
            <a:endParaRPr lang="he-IL"/>
          </a:p>
        </p:txBody>
      </p:sp>
      <p:sp>
        <p:nvSpPr>
          <p:cNvPr id="4" name="מציין מיקום של תמונת שקופית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82968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21078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7bb09f989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7bb09f989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137495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p:spTree>
      <p:nvGrpSpPr>
        <p:cNvPr id="1" name=""/>
        <p:cNvGrpSpPr/>
        <p:nvPr/>
      </p:nvGrpSpPr>
      <p:grpSpPr>
        <a:xfrm>
          <a:off x="0" y="0"/>
          <a:ext cx="0" cy="0"/>
          <a:chOff x="0" y="0"/>
          <a:chExt cx="0" cy="0"/>
        </a:xfrm>
      </p:grpSpPr>
      <p:sp>
        <p:nvSpPr>
          <p:cNvPr id="2" name="כותרת 1"/>
          <p:cNvSpPr>
            <a:spLocks noGrp="1"/>
          </p:cNvSpPr>
          <p:nvPr>
            <p:ph type="ctrTitle"/>
          </p:nvPr>
        </p:nvSpPr>
        <p:spPr>
          <a:xfrm>
            <a:off x="914281" y="2693988"/>
            <a:ext cx="10361851" cy="1470025"/>
          </a:xfrm>
        </p:spPr>
        <p:txBody>
          <a:bodyPr vert="horz" lIns="91440" tIns="45720" rIns="91440" bIns="45720" rtlCol="1" anchor="ctr">
            <a:normAutofit/>
          </a:bodyPr>
          <a:lstStyle>
            <a:lvl1pPr>
              <a:defRPr kumimoji="0" lang="he-IL" sz="6600"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69982" y="6569428"/>
            <a:ext cx="2623619"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488616" y="6410587"/>
            <a:ext cx="3245977"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85182" y="-439221"/>
            <a:ext cx="4205100"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8258395" y="6565100"/>
            <a:ext cx="4433637"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4576" y="369916"/>
            <a:ext cx="1301261" cy="159743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שם השיעור">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Arial" pitchFamily="34" charset="0"/>
                <a:cs typeface="Arial" pitchFamily="34" charset="0"/>
              </a:rPr>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Arial" pitchFamily="34" charset="0"/>
                <a:cs typeface="Arial" pitchFamily="34" charset="0"/>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2" name="Google Shape;11;p2"/>
          <p:cNvSpPr txBox="1">
            <a:spLocks noGrp="1"/>
          </p:cNvSpPr>
          <p:nvPr>
            <p:ph type="subTitle" idx="1"/>
          </p:nvPr>
        </p:nvSpPr>
        <p:spPr>
          <a:xfrm>
            <a:off x="738117" y="2918492"/>
            <a:ext cx="10872000" cy="72000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600" b="1">
                <a:solidFill>
                  <a:srgbClr val="002060"/>
                </a:solidFill>
                <a:latin typeface="Arial" pitchFamily="34" charset="0"/>
                <a:cs typeface="Arial" pitchFamily="34" charset="0"/>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3" name="מציין מיקום תוכן 2"/>
          <p:cNvSpPr>
            <a:spLocks noGrp="1"/>
          </p:cNvSpPr>
          <p:nvPr>
            <p:ph idx="10"/>
          </p:nvPr>
        </p:nvSpPr>
        <p:spPr>
          <a:xfrm>
            <a:off x="738117" y="3655832"/>
            <a:ext cx="10872000" cy="720000"/>
          </a:xfrm>
        </p:spPr>
        <p:txBody>
          <a:bodyP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Arial" pitchFamily="34" charset="0"/>
                <a:ea typeface="+mn-ea"/>
                <a:cs typeface="Arial" pitchFamily="34" charset="0"/>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p:spPr>
        <p:txBody>
          <a:bodyPr lIns="36000" tIns="0" rIns="36000" bIns="0">
            <a:noAutofit/>
          </a:bodyPr>
          <a:lstStyle>
            <a:lvl1pPr>
              <a:defRPr sz="4800" b="1">
                <a:solidFill>
                  <a:srgbClr val="002060"/>
                </a:solidFill>
                <a:latin typeface="Arial" pitchFamily="34" charset="0"/>
                <a:cs typeface="Arial" pitchFamily="34" charset="0"/>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515206" y="1195757"/>
            <a:ext cx="11160000" cy="4680000"/>
          </a:xfrm>
        </p:spPr>
        <p:txBody>
          <a:bodyPr>
            <a:normAutofit/>
          </a:bodyPr>
          <a:lstStyle>
            <a:lvl1pPr>
              <a:lnSpc>
                <a:spcPct val="150000"/>
              </a:lnSpc>
              <a:spcBef>
                <a:spcPts val="0"/>
              </a:spcBef>
              <a:spcAft>
                <a:spcPts val="600"/>
              </a:spcAft>
              <a:defRPr sz="2400">
                <a:solidFill>
                  <a:srgbClr val="002060"/>
                </a:solidFill>
                <a:latin typeface="Arial" pitchFamily="34" charset="0"/>
                <a:cs typeface="Arial" pitchFamily="34" charset="0"/>
              </a:defRPr>
            </a:lvl1pPr>
            <a:lvl2pPr>
              <a:lnSpc>
                <a:spcPct val="150000"/>
              </a:lnSpc>
              <a:spcBef>
                <a:spcPts val="0"/>
              </a:spcBef>
              <a:spcAft>
                <a:spcPts val="600"/>
              </a:spcAft>
              <a:defRPr sz="2400">
                <a:solidFill>
                  <a:srgbClr val="002060"/>
                </a:solidFill>
                <a:latin typeface="Arial" pitchFamily="34" charset="0"/>
                <a:cs typeface="Arial" pitchFamily="34" charset="0"/>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כותרו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800" b="1" i="0" u="none" strike="noStrike" kern="1200" cap="none" spc="0" normalizeH="0" baseline="0" noProof="0">
                <a:ln>
                  <a:noFill/>
                </a:ln>
                <a:solidFill>
                  <a:srgbClr val="002060"/>
                </a:solidFill>
                <a:effectLst/>
                <a:uLnTx/>
                <a:uFillTx/>
                <a:latin typeface="Arial" pitchFamily="34" charset="0"/>
                <a:ea typeface="+mj-ea"/>
                <a:cs typeface="Arial"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06" y="1185681"/>
            <a:ext cx="11159999" cy="540000"/>
          </a:xfrm>
        </p:spPr>
        <p:txBody>
          <a:bodyPr anchor="b">
            <a:noAutofit/>
          </a:bodyPr>
          <a:lstStyle>
            <a:lvl1pPr marL="0" indent="0">
              <a:buNone/>
              <a:defRPr sz="3200" b="1">
                <a:solidFill>
                  <a:srgbClr val="0070C0"/>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06" y="1725681"/>
            <a:ext cx="11160000" cy="4152517"/>
          </a:xfrm>
        </p:spPr>
        <p:txBody>
          <a:bodyPr>
            <a:normAutofit/>
          </a:bodyPr>
          <a:lstStyle>
            <a:lvl1pPr>
              <a:lnSpc>
                <a:spcPct val="100000"/>
              </a:lnSpc>
              <a:spcBef>
                <a:spcPts val="0"/>
              </a:spcBef>
              <a:spcAft>
                <a:spcPts val="600"/>
              </a:spcAft>
              <a:defRPr lang="he-IL" sz="2400" kern="1200" dirty="0" smtClean="0">
                <a:solidFill>
                  <a:srgbClr val="002060"/>
                </a:solidFill>
                <a:latin typeface="Arial" pitchFamily="34" charset="0"/>
                <a:ea typeface="+mn-ea"/>
                <a:cs typeface="Arial" pitchFamily="34" charset="0"/>
              </a:defRPr>
            </a:lvl1pPr>
            <a:lvl2pPr>
              <a:lnSpc>
                <a:spcPct val="100000"/>
              </a:lnSpc>
              <a:spcBef>
                <a:spcPts val="0"/>
              </a:spcBef>
              <a:spcAft>
                <a:spcPts val="600"/>
              </a:spcAft>
              <a:defRPr lang="he-IL" sz="2400" kern="1200" dirty="0" smtClean="0">
                <a:solidFill>
                  <a:srgbClr val="002060"/>
                </a:solidFill>
                <a:latin typeface="Arial" pitchFamily="34" charset="0"/>
                <a:ea typeface="+mn-ea"/>
                <a:cs typeface="Arial"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10" name="מלבן מעוגל 9"/>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1" name="מלבן מעוגל 10"/>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2" name="מלבן מעוגל 11"/>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a:defRPr kumimoji="0" lang="he-IL" sz="4800" b="1" i="0" u="none" strike="noStrike" kern="1200" cap="none" spc="0" normalizeH="0" baseline="0" noProof="0" dirty="0" smtClean="0">
                <a:ln>
                  <a:noFill/>
                </a:ln>
                <a:solidFill>
                  <a:srgbClr val="002060"/>
                </a:solidFill>
                <a:effectLst/>
                <a:uLnTx/>
                <a:uFillTx/>
                <a:latin typeface="Arial" pitchFamily="34" charset="0"/>
                <a:ea typeface="+mj-ea"/>
                <a:cs typeface="Arial"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ריק">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a:defRPr kumimoji="0" lang="he-IL" sz="4800" b="1" i="0" u="none" strike="noStrike" kern="1200" cap="none" spc="0" normalizeH="0" baseline="0" noProof="0" dirty="0" smtClean="0">
                <a:ln>
                  <a:noFill/>
                </a:ln>
                <a:solidFill>
                  <a:srgbClr val="002060"/>
                </a:solidFill>
                <a:effectLst/>
                <a:uLnTx/>
                <a:uFillTx/>
                <a:latin typeface="Arial" pitchFamily="34" charset="0"/>
                <a:ea typeface="+mj-ea"/>
                <a:cs typeface="Arial"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סרט על פורמט מלא">
    <p:spTree>
      <p:nvGrpSpPr>
        <p:cNvPr id="1" name=""/>
        <p:cNvGrpSpPr/>
        <p:nvPr/>
      </p:nvGrpSpPr>
      <p:grpSpPr>
        <a:xfrm>
          <a:off x="0" y="0"/>
          <a:ext cx="0" cy="0"/>
          <a:chOff x="0" y="0"/>
          <a:chExt cx="0" cy="0"/>
        </a:xfrm>
      </p:grpSpPr>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193675" y="228600"/>
            <a:ext cx="11780838" cy="6470650"/>
          </a:xfrm>
        </p:spPr>
        <p:txBody>
          <a:bodyPr/>
          <a:lstStyle>
            <a:lvl1pPr>
              <a:buNone/>
              <a:defRPr>
                <a:latin typeface="Arial" pitchFamily="34" charset="0"/>
                <a:cs typeface="Arial" pitchFamily="34" charset="0"/>
              </a:defRPr>
            </a:lvl1pPr>
          </a:lstStyle>
          <a:p>
            <a:r>
              <a:rPr lang="he-IL" dirty="0"/>
              <a:t>מיועד לסרטים</a:t>
            </a:r>
          </a:p>
        </p:txBody>
      </p:sp>
    </p:spTree>
    <p:extLst>
      <p:ext uri="{BB962C8B-B14F-4D97-AF65-F5344CB8AC3E}">
        <p14:creationId xmlns:p14="http://schemas.microsoft.com/office/powerpoint/2010/main" val="36877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לבן">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090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521" y="274638"/>
            <a:ext cx="10971372" cy="1143000"/>
          </a:xfrm>
          <a:prstGeom prst="rect">
            <a:avLst/>
          </a:prstGeom>
        </p:spPr>
        <p:txBody>
          <a:bodyPr vert="horz" lIns="91440" tIns="45720" rIns="91440" bIns="45720" rtlCol="1" anchor="ctr">
            <a:normAutofit/>
          </a:bodyPr>
          <a:lstStyle/>
          <a:p>
            <a:r>
              <a:rPr lang="he-IL" dirty="0"/>
              <a:t>לחץ כדי לערוך סגנון כותרת של תבנית בסיס</a:t>
            </a:r>
          </a:p>
        </p:txBody>
      </p:sp>
      <p:sp>
        <p:nvSpPr>
          <p:cNvPr id="3" name="מציין מיקום טקסט 2"/>
          <p:cNvSpPr>
            <a:spLocks noGrp="1"/>
          </p:cNvSpPr>
          <p:nvPr>
            <p:ph type="body" idx="1"/>
          </p:nvPr>
        </p:nvSpPr>
        <p:spPr>
          <a:xfrm>
            <a:off x="609521" y="1600201"/>
            <a:ext cx="10971372"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6463" y="6356351"/>
            <a:ext cx="2844430" cy="365125"/>
          </a:xfrm>
          <a:prstGeom prst="rect">
            <a:avLst/>
          </a:prstGeom>
        </p:spPr>
        <p:txBody>
          <a:bodyPr vert="horz" lIns="91440" tIns="45720" rIns="91440" bIns="45720" rtlCol="1" anchor="ctr"/>
          <a:lstStyle>
            <a:lvl1pPr algn="r">
              <a:defRPr sz="1200">
                <a:solidFill>
                  <a:schemeClr val="tx1">
                    <a:tint val="75000"/>
                  </a:schemeClr>
                </a:solidFill>
                <a:latin typeface="Arial" pitchFamily="34" charset="0"/>
                <a:cs typeface="Arial" pitchFamily="34" charset="0"/>
              </a:defRPr>
            </a:lvl1pPr>
          </a:lstStyle>
          <a:p>
            <a:fld id="{BB6F552B-607E-4869-A917-C44959BDCB12}" type="datetimeFigureOut">
              <a:rPr lang="he-IL" smtClean="0"/>
              <a:pPr/>
              <a:t>ג'/תשרי/תשפ"ו</a:t>
            </a:fld>
            <a:endParaRPr lang="he-IL"/>
          </a:p>
        </p:txBody>
      </p:sp>
      <p:sp>
        <p:nvSpPr>
          <p:cNvPr id="5" name="מציין מיקום של כותרת תחתונה 4"/>
          <p:cNvSpPr>
            <a:spLocks noGrp="1"/>
          </p:cNvSpPr>
          <p:nvPr>
            <p:ph type="ftr" sz="quarter" idx="3"/>
          </p:nvPr>
        </p:nvSpPr>
        <p:spPr>
          <a:xfrm>
            <a:off x="4165058" y="6356351"/>
            <a:ext cx="3860297" cy="365125"/>
          </a:xfrm>
          <a:prstGeom prst="rect">
            <a:avLst/>
          </a:prstGeom>
        </p:spPr>
        <p:txBody>
          <a:bodyPr vert="horz" lIns="91440" tIns="45720" rIns="91440" bIns="45720" rtlCol="1" anchor="ctr"/>
          <a:lstStyle>
            <a:lvl1pPr algn="ctr">
              <a:defRPr sz="1200">
                <a:solidFill>
                  <a:schemeClr val="tx1">
                    <a:tint val="75000"/>
                  </a:schemeClr>
                </a:solidFill>
                <a:latin typeface="Arial" pitchFamily="34" charset="0"/>
                <a:cs typeface="Arial" pitchFamily="34" charset="0"/>
              </a:defRPr>
            </a:lvl1pPr>
          </a:lstStyle>
          <a:p>
            <a:endParaRPr lang="he-IL"/>
          </a:p>
        </p:txBody>
      </p:sp>
      <p:sp>
        <p:nvSpPr>
          <p:cNvPr id="6" name="מציין מיקום של מספר שקופית 5"/>
          <p:cNvSpPr>
            <a:spLocks noGrp="1"/>
          </p:cNvSpPr>
          <p:nvPr>
            <p:ph type="sldNum" sz="quarter" idx="4"/>
          </p:nvPr>
        </p:nvSpPr>
        <p:spPr>
          <a:xfrm>
            <a:off x="609521" y="6356351"/>
            <a:ext cx="2844430" cy="365125"/>
          </a:xfrm>
          <a:prstGeom prst="rect">
            <a:avLst/>
          </a:prstGeom>
        </p:spPr>
        <p:txBody>
          <a:bodyPr vert="horz" lIns="91440" tIns="45720" rIns="91440" bIns="45720" rtlCol="1" anchor="ctr"/>
          <a:lstStyle>
            <a:lvl1pPr algn="l">
              <a:defRPr sz="1200">
                <a:solidFill>
                  <a:schemeClr val="tx1">
                    <a:tint val="75000"/>
                  </a:schemeClr>
                </a:solidFill>
                <a:latin typeface="Arial" pitchFamily="34" charset="0"/>
                <a:cs typeface="Arial" pitchFamily="34" charset="0"/>
              </a:defRPr>
            </a:lvl1pPr>
          </a:lstStyle>
          <a:p>
            <a:fld id="{16478A40-4CDB-4A89-A7AB-ED0E5AEAC786}"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50" r:id="rId3"/>
    <p:sldLayoutId id="2147483653" r:id="rId4"/>
    <p:sldLayoutId id="2147483663" r:id="rId5"/>
    <p:sldLayoutId id="2147483668" r:id="rId6"/>
    <p:sldLayoutId id="2147483666" r:id="rId7"/>
    <p:sldLayoutId id="2147483667" r:id="rId8"/>
  </p:sldLayoutIdLst>
  <p:txStyles>
    <p:titleStyle>
      <a:lvl1pPr algn="ctr" defTabSz="914400" rtl="1"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321" y="2695767"/>
            <a:ext cx="9207201" cy="1924400"/>
          </a:xfrm>
          <a:prstGeom prst="rect">
            <a:avLst/>
          </a:prstGeom>
          <a:noFill/>
          <a:ln>
            <a:noFill/>
          </a:ln>
        </p:spPr>
        <p:txBody>
          <a:bodyPr spcFirstLastPara="1" wrap="square" lIns="121888" tIns="121888" rIns="121888" bIns="121888" anchor="t" anchorCtr="0">
            <a:noAutofit/>
          </a:bodyPr>
          <a:lstStyle/>
          <a:p>
            <a:pPr marL="609539">
              <a:lnSpc>
                <a:spcPct val="150000"/>
              </a:lnSpc>
            </a:pPr>
            <a:endParaRPr dirty="0"/>
          </a:p>
        </p:txBody>
      </p:sp>
      <p:sp>
        <p:nvSpPr>
          <p:cNvPr id="5" name="כותרת 4"/>
          <p:cNvSpPr>
            <a:spLocks noGrp="1"/>
          </p:cNvSpPr>
          <p:nvPr>
            <p:ph type="ctrTitle"/>
          </p:nvPr>
        </p:nvSpPr>
        <p:spPr/>
        <p:txBody>
          <a:bodyPr/>
          <a:lstStyle/>
          <a:p>
            <a:r>
              <a:rPr lang="ar-SA" dirty="0"/>
              <a:t>لغة عربيّة</a:t>
            </a:r>
            <a:endParaRPr lang="he-IL" dirty="0"/>
          </a:p>
        </p:txBody>
      </p:sp>
      <p:sp>
        <p:nvSpPr>
          <p:cNvPr id="7" name="כותרת משנה 6"/>
          <p:cNvSpPr>
            <a:spLocks noGrp="1"/>
          </p:cNvSpPr>
          <p:nvPr>
            <p:ph type="subTitle" idx="1"/>
          </p:nvPr>
        </p:nvSpPr>
        <p:spPr/>
        <p:txBody>
          <a:bodyPr/>
          <a:lstStyle/>
          <a:p>
            <a:r>
              <a:rPr lang="ar-SA" dirty="0">
                <a:sym typeface="Varela Round"/>
              </a:rPr>
              <a:t>قصيدة ردّوا عليّ الصّبا للصفّ الثّاني عشر</a:t>
            </a:r>
            <a:endParaRPr lang="he-IL" dirty="0">
              <a:sym typeface="Varela Round"/>
            </a:endParaRPr>
          </a:p>
        </p:txBody>
      </p:sp>
      <p:sp>
        <p:nvSpPr>
          <p:cNvPr id="4" name="מציין מיקום תוכן 3"/>
          <p:cNvSpPr>
            <a:spLocks noGrp="1"/>
          </p:cNvSpPr>
          <p:nvPr>
            <p:ph idx="10"/>
          </p:nvPr>
        </p:nvSpPr>
        <p:spPr/>
        <p:txBody>
          <a:bodyPr/>
          <a:lstStyle/>
          <a:p>
            <a:r>
              <a:rPr lang="ar-SA" dirty="0">
                <a:sym typeface="Varela Round"/>
              </a:rPr>
              <a:t>المعلّمة عايدة حمزة مصاروة</a:t>
            </a:r>
            <a:endParaRPr lang="he-IL" dirty="0">
              <a:sym typeface="Varela Roun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sz="2400" dirty="0"/>
              <a:t>تَـبِـعْـتُ خُـطَّـةَ آبَـائِـي فَـسِرْتُ بِـهَـا          عَـلَـى وَتِـيـرَةِ آدَابٍ  </a:t>
            </a:r>
            <a:r>
              <a:rPr lang="ar-SA" sz="2400" dirty="0" err="1"/>
              <a:t>وَآسَـالِ</a:t>
            </a:r>
            <a:br>
              <a:rPr lang="ar-SA" sz="2400" dirty="0"/>
            </a:br>
            <a:endParaRPr lang="he-IL" sz="2400" dirty="0"/>
          </a:p>
        </p:txBody>
      </p:sp>
      <p:sp>
        <p:nvSpPr>
          <p:cNvPr id="4" name="מציין מיקום תוכן 3"/>
          <p:cNvSpPr>
            <a:spLocks noGrp="1"/>
          </p:cNvSpPr>
          <p:nvPr>
            <p:ph sz="quarter" idx="4"/>
          </p:nvPr>
        </p:nvSpPr>
        <p:spPr>
          <a:xfrm>
            <a:off x="515206" y="736980"/>
            <a:ext cx="11160000" cy="4462818"/>
          </a:xfrm>
        </p:spPr>
        <p:txBody>
          <a:bodyPr>
            <a:normAutofit/>
          </a:bodyPr>
          <a:lstStyle/>
          <a:p>
            <a:pPr marL="0" indent="0">
              <a:buNone/>
            </a:pPr>
            <a:endParaRPr lang="ar-SA" dirty="0"/>
          </a:p>
          <a:p>
            <a:r>
              <a:rPr lang="ar-SA" dirty="0"/>
              <a:t> لقد نهج الشّاعر وسار على درب الآباء في تمسّكه بالحرية والاستقلال لبلده ووطنه وعدم مدح المستعمرين، وعدم قبول المال المذل منهم، وهذا النهج تأدّب به واقتدى به فشابه آباءه.</a:t>
            </a:r>
          </a:p>
          <a:p>
            <a:r>
              <a:rPr lang="ar-SA" dirty="0"/>
              <a:t>- التزام الشّاعر بموقفه على نهج آبائه: الرافض للاستعمار ، ومقاومته له بالشعر.</a:t>
            </a:r>
          </a:p>
          <a:p>
            <a:r>
              <a:rPr lang="ar-SA" dirty="0"/>
              <a:t>- اللّغة الكلاسيكيّة: ( </a:t>
            </a:r>
            <a:r>
              <a:rPr lang="ar-SA" dirty="0" err="1"/>
              <a:t>آسال</a:t>
            </a:r>
            <a:r>
              <a:rPr lang="ar-SA" dirty="0"/>
              <a:t> ) فهو كريم الأعمام - الترادف: ( تبعت .. وسرت بها).</a:t>
            </a:r>
          </a:p>
          <a:p>
            <a:r>
              <a:rPr lang="ar-SA" dirty="0"/>
              <a:t>- القيم الإيجابيّة الّتي تظهر في الأبيات الأربعة الأولى : السير على نهج الآباء في التمسّك بالوطن والحرية ..</a:t>
            </a:r>
          </a:p>
          <a:p>
            <a:r>
              <a:rPr lang="ar-SA" dirty="0"/>
              <a:t>- القيم السلبية الّتي تظهر في الأبيات الأربعة الأولى : تخلي البعض عن نهج الآباء ...</a:t>
            </a:r>
          </a:p>
          <a:p>
            <a:endParaRPr lang="he-IL" dirty="0"/>
          </a:p>
        </p:txBody>
      </p:sp>
    </p:spTree>
    <p:extLst>
      <p:ext uri="{BB962C8B-B14F-4D97-AF65-F5344CB8AC3E}">
        <p14:creationId xmlns:p14="http://schemas.microsoft.com/office/powerpoint/2010/main" val="528369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sz="2400" dirty="0"/>
              <a:t>فَـمَـا يَـمُـرُّ خَـيَالُ الْغَـدْرِ فِـي خَـلَـدِي          وَلا تَـلُـوحُ سِمَـاتُ الشَّرِ فِي خَالِـي</a:t>
            </a:r>
            <a:br>
              <a:rPr lang="ar-SA" sz="2400" dirty="0"/>
            </a:br>
            <a:endParaRPr lang="he-IL" sz="2400" dirty="0"/>
          </a:p>
        </p:txBody>
      </p:sp>
      <p:sp>
        <p:nvSpPr>
          <p:cNvPr id="4" name="מציין מיקום תוכן 3"/>
          <p:cNvSpPr>
            <a:spLocks noGrp="1"/>
          </p:cNvSpPr>
          <p:nvPr>
            <p:ph sz="quarter" idx="4"/>
          </p:nvPr>
        </p:nvSpPr>
        <p:spPr/>
        <p:txBody>
          <a:bodyPr>
            <a:normAutofit/>
          </a:bodyPr>
          <a:lstStyle/>
          <a:p>
            <a:r>
              <a:rPr lang="ar-SA" dirty="0"/>
              <a:t>فمثلي لا يفكّر بغدر بلده ووطنه حتى في الخيال، ولا تظهر علامات الشرّ في نسبي (أخوالي).</a:t>
            </a:r>
          </a:p>
          <a:p>
            <a:r>
              <a:rPr lang="ar-SA" dirty="0"/>
              <a:t>لذلك فهو لا يقبل مدح الاستعمار لأنّ فيه الغدر والشرّ. (يشكو عيوب زمانه).</a:t>
            </a:r>
          </a:p>
          <a:p>
            <a:r>
              <a:rPr lang="ar-SA" dirty="0"/>
              <a:t>- تكرار أسلوب النّفي: ( فما .. ولا .. ) الغرض : تأكيد النّفي)</a:t>
            </a:r>
          </a:p>
          <a:p>
            <a:r>
              <a:rPr lang="ar-SA" dirty="0"/>
              <a:t>- الجناس غير التام: ( خيال ..وخالي ) - الاستعارة: ( فما يمرّ خيال الخلد .. ).</a:t>
            </a:r>
          </a:p>
          <a:p>
            <a:r>
              <a:rPr lang="ar-SA" dirty="0"/>
              <a:t>- التزام الشّاعر بموقفه : الرافض للاستعمار ، ومقاومته له بالشعر \ بالكلمات .</a:t>
            </a:r>
          </a:p>
          <a:p>
            <a:r>
              <a:rPr lang="ar-SA" dirty="0"/>
              <a:t>- اللّغة الكلاسيكيّة:(..خالي) فهو كريم الأخوال.</a:t>
            </a:r>
          </a:p>
          <a:p>
            <a:endParaRPr lang="he-IL" dirty="0"/>
          </a:p>
        </p:txBody>
      </p:sp>
    </p:spTree>
    <p:extLst>
      <p:ext uri="{BB962C8B-B14F-4D97-AF65-F5344CB8AC3E}">
        <p14:creationId xmlns:p14="http://schemas.microsoft.com/office/powerpoint/2010/main" val="4190555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3"/>
            <a:ext cx="11160000" cy="972587"/>
          </a:xfrm>
        </p:spPr>
        <p:txBody>
          <a:bodyPr/>
          <a:lstStyle/>
          <a:p>
            <a:r>
              <a:rPr lang="ar-SA" sz="2400" dirty="0"/>
              <a:t>قَـلْبِـي</a:t>
            </a:r>
            <a:r>
              <a:rPr lang="ar-SA" dirty="0"/>
              <a:t> </a:t>
            </a:r>
            <a:r>
              <a:rPr lang="ar-SA" sz="2400" dirty="0"/>
              <a:t>سَـلِـمٌ وَنَـفْسِـي حُـرَّةٌ وَيَـدِي          مَـأْمُـونَـةٌ وَلِسَـانِي غَيْـرُ خَـتَّـالِ</a:t>
            </a:r>
            <a:br>
              <a:rPr lang="ar-SA" dirty="0"/>
            </a:br>
            <a:endParaRPr lang="he-IL" dirty="0"/>
          </a:p>
        </p:txBody>
      </p:sp>
      <p:sp>
        <p:nvSpPr>
          <p:cNvPr id="4" name="מציין מיקום תוכן 3"/>
          <p:cNvSpPr>
            <a:spLocks noGrp="1"/>
          </p:cNvSpPr>
          <p:nvPr>
            <p:ph sz="quarter" idx="4"/>
          </p:nvPr>
        </p:nvSpPr>
        <p:spPr>
          <a:xfrm>
            <a:off x="515206" y="1185681"/>
            <a:ext cx="11160000" cy="4692518"/>
          </a:xfrm>
        </p:spPr>
        <p:txBody>
          <a:bodyPr>
            <a:normAutofit/>
          </a:bodyPr>
          <a:lstStyle/>
          <a:p>
            <a:pPr>
              <a:lnSpc>
                <a:spcPct val="150000"/>
              </a:lnSpc>
            </a:pPr>
            <a:r>
              <a:rPr lang="ar-SA" dirty="0"/>
              <a:t>من صفاته الكريمة وآدابه الّتي ورثها عن آبائه وأخواله : سلامة القلب \ نقيّ القلب لا يغدر ، ونفسه حرّة أبيّة لا تقبل الذل والاستعمار . ويده آمنة وأمينة لا تبطش ولا تظلم قومه ولا وطنه، ولسانه صادق لا يخدع أهله فلا يكذب ويمدح الاستعمار وهو لا يسيء لبلده ووطنه وشعبه .</a:t>
            </a:r>
          </a:p>
          <a:p>
            <a:pPr>
              <a:lnSpc>
                <a:spcPct val="150000"/>
              </a:lnSpc>
            </a:pPr>
            <a:r>
              <a:rPr lang="ar-SA" dirty="0"/>
              <a:t>- صيغ المبالغة : (ختّال ) - التقسيم : ( قلبي سليم ، نفسي حرّة ، ويدي ..) .</a:t>
            </a:r>
          </a:p>
          <a:p>
            <a:pPr>
              <a:lnSpc>
                <a:spcPct val="150000"/>
              </a:lnSpc>
            </a:pPr>
            <a:r>
              <a:rPr lang="ar-SA" dirty="0"/>
              <a:t>- صفات الشّاعر : سليم \ نقي القلب – نفسه حرّة – يده مأمونة – لسانه صادق غير مخادع .</a:t>
            </a:r>
          </a:p>
          <a:p>
            <a:pPr>
              <a:lnSpc>
                <a:spcPct val="150000"/>
              </a:lnSpc>
            </a:pPr>
            <a:r>
              <a:rPr lang="ar-SA" dirty="0"/>
              <a:t>- استخدام الجوارح والأعضاء : ( القلب ، النفس ، اليد ، اللسان ). </a:t>
            </a:r>
          </a:p>
          <a:p>
            <a:pPr>
              <a:lnSpc>
                <a:spcPct val="150000"/>
              </a:lnSpc>
            </a:pPr>
            <a:endParaRPr lang="ar-SA" dirty="0"/>
          </a:p>
          <a:p>
            <a:pPr>
              <a:lnSpc>
                <a:spcPct val="150000"/>
              </a:lnSpc>
            </a:pPr>
            <a:endParaRPr lang="he-IL" dirty="0"/>
          </a:p>
        </p:txBody>
      </p:sp>
    </p:spTree>
    <p:extLst>
      <p:ext uri="{BB962C8B-B14F-4D97-AF65-F5344CB8AC3E}">
        <p14:creationId xmlns:p14="http://schemas.microsoft.com/office/powerpoint/2010/main" val="307766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3"/>
            <a:ext cx="11160000" cy="1206273"/>
          </a:xfrm>
        </p:spPr>
        <p:txBody>
          <a:bodyPr/>
          <a:lstStyle/>
          <a:p>
            <a:r>
              <a:rPr lang="ar-SA" sz="2400" dirty="0"/>
              <a:t>لـكِنَّـنِـي فِـي زَمَـانٍ عِـشْتُ مُـغْـتَرِبًـا           فِـي أَهْلِـهِ حِـينَ قَلَّـتْ فِيهِ  أَمْثَالِـي </a:t>
            </a:r>
            <a:br>
              <a:rPr lang="ar-SA" dirty="0"/>
            </a:br>
            <a:endParaRPr lang="he-IL" dirty="0"/>
          </a:p>
        </p:txBody>
      </p:sp>
      <p:sp>
        <p:nvSpPr>
          <p:cNvPr id="4" name="מציין מיקום תוכן 3"/>
          <p:cNvSpPr>
            <a:spLocks noGrp="1"/>
          </p:cNvSpPr>
          <p:nvPr>
            <p:ph sz="quarter" idx="4"/>
          </p:nvPr>
        </p:nvSpPr>
        <p:spPr>
          <a:xfrm>
            <a:off x="515206" y="1214651"/>
            <a:ext cx="11160000" cy="4663547"/>
          </a:xfrm>
        </p:spPr>
        <p:txBody>
          <a:bodyPr/>
          <a:lstStyle/>
          <a:p>
            <a:pPr marL="0" indent="0">
              <a:buNone/>
            </a:pPr>
            <a:endParaRPr lang="ar-SA" dirty="0"/>
          </a:p>
          <a:p>
            <a:pPr>
              <a:lnSpc>
                <a:spcPct val="150000"/>
              </a:lnSpc>
            </a:pPr>
            <a:r>
              <a:rPr lang="ar-SA" dirty="0"/>
              <a:t>- إنّ ما يعانيه الشّاعر أنّه يعيش في زمن يشعر أنّه غريب بين أهله بما يحمله من أفكار وصفات حميدة . لأنّ أمثاله ممن يحملون أفكاره هم قلّة. وهذه الأفكار والصفات تجعل صاحبها منبوذًا وغريبًا.</a:t>
            </a:r>
          </a:p>
          <a:p>
            <a:pPr>
              <a:lnSpc>
                <a:spcPct val="150000"/>
              </a:lnSpc>
            </a:pPr>
            <a:r>
              <a:rPr lang="ar-SA" dirty="0"/>
              <a:t>( يشكو غربته في زمانه بسبب أخلاقه السامية ، وعفّة لسانه، وعزّة نفسه، وإبائه الذل والاستعمار).</a:t>
            </a:r>
          </a:p>
          <a:p>
            <a:pPr>
              <a:lnSpc>
                <a:spcPct val="150000"/>
              </a:lnSpc>
            </a:pPr>
            <a:r>
              <a:rPr lang="ar-SA" dirty="0"/>
              <a:t>- مفهوم الزمن النفسي لدى الشّاعر: الشعور بالمعاناة، الاغتراب بين أهله والوحدة.</a:t>
            </a:r>
          </a:p>
          <a:p>
            <a:pPr>
              <a:lnSpc>
                <a:spcPct val="150000"/>
              </a:lnSpc>
            </a:pPr>
            <a:r>
              <a:rPr lang="ar-SA" dirty="0"/>
              <a:t>- كلمات تدلّ على الزمان : هنا سياقها سلبي ّ – لأنّه يشعر بالغربة بين أهله </a:t>
            </a:r>
          </a:p>
          <a:p>
            <a:pPr>
              <a:lnSpc>
                <a:spcPct val="150000"/>
              </a:lnSpc>
            </a:pPr>
            <a:endParaRPr lang="he-IL" dirty="0"/>
          </a:p>
        </p:txBody>
      </p:sp>
    </p:spTree>
    <p:extLst>
      <p:ext uri="{BB962C8B-B14F-4D97-AF65-F5344CB8AC3E}">
        <p14:creationId xmlns:p14="http://schemas.microsoft.com/office/powerpoint/2010/main" val="1452849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 </a:t>
            </a:r>
            <a:r>
              <a:rPr lang="ar-SA" sz="2400" dirty="0"/>
              <a:t>بَـلَـوْتُ دَهْـرِي فَـمَـا أَحْـمَدْتُ سِيـرَتَـهُ           فِـي سَابِـقٍ مِـنْ لَيـَالِيـهِ وَلا  تَـالِ</a:t>
            </a:r>
            <a:br>
              <a:rPr lang="ar-SA" sz="2400" dirty="0"/>
            </a:br>
            <a:endParaRPr lang="he-IL" sz="2400" dirty="0"/>
          </a:p>
        </p:txBody>
      </p:sp>
      <p:sp>
        <p:nvSpPr>
          <p:cNvPr id="4" name="מציין מיקום תוכן 3"/>
          <p:cNvSpPr>
            <a:spLocks noGrp="1"/>
          </p:cNvSpPr>
          <p:nvPr>
            <p:ph sz="quarter" idx="4"/>
          </p:nvPr>
        </p:nvSpPr>
        <p:spPr>
          <a:xfrm>
            <a:off x="515206" y="1201003"/>
            <a:ext cx="11160000" cy="4677195"/>
          </a:xfrm>
        </p:spPr>
        <p:txBody>
          <a:bodyPr/>
          <a:lstStyle/>
          <a:p>
            <a:pPr marL="0" indent="0">
              <a:lnSpc>
                <a:spcPct val="150000"/>
              </a:lnSpc>
              <a:buNone/>
            </a:pPr>
            <a:r>
              <a:rPr lang="ar-SA" dirty="0"/>
              <a:t>-  اختبرتُ زمني الّذي أعيش فيه \ حياتي، ولا أرضى بواقعه. فلم أجد الحياة فيه محمودة فيما مضى من هذا الزمان ، ولا حتى في الأيام الّتي أعيشها، ولا أتوقّع التّغيير في المستقبل.</a:t>
            </a:r>
          </a:p>
          <a:p>
            <a:pPr>
              <a:lnSpc>
                <a:spcPct val="150000"/>
              </a:lnSpc>
            </a:pPr>
            <a:r>
              <a:rPr lang="ar-SA" dirty="0"/>
              <a:t>- اللّغة الكلاسيكيّة: (بلوت دهري، أحمدت سيرته، لياليه) الليالي: دلالة على قياس الزمن بالليالي عند العرب) </a:t>
            </a:r>
          </a:p>
          <a:p>
            <a:pPr>
              <a:lnSpc>
                <a:spcPct val="150000"/>
              </a:lnSpc>
            </a:pPr>
            <a:r>
              <a:rPr lang="ar-SA" dirty="0"/>
              <a:t>- الاستعارة: ( بلوت دهري، أحمدت سيرته).</a:t>
            </a:r>
          </a:p>
          <a:p>
            <a:pPr>
              <a:lnSpc>
                <a:spcPct val="150000"/>
              </a:lnSpc>
            </a:pPr>
            <a:r>
              <a:rPr lang="ar-SA" dirty="0"/>
              <a:t>- الطباق: ( سابق، وتال).</a:t>
            </a:r>
          </a:p>
          <a:p>
            <a:pPr>
              <a:lnSpc>
                <a:spcPct val="150000"/>
              </a:lnSpc>
            </a:pPr>
            <a:r>
              <a:rPr lang="ar-SA" dirty="0"/>
              <a:t>- كلمات تدلّ على الزمان : ( دهري + لياليه )- هنا سياقها سلبي ّ – لأنّه لا يرضى بواقعه .</a:t>
            </a:r>
          </a:p>
          <a:p>
            <a:endParaRPr lang="ar-SA" dirty="0"/>
          </a:p>
          <a:p>
            <a:endParaRPr lang="he-IL" dirty="0"/>
          </a:p>
        </p:txBody>
      </p:sp>
    </p:spTree>
    <p:extLst>
      <p:ext uri="{BB962C8B-B14F-4D97-AF65-F5344CB8AC3E}">
        <p14:creationId xmlns:p14="http://schemas.microsoft.com/office/powerpoint/2010/main" val="1642511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1138034"/>
          </a:xfrm>
        </p:spPr>
        <p:txBody>
          <a:bodyPr/>
          <a:lstStyle/>
          <a:p>
            <a:r>
              <a:rPr lang="ar-SA" sz="2400" dirty="0"/>
              <a:t>لَـمْ يَـبْـقَ لِـي أَرَبٌ  فِي الـدَّهْرِ أَطْـلُـبُـهُ           إلاَّ صَحَـابَـةُ حُـرٍّ  صَـادِقِ الْخَـالِ</a:t>
            </a:r>
            <a:br>
              <a:rPr lang="ar-SA" dirty="0"/>
            </a:br>
            <a:endParaRPr lang="he-IL" dirty="0"/>
          </a:p>
        </p:txBody>
      </p:sp>
      <p:sp>
        <p:nvSpPr>
          <p:cNvPr id="4" name="מציין מיקום תוכן 3"/>
          <p:cNvSpPr>
            <a:spLocks noGrp="1"/>
          </p:cNvSpPr>
          <p:nvPr>
            <p:ph sz="quarter" idx="4"/>
          </p:nvPr>
        </p:nvSpPr>
        <p:spPr>
          <a:xfrm>
            <a:off x="515206" y="545911"/>
            <a:ext cx="11160000" cy="4735774"/>
          </a:xfrm>
        </p:spPr>
        <p:txBody>
          <a:bodyPr>
            <a:normAutofit/>
          </a:bodyPr>
          <a:lstStyle/>
          <a:p>
            <a:pPr marL="0" indent="0">
              <a:buNone/>
            </a:pPr>
            <a:endParaRPr lang="ar-SA" dirty="0"/>
          </a:p>
          <a:p>
            <a:pPr>
              <a:lnSpc>
                <a:spcPct val="150000"/>
              </a:lnSpc>
            </a:pPr>
            <a:r>
              <a:rPr lang="ar-SA" dirty="0"/>
              <a:t> لم يبقَ لي حاجة أطلبها من الزمان الّذي أعيش فيه سوى مصادقة ومعاشرة الأحرار الّذين يصدق الواحد فينا ظنّه بالآخر بنقاء القلب وعدم الغدر، النفس الحرّة الرافضة للاستعمار، اليد الآمنة، صدق اللسان </a:t>
            </a:r>
          </a:p>
          <a:p>
            <a:pPr>
              <a:lnSpc>
                <a:spcPct val="150000"/>
              </a:lnSpc>
            </a:pPr>
            <a:r>
              <a:rPr lang="ar-SA" dirty="0"/>
              <a:t>( كأنّه يشكو الوحدة بسبب عدم وجود الصديق المخلص أو القريب الوفي الّذي يشاركه الألم والوحدة).</a:t>
            </a:r>
          </a:p>
          <a:p>
            <a:pPr>
              <a:lnSpc>
                <a:spcPct val="150000"/>
              </a:lnSpc>
            </a:pPr>
            <a:r>
              <a:rPr lang="ar-SA" dirty="0"/>
              <a:t>- أسلوب الحصر والقصر: ( لم يبقَ .. إلا .. ) - اللّغة الكلاسيكيّة:( أرب ، الخال).</a:t>
            </a:r>
          </a:p>
          <a:p>
            <a:pPr>
              <a:lnSpc>
                <a:spcPct val="150000"/>
              </a:lnSpc>
            </a:pPr>
            <a:r>
              <a:rPr lang="ar-SA" dirty="0"/>
              <a:t>- كلمات تدلّ على الزمان :( الدهر ) هنا سياقها سلبي ّ – لأنّه يأس من تحقيق الأمن لحاجته حتى الصداقة .</a:t>
            </a:r>
          </a:p>
          <a:p>
            <a:pPr>
              <a:lnSpc>
                <a:spcPct val="150000"/>
              </a:lnSpc>
            </a:pPr>
            <a:r>
              <a:rPr lang="ar-SA" dirty="0"/>
              <a:t>- الأزمة النفسية الّتي يعاني منها الشّاعر: عدم وجود الرفيق الّذي يسلّيه ويقاسمه همومه وتبدّل القيم</a:t>
            </a:r>
          </a:p>
          <a:p>
            <a:pPr>
              <a:lnSpc>
                <a:spcPct val="150000"/>
              </a:lnSpc>
            </a:pPr>
            <a:endParaRPr lang="ar-SA" dirty="0"/>
          </a:p>
          <a:p>
            <a:pPr>
              <a:lnSpc>
                <a:spcPct val="150000"/>
              </a:lnSpc>
            </a:pPr>
            <a:endParaRPr lang="ar-SA" dirty="0"/>
          </a:p>
          <a:p>
            <a:endParaRPr lang="he-IL" dirty="0"/>
          </a:p>
        </p:txBody>
      </p:sp>
    </p:spTree>
    <p:extLst>
      <p:ext uri="{BB962C8B-B14F-4D97-AF65-F5344CB8AC3E}">
        <p14:creationId xmlns:p14="http://schemas.microsoft.com/office/powerpoint/2010/main" val="3212719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3"/>
            <a:ext cx="11160000" cy="972587"/>
          </a:xfrm>
        </p:spPr>
        <p:txBody>
          <a:bodyPr/>
          <a:lstStyle/>
          <a:p>
            <a:r>
              <a:rPr lang="ar-SA" sz="2400" dirty="0"/>
              <a:t>لا</a:t>
            </a:r>
            <a:r>
              <a:rPr lang="ar-SA" dirty="0"/>
              <a:t> </a:t>
            </a:r>
            <a:r>
              <a:rPr lang="ar-SA" sz="2400" dirty="0"/>
              <a:t>فِـي "</a:t>
            </a:r>
            <a:r>
              <a:rPr lang="ar-SA" sz="2400" dirty="0" err="1"/>
              <a:t>سَرَنْـدِيـبَ</a:t>
            </a:r>
            <a:r>
              <a:rPr lang="ar-SA" sz="2400" dirty="0"/>
              <a:t>" لِـي إِلْـفٌ أُجَـاذِبُـهُ           فَضْـلَ الْحَـدِيثِ وَلا خِـلٌ فَيَرْعَى لِي</a:t>
            </a:r>
            <a:br>
              <a:rPr lang="ar-SA" dirty="0"/>
            </a:br>
            <a:endParaRPr lang="he-IL" dirty="0"/>
          </a:p>
        </p:txBody>
      </p:sp>
      <p:sp>
        <p:nvSpPr>
          <p:cNvPr id="4" name="מציין מיקום תוכן 3"/>
          <p:cNvSpPr>
            <a:spLocks noGrp="1"/>
          </p:cNvSpPr>
          <p:nvPr>
            <p:ph sz="quarter" idx="4"/>
          </p:nvPr>
        </p:nvSpPr>
        <p:spPr>
          <a:xfrm>
            <a:off x="515206" y="982640"/>
            <a:ext cx="11160000" cy="4449170"/>
          </a:xfrm>
        </p:spPr>
        <p:txBody>
          <a:bodyPr>
            <a:normAutofit/>
          </a:bodyPr>
          <a:lstStyle/>
          <a:p>
            <a:r>
              <a:rPr lang="ar-SA" dirty="0"/>
              <a:t>- </a:t>
            </a:r>
            <a:r>
              <a:rPr lang="ar-SA" dirty="0" err="1"/>
              <a:t>سَرَنْدِيب</a:t>
            </a:r>
            <a:r>
              <a:rPr lang="ar-SA" dirty="0"/>
              <a:t> = جزيرة سيلان ، كانت مستعمرة إنجليزيّة حتى سنة 1948، وهي منفى الشّاعر عقب إخفاق ثورة أحمد عرابي ضدّ الاحتلال الانجليزي لمصرَ. </a:t>
            </a:r>
          </a:p>
          <a:p>
            <a:r>
              <a:rPr lang="ar-SA" dirty="0"/>
              <a:t>- فأنا في منفاي في جزيرة "</a:t>
            </a:r>
            <a:r>
              <a:rPr lang="ar-SA" dirty="0" err="1"/>
              <a:t>سَرَنْدِيب</a:t>
            </a:r>
            <a:r>
              <a:rPr lang="ar-SA" dirty="0"/>
              <a:t>" لا أجد أنيسًا أحدّثه حديثًا حسنًا، ولا صديقًا وفيًّا يحافظ عليّ وعلى أفكاري، ولا يفشي أسراري للأعداء. (ذكر مكان منفاه يشعره بالغربة والوحدة والحنين للوطن والأهل، الضعف سلب حريته العامّة ،المسّ بحرية التعبير) وهو يكتفي من الحياة بالرفيق الّذي يسلّيه، ويخفّف مصابه.</a:t>
            </a:r>
          </a:p>
          <a:p>
            <a:r>
              <a:rPr lang="ar-SA" dirty="0"/>
              <a:t>- أسلوب النّفي : ( لا في .. ولا خلّ .. ) .</a:t>
            </a:r>
          </a:p>
          <a:p>
            <a:r>
              <a:rPr lang="ar-SA" dirty="0"/>
              <a:t>- دلالة المكان : (جزيرة </a:t>
            </a:r>
            <a:r>
              <a:rPr lang="ar-SA" dirty="0" err="1"/>
              <a:t>سَرَنْدِيب</a:t>
            </a:r>
            <a:r>
              <a:rPr lang="ar-SA" dirty="0"/>
              <a:t>)غربة مكانيّة مكان منفى الشّاعر يشعر الشّاعر بالوحدة والفراغ والضياع </a:t>
            </a:r>
          </a:p>
          <a:p>
            <a:r>
              <a:rPr lang="ar-SA" dirty="0"/>
              <a:t>- الغربة النفسية : لا يجد من يقاسمه همومه.</a:t>
            </a:r>
          </a:p>
          <a:p>
            <a:r>
              <a:rPr lang="ar-SA" dirty="0"/>
              <a:t>- الترادف : (إلف ، خلّ).</a:t>
            </a:r>
          </a:p>
          <a:p>
            <a:r>
              <a:rPr lang="ar-SA" dirty="0"/>
              <a:t>- اللّغة الكلاسيكيّة \ القديمة: ( أجاذبه .. خلّ .. ).</a:t>
            </a:r>
          </a:p>
          <a:p>
            <a:endParaRPr lang="he-IL" dirty="0"/>
          </a:p>
        </p:txBody>
      </p:sp>
    </p:spTree>
    <p:extLst>
      <p:ext uri="{BB962C8B-B14F-4D97-AF65-F5344CB8AC3E}">
        <p14:creationId xmlns:p14="http://schemas.microsoft.com/office/powerpoint/2010/main" val="3374047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3"/>
            <a:ext cx="11160000" cy="972587"/>
          </a:xfrm>
        </p:spPr>
        <p:txBody>
          <a:bodyPr/>
          <a:lstStyle/>
          <a:p>
            <a:r>
              <a:rPr lang="ar-SA" sz="2400" dirty="0"/>
              <a:t>إذَا</a:t>
            </a:r>
            <a:r>
              <a:rPr lang="ar-SA" dirty="0"/>
              <a:t> </a:t>
            </a:r>
            <a:r>
              <a:rPr lang="ar-SA" sz="2400" dirty="0"/>
              <a:t>تَـلَـفَّـتُّ لَـمْ أُبْـصِـرْ سِـوَى صُـوَرٍ           فِي الـذِّهْـنِ يَرْسُمُهَـا نَقَّاشُ آمَـالِـي</a:t>
            </a:r>
            <a:br>
              <a:rPr lang="ar-SA" dirty="0"/>
            </a:br>
            <a:endParaRPr lang="he-IL" dirty="0"/>
          </a:p>
        </p:txBody>
      </p:sp>
      <p:sp>
        <p:nvSpPr>
          <p:cNvPr id="4" name="מציין מיקום תוכן 3"/>
          <p:cNvSpPr>
            <a:spLocks noGrp="1"/>
          </p:cNvSpPr>
          <p:nvPr>
            <p:ph sz="quarter" idx="4"/>
          </p:nvPr>
        </p:nvSpPr>
        <p:spPr/>
        <p:txBody>
          <a:bodyPr>
            <a:normAutofit fontScale="32500" lnSpcReduction="20000"/>
          </a:bodyPr>
          <a:lstStyle/>
          <a:p>
            <a:pPr>
              <a:lnSpc>
                <a:spcPct val="120000"/>
              </a:lnSpc>
            </a:pPr>
            <a:r>
              <a:rPr lang="ar-SA" sz="5900" b="1" dirty="0"/>
              <a:t>-  إذا نظرتُ حولي - وأنا في المنفى بعيد عن الوطن والأهل – لا أرى غير ما يلتقطه ذهني من صور ، وما يرسمها الذهن من رسومات تمليها عليه آمالي .</a:t>
            </a:r>
          </a:p>
          <a:p>
            <a:pPr>
              <a:lnSpc>
                <a:spcPct val="120000"/>
              </a:lnSpc>
            </a:pPr>
            <a:r>
              <a:rPr lang="ar-SA" sz="5900" b="1" dirty="0"/>
              <a:t>- أسلوب الشرط : ( إذا .. ) .</a:t>
            </a:r>
          </a:p>
          <a:p>
            <a:pPr>
              <a:lnSpc>
                <a:spcPct val="120000"/>
              </a:lnSpc>
            </a:pPr>
            <a:r>
              <a:rPr lang="ar-SA" sz="5900" b="1" dirty="0"/>
              <a:t>- أسلوب الحصر والقصر : ( لم أبصرْ .. سوى صور ) </a:t>
            </a:r>
          </a:p>
          <a:p>
            <a:pPr>
              <a:lnSpc>
                <a:spcPct val="120000"/>
              </a:lnSpc>
            </a:pPr>
            <a:r>
              <a:rPr lang="ar-SA" sz="5900" b="1" dirty="0"/>
              <a:t>- الحنين إلى الوطن: تخيل الوطن في ذهنه وتعلّقه به ..الأمل بالعودة.</a:t>
            </a:r>
          </a:p>
          <a:p>
            <a:pPr>
              <a:lnSpc>
                <a:spcPct val="120000"/>
              </a:lnSpc>
            </a:pPr>
            <a:r>
              <a:rPr lang="ar-SA" sz="5900" b="1" dirty="0"/>
              <a:t>- الوصف التصويري: ( البيت كلّه ) وصف ضعف بصره.</a:t>
            </a:r>
          </a:p>
          <a:p>
            <a:pPr marL="0" indent="0">
              <a:lnSpc>
                <a:spcPct val="120000"/>
              </a:lnSpc>
              <a:buNone/>
            </a:pPr>
            <a:endParaRPr lang="ar-SA" sz="5900" b="1" dirty="0"/>
          </a:p>
          <a:p>
            <a:pPr>
              <a:lnSpc>
                <a:spcPct val="120000"/>
              </a:lnSpc>
            </a:pPr>
            <a:endParaRPr lang="ar-SA" sz="5900" b="1" dirty="0"/>
          </a:p>
          <a:p>
            <a:pPr>
              <a:lnSpc>
                <a:spcPct val="120000"/>
              </a:lnSpc>
            </a:pPr>
            <a:endParaRPr lang="ar-SA" dirty="0"/>
          </a:p>
          <a:p>
            <a:pPr>
              <a:lnSpc>
                <a:spcPct val="120000"/>
              </a:lnSpc>
            </a:pPr>
            <a:endParaRPr lang="ar-SA" dirty="0"/>
          </a:p>
          <a:p>
            <a:endParaRPr lang="ar-SA" dirty="0"/>
          </a:p>
          <a:p>
            <a:endParaRPr lang="ar-SA" dirty="0"/>
          </a:p>
          <a:p>
            <a:endParaRPr lang="ar-SA" dirty="0"/>
          </a:p>
          <a:p>
            <a:r>
              <a:rPr lang="ar-SA" dirty="0"/>
              <a:t>133</a:t>
            </a:r>
          </a:p>
          <a:p>
            <a:endParaRPr lang="he-IL" dirty="0"/>
          </a:p>
        </p:txBody>
      </p:sp>
    </p:spTree>
    <p:extLst>
      <p:ext uri="{BB962C8B-B14F-4D97-AF65-F5344CB8AC3E}">
        <p14:creationId xmlns:p14="http://schemas.microsoft.com/office/powerpoint/2010/main" val="243445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3"/>
            <a:ext cx="11160000" cy="1233569"/>
          </a:xfrm>
        </p:spPr>
        <p:txBody>
          <a:bodyPr/>
          <a:lstStyle/>
          <a:p>
            <a:r>
              <a:rPr lang="ar-SA" sz="2400" dirty="0"/>
              <a:t>أَصْبَحْـتُ لاَ  أَسْتَـطِيـعُ الثَّـوْبَ أَسْـحَـبُـهُ        وَقَـدْ أَكُـونُ وَضَافِـي الدِّرْعِ سِرْبَالـي </a:t>
            </a:r>
            <a:br>
              <a:rPr lang="ar-SA" dirty="0"/>
            </a:br>
            <a:endParaRPr lang="he-IL" dirty="0"/>
          </a:p>
        </p:txBody>
      </p:sp>
      <p:sp>
        <p:nvSpPr>
          <p:cNvPr id="4" name="מציין מיקום תוכן 3"/>
          <p:cNvSpPr>
            <a:spLocks noGrp="1"/>
          </p:cNvSpPr>
          <p:nvPr>
            <p:ph sz="quarter" idx="4"/>
          </p:nvPr>
        </p:nvSpPr>
        <p:spPr>
          <a:xfrm>
            <a:off x="515206" y="1160061"/>
            <a:ext cx="11160000" cy="4718138"/>
          </a:xfrm>
        </p:spPr>
        <p:txBody>
          <a:bodyPr>
            <a:normAutofit/>
          </a:bodyPr>
          <a:lstStyle/>
          <a:p>
            <a:pPr>
              <a:lnSpc>
                <a:spcPct val="150000"/>
              </a:lnSpc>
            </a:pPr>
            <a:r>
              <a:rPr lang="ar-SA" dirty="0"/>
              <a:t>-إنّ حالي الآن في المنفى الضعف بسبب الغربة والمرض والشيخوخة. فلا أقدر على جذب ثوبي لألبسه أو أسير فيه رافعًا الثوب عن الأرض. وأصبحتُ أسير وثوبي يجرّ ورائي على الأرض ليس بكبرياء ولكن لضعف </a:t>
            </a:r>
          </a:p>
          <a:p>
            <a:pPr>
              <a:lnSpc>
                <a:spcPct val="150000"/>
              </a:lnSpc>
            </a:pPr>
            <a:r>
              <a:rPr lang="ar-SA" dirty="0"/>
              <a:t>- اللّغة الكلاسيكيّة \ القديمة: (ضافي الدرع سربالي).</a:t>
            </a:r>
          </a:p>
          <a:p>
            <a:pPr>
              <a:lnSpc>
                <a:spcPct val="150000"/>
              </a:lnSpc>
            </a:pPr>
            <a:r>
              <a:rPr lang="ar-SA" dirty="0"/>
              <a:t>- الوصف التصويري: (وقد أكون وضافي الدرع سربالي ..). وصف ضعفه وشيخوخته.</a:t>
            </a:r>
          </a:p>
          <a:p>
            <a:pPr>
              <a:lnSpc>
                <a:spcPct val="150000"/>
              </a:lnSpc>
            </a:pPr>
            <a:r>
              <a:rPr lang="ar-SA" dirty="0"/>
              <a:t>- الأزمة النفسية الّتي يعاني منها الشّاعر: عندما يقارن ماضيه بحاضره \ القوة مقابل الضعف ( يعجز عن جرّ الثوب بعد أن كان ثوبه طويلاً يجرّه بكبرياء وقوّة  .</a:t>
            </a:r>
          </a:p>
        </p:txBody>
      </p:sp>
    </p:spTree>
    <p:extLst>
      <p:ext uri="{BB962C8B-B14F-4D97-AF65-F5344CB8AC3E}">
        <p14:creationId xmlns:p14="http://schemas.microsoft.com/office/powerpoint/2010/main" val="24255995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3"/>
            <a:ext cx="11160000" cy="1083443"/>
          </a:xfrm>
        </p:spPr>
        <p:txBody>
          <a:bodyPr/>
          <a:lstStyle/>
          <a:p>
            <a:r>
              <a:rPr lang="ar-SA" sz="2400" dirty="0"/>
              <a:t>وَلا  تَكَـادُ يَـدِي تُـجْـرِي شَبَـا قَـلَـمِـي        وَكَـانَ طَـوْعَ بَـنَـانِي كُـلُ عَسَّـالِ</a:t>
            </a:r>
            <a:br>
              <a:rPr lang="ar-SA" dirty="0"/>
            </a:br>
            <a:endParaRPr lang="he-IL" dirty="0"/>
          </a:p>
        </p:txBody>
      </p:sp>
      <p:sp>
        <p:nvSpPr>
          <p:cNvPr id="4" name="מציין מיקום תוכן 3"/>
          <p:cNvSpPr>
            <a:spLocks noGrp="1"/>
          </p:cNvSpPr>
          <p:nvPr>
            <p:ph sz="quarter" idx="4"/>
          </p:nvPr>
        </p:nvSpPr>
        <p:spPr>
          <a:xfrm>
            <a:off x="515206" y="764275"/>
            <a:ext cx="11160000" cy="4804012"/>
          </a:xfrm>
        </p:spPr>
        <p:txBody>
          <a:bodyPr>
            <a:normAutofit lnSpcReduction="10000"/>
          </a:bodyPr>
          <a:lstStyle/>
          <a:p>
            <a:pPr marL="0" indent="0">
              <a:lnSpc>
                <a:spcPct val="150000"/>
              </a:lnSpc>
              <a:buNone/>
            </a:pPr>
            <a:r>
              <a:rPr lang="ar-SA" dirty="0"/>
              <a:t>أصبحت بسبب ضعفي – شيخوختي ومرضي وضعف بصري – لا أقوى على الكتابة، بعد أن كنتُ في الماضي محاربًا قويًّا أهزُّ بأطراف أصابعي الرماح لقوّتي.</a:t>
            </a:r>
          </a:p>
          <a:p>
            <a:pPr>
              <a:lnSpc>
                <a:spcPct val="150000"/>
              </a:lnSpc>
            </a:pPr>
            <a:r>
              <a:rPr lang="ar-SA" dirty="0"/>
              <a:t>- الكناية: (ولا تكاد يدي تُجري شبا قلمي) كناية عن الكتابة.</a:t>
            </a:r>
          </a:p>
          <a:p>
            <a:pPr>
              <a:lnSpc>
                <a:spcPct val="150000"/>
              </a:lnSpc>
            </a:pPr>
            <a:r>
              <a:rPr lang="ar-SA" dirty="0"/>
              <a:t>- الكناية: (وكان طوع بناني كل عسّال) كناية عن القوة \ مقاومة الأعداء.</a:t>
            </a:r>
          </a:p>
          <a:p>
            <a:pPr>
              <a:lnSpc>
                <a:spcPct val="150000"/>
              </a:lnSpc>
            </a:pPr>
            <a:r>
              <a:rPr lang="ar-SA" dirty="0"/>
              <a:t>- المقارنة: بين الضعف في الحاضر \ زمن الشيخوخة والمرض، وبين الماضي \ زمن الشباب والقوّة.</a:t>
            </a:r>
          </a:p>
          <a:p>
            <a:pPr>
              <a:lnSpc>
                <a:spcPct val="150000"/>
              </a:lnSpc>
            </a:pPr>
            <a:r>
              <a:rPr lang="ar-SA" dirty="0"/>
              <a:t>- الوصف التصويري: (ولا تكاد يدي تُجري شبا قلمي..). وصف ضعفه وشيخوخته.</a:t>
            </a:r>
          </a:p>
          <a:p>
            <a:pPr>
              <a:lnSpc>
                <a:spcPct val="150000"/>
              </a:lnSpc>
            </a:pPr>
            <a:r>
              <a:rPr lang="ar-SA" dirty="0"/>
              <a:t>- تقديم ما وجب تأخيره: ( وكانَ طوعَ .. كلُ ..) تقديم الخبر على اسم كان – للقافية</a:t>
            </a:r>
          </a:p>
          <a:p>
            <a:pPr>
              <a:lnSpc>
                <a:spcPct val="150000"/>
              </a:lnSpc>
            </a:pPr>
            <a:r>
              <a:rPr lang="ar-SA" dirty="0"/>
              <a:t>- الأزمة النفسية الّتي يعاني منها : عندما يقارن ماضيه بحاضره \ القوة مقابل الضعف – لا يقوى على الكتابة </a:t>
            </a:r>
          </a:p>
          <a:p>
            <a:endParaRPr lang="ar-SA" dirty="0"/>
          </a:p>
          <a:p>
            <a:endParaRPr lang="he-IL" dirty="0"/>
          </a:p>
        </p:txBody>
      </p:sp>
    </p:spTree>
    <p:extLst>
      <p:ext uri="{BB962C8B-B14F-4D97-AF65-F5344CB8AC3E}">
        <p14:creationId xmlns:p14="http://schemas.microsoft.com/office/powerpoint/2010/main" val="2194793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7" name="כותרת 6"/>
          <p:cNvSpPr>
            <a:spLocks noGrp="1"/>
          </p:cNvSpPr>
          <p:nvPr>
            <p:ph type="title"/>
          </p:nvPr>
        </p:nvSpPr>
        <p:spPr/>
        <p:txBody>
          <a:bodyPr/>
          <a:lstStyle/>
          <a:p>
            <a:r>
              <a:rPr lang="ar-SA" dirty="0"/>
              <a:t>سنتعلّم اليوم</a:t>
            </a:r>
            <a:r>
              <a:rPr lang="he-IL" dirty="0"/>
              <a:t> </a:t>
            </a:r>
          </a:p>
        </p:txBody>
      </p:sp>
      <p:sp>
        <p:nvSpPr>
          <p:cNvPr id="12" name="מציין מיקום תוכן 11"/>
          <p:cNvSpPr>
            <a:spLocks noGrp="1"/>
          </p:cNvSpPr>
          <p:nvPr>
            <p:ph sz="quarter" idx="4"/>
          </p:nvPr>
        </p:nvSpPr>
        <p:spPr>
          <a:xfrm>
            <a:off x="515206" y="1323833"/>
            <a:ext cx="11160000" cy="4554365"/>
          </a:xfrm>
        </p:spPr>
        <p:txBody>
          <a:bodyPr/>
          <a:lstStyle/>
          <a:p>
            <a:pPr algn="ctr">
              <a:lnSpc>
                <a:spcPct val="200000"/>
              </a:lnSpc>
            </a:pPr>
            <a:r>
              <a:rPr lang="ar-SA" dirty="0"/>
              <a:t>ما هي مميّزات الشعر الكلاسيكيّ الجديد؟</a:t>
            </a:r>
          </a:p>
          <a:p>
            <a:pPr algn="ctr">
              <a:lnSpc>
                <a:spcPct val="200000"/>
              </a:lnSpc>
            </a:pPr>
            <a:r>
              <a:rPr lang="ar-SA" dirty="0"/>
              <a:t>كيف ينعكس شعر المنفى من خلال القصيدة؟</a:t>
            </a:r>
          </a:p>
          <a:p>
            <a:pPr algn="ctr">
              <a:lnSpc>
                <a:spcPct val="200000"/>
              </a:lnSpc>
            </a:pPr>
            <a:r>
              <a:rPr lang="ar-SA" dirty="0"/>
              <a:t>ما هو موضوع القصيدة؟</a:t>
            </a:r>
          </a:p>
          <a:p>
            <a:pPr algn="ctr">
              <a:lnSpc>
                <a:spcPct val="200000"/>
              </a:lnSpc>
            </a:pPr>
            <a:r>
              <a:rPr lang="ar-SA" dirty="0"/>
              <a:t>ما هي الأساليب الّتي وظّفها محمود سامي الباروديّ في القصيدة؟</a:t>
            </a:r>
            <a:endParaRPr lang="he-I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טקסט 2"/>
          <p:cNvSpPr>
            <a:spLocks noGrp="1"/>
          </p:cNvSpPr>
          <p:nvPr>
            <p:ph type="body" sz="quarter" idx="3"/>
          </p:nvPr>
        </p:nvSpPr>
        <p:spPr/>
        <p:txBody>
          <a:bodyPr/>
          <a:lstStyle/>
          <a:p>
            <a:endParaRPr lang="he-IL"/>
          </a:p>
        </p:txBody>
      </p:sp>
      <p:sp>
        <p:nvSpPr>
          <p:cNvPr id="4" name="מציין מיקום תוכן 3"/>
          <p:cNvSpPr>
            <a:spLocks noGrp="1"/>
          </p:cNvSpPr>
          <p:nvPr>
            <p:ph sz="quarter" idx="4"/>
          </p:nvPr>
        </p:nvSpPr>
        <p:spPr/>
        <p:txBody>
          <a:bodyPr>
            <a:normAutofit lnSpcReduction="10000"/>
          </a:bodyPr>
          <a:lstStyle/>
          <a:p>
            <a:r>
              <a:rPr lang="ar-SA" dirty="0"/>
              <a:t>- فَـإِنْ يَكُنْ جَـفَّ عُـودِي بَـعْـدَ نَـضْـرَتِـهِ        فَـالـدَّهْـرُ مَـصْـدَرُ إِدْبَـارٍ وَإِقْبَـالِ</a:t>
            </a:r>
          </a:p>
          <a:p>
            <a:r>
              <a:rPr lang="ar-SA" dirty="0"/>
              <a:t>- جفّ عودي = ضعفتُ . – نضرة = حيوية وجمال .</a:t>
            </a:r>
          </a:p>
          <a:p>
            <a:r>
              <a:rPr lang="ar-SA" dirty="0"/>
              <a:t>- الشرح : إذا كنتُ قد ضعفت وهرمتُ بعد أن كنتُ قويًا وشابًا ، فالسبب بذلك يعود للزمن الّذي يغيّر حال الإنسان بمرور الزمن \ الكبر  وما يلاقيه من مصاعب . فهو أصل إقبال الخير والقوّة ، وأصل تلاشيها ووصول الإنسان إلى سنّ الشباب ، ثمّ الوصول لسنّ الشيخوخة . ( يلقي اللوم على الدهر الّذي أضعفه ) .</a:t>
            </a:r>
          </a:p>
          <a:p>
            <a:r>
              <a:rPr lang="ar-SA" dirty="0"/>
              <a:t>- أسلوب الشرط : ( فإن ..فالدهر .. فاء الجزاء \ الجواب ) .</a:t>
            </a:r>
          </a:p>
          <a:p>
            <a:r>
              <a:rPr lang="ar-SA" dirty="0"/>
              <a:t>- الكناية : ( جفّ عودي ) كناية عن الضعف . - المدّ في القافية : (إقبالي ) الغرض :</a:t>
            </a:r>
          </a:p>
          <a:p>
            <a:r>
              <a:rPr lang="ar-SA" dirty="0"/>
              <a:t>- الطباق : ( جفّ عودي ، بعد نضرته - إدبارٌ وإقبال ) . الغرض :</a:t>
            </a:r>
          </a:p>
          <a:p>
            <a:r>
              <a:rPr lang="ar-SA" dirty="0"/>
              <a:t>- المقارنة : بين الضعف في الحاضر \ زمن الشيخوخة والمرض ، وبين الماضي \ زمن الشباب والقوّة .</a:t>
            </a:r>
          </a:p>
          <a:p>
            <a:r>
              <a:rPr lang="ar-SA" dirty="0"/>
              <a:t>- كلمات تدلّ على الزمان :( الدهر ) هنا سياقها سلبي ّ – لأنّه يشعر بالضعف بعد القوة .</a:t>
            </a:r>
          </a:p>
          <a:p>
            <a:endParaRPr lang="ar-SA" dirty="0"/>
          </a:p>
          <a:p>
            <a:endParaRPr lang="he-IL" dirty="0"/>
          </a:p>
        </p:txBody>
      </p:sp>
    </p:spTree>
    <p:extLst>
      <p:ext uri="{BB962C8B-B14F-4D97-AF65-F5344CB8AC3E}">
        <p14:creationId xmlns:p14="http://schemas.microsoft.com/office/powerpoint/2010/main" val="1125509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3"/>
            <a:ext cx="11160000" cy="972587"/>
          </a:xfrm>
        </p:spPr>
        <p:txBody>
          <a:bodyPr/>
          <a:lstStyle/>
          <a:p>
            <a:r>
              <a:rPr lang="ar-SA" sz="2400" dirty="0"/>
              <a:t>فَانْـظُـرْ</a:t>
            </a:r>
            <a:r>
              <a:rPr lang="ar-SA" dirty="0"/>
              <a:t> </a:t>
            </a:r>
            <a:r>
              <a:rPr lang="ar-SA" sz="2400" dirty="0"/>
              <a:t>لِقَـوْلِـي تَـجِـدْ نَفْسِي مُـصَـوَّرَةً         فِـي صَـفْحَتَيْهِ فَقَـوْلِي خَـطُ تِمْثَالِـي</a:t>
            </a:r>
            <a:br>
              <a:rPr lang="ar-SA" dirty="0"/>
            </a:br>
            <a:endParaRPr lang="he-IL" dirty="0"/>
          </a:p>
        </p:txBody>
      </p:sp>
      <p:sp>
        <p:nvSpPr>
          <p:cNvPr id="4" name="מציין מיקום תוכן 3"/>
          <p:cNvSpPr>
            <a:spLocks noGrp="1"/>
          </p:cNvSpPr>
          <p:nvPr>
            <p:ph sz="quarter" idx="4"/>
          </p:nvPr>
        </p:nvSpPr>
        <p:spPr/>
        <p:txBody>
          <a:bodyPr/>
          <a:lstStyle/>
          <a:p>
            <a:pPr marL="0" indent="0">
              <a:buNone/>
            </a:pPr>
            <a:r>
              <a:rPr lang="ar-SA" dirty="0"/>
              <a:t>-  أنظر أيّها الإنسان \ القارئ لأشعاري وتمعّنها جيّدًا تجدُ هذه الأشعار تعبّر عن نفسي وتصوّرها، كأنّ هذه الأشعار تمثّل آرائي وأفكاري، وتعبّر عن صفاتي والقيم الّتي أؤمن بها لكنّها في النهاية تصوّر ضعفي.</a:t>
            </a:r>
          </a:p>
          <a:p>
            <a:endParaRPr lang="ar-SA" dirty="0"/>
          </a:p>
          <a:p>
            <a:r>
              <a:rPr lang="ar-SA" dirty="0"/>
              <a:t>- </a:t>
            </a:r>
            <a:r>
              <a:rPr lang="ar-SA" dirty="0" err="1"/>
              <a:t>اأسلوب</a:t>
            </a:r>
            <a:r>
              <a:rPr lang="ar-SA" dirty="0"/>
              <a:t> الخطابي \أسلوب الطلب: ( انظر .. تجدْ .. ). الخطاب المباشر للقارئ.</a:t>
            </a:r>
          </a:p>
          <a:p>
            <a:endParaRPr lang="he-IL" dirty="0"/>
          </a:p>
        </p:txBody>
      </p:sp>
    </p:spTree>
    <p:extLst>
      <p:ext uri="{BB962C8B-B14F-4D97-AF65-F5344CB8AC3E}">
        <p14:creationId xmlns:p14="http://schemas.microsoft.com/office/powerpoint/2010/main" val="296250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p:txBody>
          <a:bodyPr/>
          <a:lstStyle/>
          <a:p>
            <a:r>
              <a:rPr lang="ar-SA" dirty="0"/>
              <a:t>- استخدام الأفعال الماضية والمضارعة والأمر للدلالة على تغيّر الأحوال في الأزمنة المختلفة ) .</a:t>
            </a:r>
          </a:p>
          <a:p>
            <a:r>
              <a:rPr lang="ar-SA" dirty="0"/>
              <a:t>- استخدام ضمير المتكلّم : ( تعبت ، بلوت ، قلمي ، عودي .. ) شعر البوح .</a:t>
            </a:r>
          </a:p>
          <a:p>
            <a:r>
              <a:rPr lang="ar-SA" dirty="0"/>
              <a:t>استخدام أسلوب المدّ وذلك لإظهار استمراريّة المعاناة</a:t>
            </a:r>
          </a:p>
          <a:p>
            <a:endParaRPr lang="ar-SA" dirty="0"/>
          </a:p>
          <a:p>
            <a:endParaRPr lang="he-IL" dirty="0"/>
          </a:p>
        </p:txBody>
      </p:sp>
    </p:spTree>
    <p:extLst>
      <p:ext uri="{BB962C8B-B14F-4D97-AF65-F5344CB8AC3E}">
        <p14:creationId xmlns:p14="http://schemas.microsoft.com/office/powerpoint/2010/main" val="38896127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706274" y="213093"/>
            <a:ext cx="11160000" cy="972587"/>
          </a:xfrm>
        </p:spPr>
        <p:txBody>
          <a:bodyPr/>
          <a:lstStyle/>
          <a:p>
            <a:r>
              <a:rPr lang="ar-SA" sz="2400" dirty="0"/>
              <a:t>قيم وصّفات الّتي يتحلّى بها الشّاعر </a:t>
            </a:r>
            <a:br>
              <a:rPr lang="ar-SA" sz="2400" dirty="0"/>
            </a:br>
            <a:endParaRPr lang="he-IL" sz="2400" dirty="0"/>
          </a:p>
        </p:txBody>
      </p:sp>
      <p:sp>
        <p:nvSpPr>
          <p:cNvPr id="4" name="מציין מיקום תוכן 3"/>
          <p:cNvSpPr>
            <a:spLocks noGrp="1"/>
          </p:cNvSpPr>
          <p:nvPr>
            <p:ph sz="quarter" idx="4"/>
          </p:nvPr>
        </p:nvSpPr>
        <p:spPr>
          <a:xfrm>
            <a:off x="515206" y="818867"/>
            <a:ext cx="11160000" cy="5059332"/>
          </a:xfrm>
        </p:spPr>
        <p:txBody>
          <a:bodyPr>
            <a:normAutofit/>
          </a:bodyPr>
          <a:lstStyle/>
          <a:p>
            <a:pPr marL="0" indent="0">
              <a:buNone/>
            </a:pPr>
            <a:endParaRPr lang="ar-SA" dirty="0"/>
          </a:p>
          <a:p>
            <a:r>
              <a:rPr lang="ar-SA" dirty="0"/>
              <a:t>-التمسّك بالحريّة                   يتمسّك الشّاعر بالحرية الشخصيّة ، وحرية بلاده واستقلالها من الاستعمار.</a:t>
            </a:r>
          </a:p>
          <a:p>
            <a:r>
              <a:rPr lang="ar-SA" dirty="0"/>
              <a:t>-رفض الذلّ بالمال                 لا يقبل الشّاعر الخضوع والذلّ للاستعمار ومدحه للحصول على المال .</a:t>
            </a:r>
          </a:p>
          <a:p>
            <a:r>
              <a:rPr lang="ar-SA" dirty="0"/>
              <a:t>- الاقتداء بالسلف                  السير على درب الآباء في التمسّك بالحريّة لوطنه ورفض الاستعمار .</a:t>
            </a:r>
          </a:p>
          <a:p>
            <a:r>
              <a:rPr lang="ar-SA" dirty="0"/>
              <a:t>- الابتعاد عن الغدر والشرّ             لا يغدر بلده ووطنه ، ويبتعد عن الشرّ في مساعدة الاستعمار .</a:t>
            </a:r>
          </a:p>
          <a:p>
            <a:r>
              <a:rPr lang="ar-SA" dirty="0"/>
              <a:t>- لا يخدع بلسانه                  هو صادق حين يتكلّم ، وشعره صادق في بلده وفي مقاومة الاستعمار .</a:t>
            </a:r>
          </a:p>
          <a:p>
            <a:r>
              <a:rPr lang="ar-SA" dirty="0"/>
              <a:t>- طاهر القلب                     من آدابه سلامة ونقاء القلب واليد واللسان .</a:t>
            </a:r>
          </a:p>
          <a:p>
            <a:r>
              <a:rPr lang="ar-SA" dirty="0"/>
              <a:t>- نقي السّريرة                     نفسه حرّة أبيّة لا تقبل الذل والاستعمار ، ولا يسيء أو يظلم قومه ووطنه .</a:t>
            </a:r>
          </a:p>
          <a:p>
            <a:endParaRPr lang="ar-SA" dirty="0"/>
          </a:p>
          <a:p>
            <a:endParaRPr lang="he-IL" dirty="0"/>
          </a:p>
        </p:txBody>
      </p:sp>
      <p:sp>
        <p:nvSpPr>
          <p:cNvPr id="5" name="חץ שמאלה 4"/>
          <p:cNvSpPr/>
          <p:nvPr/>
        </p:nvSpPr>
        <p:spPr>
          <a:xfrm>
            <a:off x="8297840" y="1460310"/>
            <a:ext cx="978408" cy="17742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חץ שמאלה 5"/>
          <p:cNvSpPr/>
          <p:nvPr/>
        </p:nvSpPr>
        <p:spPr>
          <a:xfrm>
            <a:off x="8297840" y="1791454"/>
            <a:ext cx="1073942" cy="22841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 name="חץ שמאלה 6"/>
          <p:cNvSpPr/>
          <p:nvPr/>
        </p:nvSpPr>
        <p:spPr>
          <a:xfrm>
            <a:off x="8297840" y="2243505"/>
            <a:ext cx="1073942" cy="24038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חץ שמאלה 7"/>
          <p:cNvSpPr/>
          <p:nvPr/>
        </p:nvSpPr>
        <p:spPr>
          <a:xfrm>
            <a:off x="7915700" y="2707528"/>
            <a:ext cx="755337" cy="33070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חץ שמאלה 8"/>
          <p:cNvSpPr/>
          <p:nvPr/>
        </p:nvSpPr>
        <p:spPr>
          <a:xfrm>
            <a:off x="8393374" y="3121940"/>
            <a:ext cx="978408" cy="27985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חץ שמאלה 9"/>
          <p:cNvSpPr/>
          <p:nvPr/>
        </p:nvSpPr>
        <p:spPr>
          <a:xfrm>
            <a:off x="8516203" y="3479779"/>
            <a:ext cx="1129012" cy="36889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חץ שמאלה 10"/>
          <p:cNvSpPr/>
          <p:nvPr/>
        </p:nvSpPr>
        <p:spPr>
          <a:xfrm>
            <a:off x="8516203" y="4005739"/>
            <a:ext cx="1129012" cy="39193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2945893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نتائج تقدّم الشّاعر في السنّ </a:t>
            </a:r>
            <a:endParaRPr lang="he-IL" dirty="0"/>
          </a:p>
        </p:txBody>
      </p:sp>
      <p:sp>
        <p:nvSpPr>
          <p:cNvPr id="4" name="מציין מיקום תוכן 3"/>
          <p:cNvSpPr>
            <a:spLocks noGrp="1"/>
          </p:cNvSpPr>
          <p:nvPr>
            <p:ph sz="quarter" idx="4"/>
          </p:nvPr>
        </p:nvSpPr>
        <p:spPr>
          <a:xfrm>
            <a:off x="515206" y="1241947"/>
            <a:ext cx="11160000" cy="4636252"/>
          </a:xfrm>
        </p:spPr>
        <p:txBody>
          <a:bodyPr/>
          <a:lstStyle/>
          <a:p>
            <a:endParaRPr lang="ar-SA" dirty="0"/>
          </a:p>
          <a:p>
            <a:pPr>
              <a:lnSpc>
                <a:spcPct val="150000"/>
              </a:lnSpc>
            </a:pPr>
            <a:r>
              <a:rPr lang="ar-SA" dirty="0"/>
              <a:t>- </a:t>
            </a:r>
            <a:r>
              <a:rPr lang="ar-SA" dirty="0">
                <a:solidFill>
                  <a:srgbClr val="FF0000"/>
                </a:solidFill>
              </a:rPr>
              <a:t>افتقاده للصداقة الحقيقيّة</a:t>
            </a:r>
            <a:r>
              <a:rPr lang="ar-SA" dirty="0"/>
              <a:t>. الشرح: يشكو الشّاعر فقدَ الصديق المخلص الوفي الّذي يشاركه ألمه ووحدته.</a:t>
            </a:r>
          </a:p>
          <a:p>
            <a:pPr>
              <a:lnSpc>
                <a:spcPct val="150000"/>
              </a:lnSpc>
            </a:pPr>
            <a:r>
              <a:rPr lang="ar-SA" dirty="0"/>
              <a:t>-</a:t>
            </a:r>
            <a:r>
              <a:rPr lang="ar-SA" dirty="0">
                <a:solidFill>
                  <a:srgbClr val="FF0000"/>
                </a:solidFill>
              </a:rPr>
              <a:t>الغربة</a:t>
            </a:r>
            <a:r>
              <a:rPr lang="ar-SA" dirty="0"/>
              <a:t>. الشرح: يعاني ويعيش الشّاعر في غربة ووحدة بين أهله بسبب أفكاره وصفاته الحميدة.</a:t>
            </a:r>
          </a:p>
          <a:p>
            <a:pPr>
              <a:lnSpc>
                <a:spcPct val="150000"/>
              </a:lnSpc>
            </a:pPr>
            <a:r>
              <a:rPr lang="ar-SA" dirty="0"/>
              <a:t>- </a:t>
            </a:r>
            <a:r>
              <a:rPr lang="ar-SA" dirty="0">
                <a:solidFill>
                  <a:srgbClr val="FF0000"/>
                </a:solidFill>
              </a:rPr>
              <a:t>وهن جسده</a:t>
            </a:r>
            <a:r>
              <a:rPr lang="ar-SA" dirty="0"/>
              <a:t>. الشرح: ضعف بصره بسبب كبر سنّه، لا يقدر على ارتداء ملابسه.</a:t>
            </a:r>
          </a:p>
          <a:p>
            <a:pPr>
              <a:lnSpc>
                <a:spcPct val="150000"/>
              </a:lnSpc>
            </a:pPr>
            <a:r>
              <a:rPr lang="ar-SA" dirty="0"/>
              <a:t>- </a:t>
            </a:r>
            <a:r>
              <a:rPr lang="ar-SA" dirty="0">
                <a:solidFill>
                  <a:srgbClr val="FF0000"/>
                </a:solidFill>
              </a:rPr>
              <a:t>ابتعاده عن الكتابة</a:t>
            </a:r>
            <a:r>
              <a:rPr lang="ar-SA" dirty="0"/>
              <a:t>. الشرح: بسبب ضعفه ومرضه وشيخوخته لا يقوى على الكتابة بعد أن كان قويًّا.</a:t>
            </a:r>
          </a:p>
          <a:p>
            <a:pPr>
              <a:lnSpc>
                <a:spcPct val="150000"/>
              </a:lnSpc>
            </a:pPr>
            <a:r>
              <a:rPr lang="ar-SA" dirty="0"/>
              <a:t>- </a:t>
            </a:r>
            <a:r>
              <a:rPr lang="ar-SA" dirty="0">
                <a:solidFill>
                  <a:srgbClr val="FF0000"/>
                </a:solidFill>
              </a:rPr>
              <a:t>ضمور وضعف </a:t>
            </a:r>
            <a:r>
              <a:rPr lang="ar-SA" dirty="0"/>
              <a:t>حالته الصحيّة . الشرح: مريض، ضعيف الجسد والبصر.</a:t>
            </a:r>
          </a:p>
          <a:p>
            <a:pPr>
              <a:lnSpc>
                <a:spcPct val="150000"/>
              </a:lnSpc>
            </a:pPr>
            <a:endParaRPr lang="ar-SA" dirty="0"/>
          </a:p>
          <a:p>
            <a:pPr>
              <a:lnSpc>
                <a:spcPct val="150000"/>
              </a:lnSpc>
            </a:pPr>
            <a:endParaRPr lang="he-IL" dirty="0"/>
          </a:p>
        </p:txBody>
      </p:sp>
    </p:spTree>
    <p:extLst>
      <p:ext uri="{BB962C8B-B14F-4D97-AF65-F5344CB8AC3E}">
        <p14:creationId xmlns:p14="http://schemas.microsoft.com/office/powerpoint/2010/main" val="18702501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3"/>
            <a:ext cx="11160000" cy="1847719"/>
          </a:xfrm>
        </p:spPr>
        <p:txBody>
          <a:bodyPr/>
          <a:lstStyle/>
          <a:p>
            <a:r>
              <a:rPr lang="ar-SA" sz="2000" dirty="0"/>
              <a:t>الميّزات </a:t>
            </a:r>
            <a:r>
              <a:rPr lang="ar-SA" sz="2000" dirty="0" err="1"/>
              <a:t>اأسلوبيّة</a:t>
            </a:r>
            <a:r>
              <a:rPr lang="ar-SA" sz="2000" dirty="0"/>
              <a:t> ( الشكليّة وَ\ أو </a:t>
            </a:r>
            <a:r>
              <a:rPr lang="ar-SA" sz="2000" dirty="0" err="1"/>
              <a:t>المضمونيّة</a:t>
            </a:r>
            <a:r>
              <a:rPr lang="ar-SA" sz="2000" dirty="0"/>
              <a:t>) للتيّار الاتّباعي (الكلاسيكيّ الجديد) الّذي تنتمي إليه هذه القصيدة </a:t>
            </a:r>
            <a:br>
              <a:rPr lang="ar-SA" dirty="0"/>
            </a:br>
            <a:br>
              <a:rPr lang="ar-SA" dirty="0"/>
            </a:br>
            <a:endParaRPr lang="he-IL" dirty="0"/>
          </a:p>
        </p:txBody>
      </p:sp>
      <p:sp>
        <p:nvSpPr>
          <p:cNvPr id="4" name="מציין מיקום תוכן 3"/>
          <p:cNvSpPr>
            <a:spLocks noGrp="1"/>
          </p:cNvSpPr>
          <p:nvPr>
            <p:ph sz="quarter" idx="4"/>
          </p:nvPr>
        </p:nvSpPr>
        <p:spPr>
          <a:xfrm>
            <a:off x="515206" y="968991"/>
            <a:ext cx="11160000" cy="4503761"/>
          </a:xfrm>
        </p:spPr>
        <p:txBody>
          <a:bodyPr>
            <a:normAutofit/>
          </a:bodyPr>
          <a:lstStyle/>
          <a:p>
            <a:r>
              <a:rPr lang="ar-SA" dirty="0"/>
              <a:t>- وزن واحد .</a:t>
            </a:r>
          </a:p>
          <a:p>
            <a:r>
              <a:rPr lang="ar-SA" dirty="0"/>
              <a:t>- حرف روي واحد .</a:t>
            </a:r>
          </a:p>
          <a:p>
            <a:r>
              <a:rPr lang="ar-SA" dirty="0"/>
              <a:t>- قافية موحّدة .</a:t>
            </a:r>
          </a:p>
          <a:p>
            <a:r>
              <a:rPr lang="ar-SA" dirty="0"/>
              <a:t>- تقسيم البيت على صدر وعجز .</a:t>
            </a:r>
          </a:p>
          <a:p>
            <a:r>
              <a:rPr lang="ar-SA" dirty="0"/>
              <a:t>- طرح موضوع ملائم للعصر. (الشعر الوطني \ شعر المنفى)</a:t>
            </a:r>
          </a:p>
          <a:p>
            <a:r>
              <a:rPr lang="ar-SA" dirty="0"/>
              <a:t>- التمجيد والتعظيم والغلو.</a:t>
            </a:r>
          </a:p>
          <a:p>
            <a:r>
              <a:rPr lang="ar-SA" dirty="0"/>
              <a:t>- أدب مجنّد ومستدعى. ( شعر ملتزم بمبادئ الشّاعر وقيمه)</a:t>
            </a:r>
          </a:p>
          <a:p>
            <a:r>
              <a:rPr lang="ar-SA" dirty="0"/>
              <a:t>- اللّغة الكلاسيكيّة: (لا عيب، </a:t>
            </a:r>
            <a:r>
              <a:rPr lang="ar-SA" dirty="0" err="1"/>
              <a:t>أعنّة</a:t>
            </a:r>
            <a:r>
              <a:rPr lang="ar-SA" dirty="0"/>
              <a:t>، </a:t>
            </a:r>
            <a:r>
              <a:rPr lang="ar-SA" dirty="0" err="1"/>
              <a:t>آسال</a:t>
            </a:r>
            <a:r>
              <a:rPr lang="ar-SA" dirty="0"/>
              <a:t>، بلوت دهري، أحمدت سيرته، لياليه، أرب، الخال، أجاذبه، خلّ، ضافي الدرع سربالي .</a:t>
            </a:r>
          </a:p>
          <a:p>
            <a:endParaRPr lang="he-IL" dirty="0"/>
          </a:p>
        </p:txBody>
      </p:sp>
    </p:spTree>
    <p:extLst>
      <p:ext uri="{BB962C8B-B14F-4D97-AF65-F5344CB8AC3E}">
        <p14:creationId xmlns:p14="http://schemas.microsoft.com/office/powerpoint/2010/main" val="41175216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الأساليب</a:t>
            </a:r>
            <a:endParaRPr lang="he-IL" dirty="0"/>
          </a:p>
        </p:txBody>
      </p:sp>
      <p:sp>
        <p:nvSpPr>
          <p:cNvPr id="4" name="מציין מיקום תוכן 3"/>
          <p:cNvSpPr>
            <a:spLocks noGrp="1"/>
          </p:cNvSpPr>
          <p:nvPr>
            <p:ph sz="quarter" idx="4"/>
          </p:nvPr>
        </p:nvSpPr>
        <p:spPr>
          <a:xfrm>
            <a:off x="515206" y="1228299"/>
            <a:ext cx="11160000" cy="4649899"/>
          </a:xfrm>
        </p:spPr>
        <p:txBody>
          <a:bodyPr/>
          <a:lstStyle/>
          <a:p>
            <a:pPr>
              <a:lnSpc>
                <a:spcPct val="150000"/>
              </a:lnSpc>
            </a:pPr>
            <a:r>
              <a:rPr lang="ar-SA" dirty="0"/>
              <a:t>- تكرار أسلوب النّفي: ( فما.. ولا .. لا في ..ولا خلّ .. لم أبصرْ .. سوى صور ). الغرض: تأكيد النّفي، إنكار ودحض معنًى معيّن أو فكرة معيّنة.</a:t>
            </a:r>
          </a:p>
          <a:p>
            <a:pPr>
              <a:lnSpc>
                <a:spcPct val="150000"/>
              </a:lnSpc>
            </a:pPr>
            <a:r>
              <a:rPr lang="ar-SA" dirty="0"/>
              <a:t>- الطباق: (حرية وذلّ ، سابق وتال، جفّ عودي، بعد نضرته - إدبارٌ وإقبال). الغرض: تقوية المعنى وإظهار المعنى من خلال النقيض.</a:t>
            </a:r>
          </a:p>
          <a:p>
            <a:pPr>
              <a:lnSpc>
                <a:spcPct val="150000"/>
              </a:lnSpc>
            </a:pPr>
            <a:r>
              <a:rPr lang="ar-SA" dirty="0"/>
              <a:t>- المقارنة: بين الضعف في الحاضر \ زمن الشيخوخة والمرض، وبين الماضي \ زمن الشباب والقوّة.</a:t>
            </a:r>
          </a:p>
          <a:p>
            <a:pPr>
              <a:lnSpc>
                <a:spcPct val="150000"/>
              </a:lnSpc>
            </a:pPr>
            <a:r>
              <a:rPr lang="ar-SA" dirty="0"/>
              <a:t>- الكناية: ملكت أعنّتي: سيطرت عليّ – الغرض: إظهار تمسّكه بالفكرة والدّفاع عنها.</a:t>
            </a:r>
          </a:p>
          <a:p>
            <a:pPr>
              <a:lnSpc>
                <a:spcPct val="150000"/>
              </a:lnSpc>
            </a:pPr>
            <a:r>
              <a:rPr lang="ar-SA" dirty="0"/>
              <a:t>- الكناية: (جفّ عودي) كناية عن الضعف. الغرض: إظهار وتوضيح ما آل إليه.</a:t>
            </a:r>
          </a:p>
          <a:p>
            <a:pPr>
              <a:lnSpc>
                <a:spcPct val="150000"/>
              </a:lnSpc>
            </a:pPr>
            <a:endParaRPr lang="he-IL" dirty="0"/>
          </a:p>
        </p:txBody>
      </p:sp>
    </p:spTree>
    <p:extLst>
      <p:ext uri="{BB962C8B-B14F-4D97-AF65-F5344CB8AC3E}">
        <p14:creationId xmlns:p14="http://schemas.microsoft.com/office/powerpoint/2010/main" val="9068833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532263"/>
            <a:ext cx="11160000" cy="5345935"/>
          </a:xfrm>
        </p:spPr>
        <p:txBody>
          <a:bodyPr/>
          <a:lstStyle/>
          <a:p>
            <a:pPr>
              <a:lnSpc>
                <a:spcPct val="200000"/>
              </a:lnSpc>
            </a:pPr>
            <a:r>
              <a:rPr lang="ar-SA" dirty="0"/>
              <a:t>يُكثرُ الشّاعر منَ استخدامِ الضميرِ " أنا " في النّصّ.</a:t>
            </a:r>
          </a:p>
          <a:p>
            <a:pPr>
              <a:lnSpc>
                <a:spcPct val="200000"/>
              </a:lnSpc>
            </a:pPr>
            <a:r>
              <a:rPr lang="ar-SA" dirty="0"/>
              <a:t>- شعر البوح باستخدام الضمير "أنا" ( فيّ .. أعنّتي .. تعبت ، بلوت ، قلمي ، عودي ..) </a:t>
            </a:r>
          </a:p>
          <a:p>
            <a:pPr>
              <a:lnSpc>
                <a:spcPct val="200000"/>
              </a:lnSpc>
            </a:pPr>
            <a:r>
              <a:rPr lang="ar-SA" dirty="0"/>
              <a:t>الغرض من ذلك: الاعتزاز بأخلاقه الكريمة وصفاته الحميدة الّتي يتحلّى بها في زمان انقلبت فيه الموازين. فهو من ناحية يتحدّث عن نفسه وصفاته الّتي يتمسّك بها مفتخرًا رغم ما وصل إليه من نفي، فقر، ضعف، وحدة .. يتمسّك بالحرية، ينبذ الاستعمار، يأبى الذل بمدحه المغتصب \ المستعمر. فهو يسير على نهج الآباء في التمسّك بالوطن والصدق.. ويريدنا أن نحذو حذوه.</a:t>
            </a:r>
          </a:p>
          <a:p>
            <a:pPr>
              <a:lnSpc>
                <a:spcPct val="200000"/>
              </a:lnSpc>
            </a:pPr>
            <a:endParaRPr lang="he-IL" dirty="0"/>
          </a:p>
        </p:txBody>
      </p:sp>
    </p:spTree>
    <p:extLst>
      <p:ext uri="{BB962C8B-B14F-4D97-AF65-F5344CB8AC3E}">
        <p14:creationId xmlns:p14="http://schemas.microsoft.com/office/powerpoint/2010/main" val="21135789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أسئلة عن النّصّ</a:t>
            </a:r>
            <a:endParaRPr lang="he-IL" dirty="0"/>
          </a:p>
        </p:txBody>
      </p:sp>
      <p:sp>
        <p:nvSpPr>
          <p:cNvPr id="4" name="מציין מיקום תוכן 3"/>
          <p:cNvSpPr>
            <a:spLocks noGrp="1"/>
          </p:cNvSpPr>
          <p:nvPr>
            <p:ph sz="quarter" idx="4"/>
          </p:nvPr>
        </p:nvSpPr>
        <p:spPr>
          <a:xfrm>
            <a:off x="515206" y="1146412"/>
            <a:ext cx="11160000" cy="4258101"/>
          </a:xfrm>
        </p:spPr>
        <p:txBody>
          <a:bodyPr>
            <a:normAutofit lnSpcReduction="10000"/>
          </a:bodyPr>
          <a:lstStyle/>
          <a:p>
            <a:r>
              <a:rPr lang="ar-SA" dirty="0"/>
              <a:t>يعكس النّصّ أعلاه مقارنةً بين ماضي الشّاعر وحاضره</a:t>
            </a:r>
          </a:p>
          <a:p>
            <a:r>
              <a:rPr lang="ar-SA" dirty="0"/>
              <a:t>-	عيّن موضعين يظهر فيهما ذلك.</a:t>
            </a:r>
          </a:p>
          <a:p>
            <a:r>
              <a:rPr lang="ar-SA" dirty="0"/>
              <a:t>-	اشرح كيف يرتبط هذا بالعنوان.</a:t>
            </a:r>
          </a:p>
          <a:p>
            <a:endParaRPr lang="ar-SA" dirty="0"/>
          </a:p>
          <a:p>
            <a:r>
              <a:rPr lang="ar-SA" dirty="0"/>
              <a:t>يعبّر الشّاعر في النّصّ أعلاه عن معاناته الجسديّة والنّفسيّة في الغربة.</a:t>
            </a:r>
          </a:p>
          <a:p>
            <a:r>
              <a:rPr lang="ar-SA" dirty="0"/>
              <a:t>- اشرح صورة واحدة عن كلّ نوع من المعاناة.</a:t>
            </a:r>
          </a:p>
          <a:p>
            <a:endParaRPr lang="ar-SA" dirty="0"/>
          </a:p>
          <a:p>
            <a:r>
              <a:rPr lang="ar-SA" dirty="0"/>
              <a:t> تعكس الأبيات الأربعة الأولى قيمًا إيجابيّةً وقيمًا سلبيّةً.</a:t>
            </a:r>
          </a:p>
          <a:p>
            <a:r>
              <a:rPr lang="ar-SA" dirty="0"/>
              <a:t>-	بيّن قيمةً إيجابيّةً وقيمةً سلبيّةً ذُكرت في هذه الأبيات.</a:t>
            </a:r>
          </a:p>
          <a:p>
            <a:r>
              <a:rPr lang="ar-SA" dirty="0"/>
              <a:t>-	 اختر قيمةً واحدةً تفضّلها، وعلّل اختيارك.</a:t>
            </a:r>
          </a:p>
          <a:p>
            <a:endParaRPr lang="ar-SA" dirty="0"/>
          </a:p>
          <a:p>
            <a:endParaRPr lang="he-IL" dirty="0"/>
          </a:p>
        </p:txBody>
      </p:sp>
    </p:spTree>
    <p:extLst>
      <p:ext uri="{BB962C8B-B14F-4D97-AF65-F5344CB8AC3E}">
        <p14:creationId xmlns:p14="http://schemas.microsoft.com/office/powerpoint/2010/main" val="2879930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8" name="כותרת 7"/>
          <p:cNvSpPr>
            <a:spLocks noGrp="1"/>
          </p:cNvSpPr>
          <p:nvPr>
            <p:ph type="title"/>
          </p:nvPr>
        </p:nvSpPr>
        <p:spPr>
          <a:xfrm>
            <a:off x="515206" y="213094"/>
            <a:ext cx="11160000" cy="1178978"/>
          </a:xfrm>
        </p:spPr>
        <p:txBody>
          <a:bodyPr/>
          <a:lstStyle/>
          <a:p>
            <a:r>
              <a:rPr lang="ar-SA" sz="3200" dirty="0"/>
              <a:t>قصيدة</a:t>
            </a:r>
            <a:r>
              <a:rPr lang="ar-SA" dirty="0"/>
              <a:t> </a:t>
            </a:r>
            <a:r>
              <a:rPr lang="ar-SA" sz="3200" dirty="0"/>
              <a:t>"ردّوا عليّ الصبا" لمحمود سامي البارودي</a:t>
            </a:r>
            <a:br>
              <a:rPr lang="ar-SA" dirty="0"/>
            </a:br>
            <a:endParaRPr lang="he-IL" dirty="0"/>
          </a:p>
        </p:txBody>
      </p:sp>
      <p:sp>
        <p:nvSpPr>
          <p:cNvPr id="12" name="מציין מיקום תוכן 11"/>
          <p:cNvSpPr>
            <a:spLocks noGrp="1"/>
          </p:cNvSpPr>
          <p:nvPr>
            <p:ph sz="quarter" idx="4"/>
          </p:nvPr>
        </p:nvSpPr>
        <p:spPr>
          <a:xfrm>
            <a:off x="515206" y="764275"/>
            <a:ext cx="11160000" cy="5349922"/>
          </a:xfrm>
        </p:spPr>
        <p:txBody>
          <a:bodyPr>
            <a:normAutofit fontScale="92500" lnSpcReduction="20000"/>
          </a:bodyPr>
          <a:lstStyle/>
          <a:p>
            <a:endParaRPr lang="ar-SA" dirty="0"/>
          </a:p>
          <a:p>
            <a:pPr marL="0" indent="0" algn="ctr">
              <a:buNone/>
            </a:pPr>
            <a:r>
              <a:rPr lang="ar-SA" dirty="0"/>
              <a:t>لا عَـيْـبَ فِـيَّ سِـوَى حُـرِّيَّـةٍ مَـلَـكَـتْ          أَعِنَّـتِي عَـنْ قُـبُـولِ الـذُّلِ بِالْمَـالِ </a:t>
            </a:r>
          </a:p>
          <a:p>
            <a:pPr marL="0" indent="0" algn="ctr">
              <a:buNone/>
            </a:pPr>
            <a:r>
              <a:rPr lang="ar-SA" dirty="0"/>
              <a:t> تَـبِـعْـتُ خُـطَّـةَ آبَـائِـي فَـسِرْتُ بِـهَـا            عَـلَـى   وَتِـيـرَةِ   آدَابٍ   </a:t>
            </a:r>
            <a:r>
              <a:rPr lang="ar-SA" dirty="0" err="1"/>
              <a:t>وَآسَـالِ</a:t>
            </a:r>
            <a:endParaRPr lang="ar-SA" dirty="0"/>
          </a:p>
          <a:p>
            <a:pPr marL="0" indent="0" algn="ctr">
              <a:buNone/>
            </a:pPr>
            <a:r>
              <a:rPr lang="ar-SA" dirty="0"/>
              <a:t> فَـمَـا يَـمُـرُّ خَـيَالُ الْغَـدْرِ فِـي خَـلَـدِي          وَلا تَـلُـوحُ سِمَـاتُ الشَّرِ فِي خَالِـي</a:t>
            </a:r>
          </a:p>
          <a:p>
            <a:pPr marL="0" indent="0" algn="ctr">
              <a:buNone/>
            </a:pPr>
            <a:r>
              <a:rPr lang="ar-SA" dirty="0"/>
              <a:t>قَـلْبِـي  سَـلِـيمٌ  وَنَـفْسِـي  حُـرَّةٌ  وَيَـدِي          مَـأْمُـونَـةٌ وَلِسَـانِي غَيْـرُ خَـتَّـالِ</a:t>
            </a:r>
          </a:p>
          <a:p>
            <a:pPr marL="0" indent="0" algn="ctr">
              <a:buNone/>
            </a:pPr>
            <a:r>
              <a:rPr lang="ar-SA" dirty="0"/>
              <a:t>  لـكِنَّـنِـي فِـي زَمَـانٍ  عِـشْتُ مُـغْـتَرِبًـا           فِـي أَهْلِـهِ حِـينَ قَلَّـتْ فِيهِ  أَمْثَالِـي </a:t>
            </a:r>
          </a:p>
          <a:p>
            <a:pPr marL="0" indent="0" algn="ctr">
              <a:buNone/>
            </a:pPr>
            <a:r>
              <a:rPr lang="ar-SA" dirty="0"/>
              <a:t> بَـلَـوْتُ دَهْـرِي فَـمَـا أَحْـمَدْتُ سِيـرَتَـهُ           فِـي سَابِـقٍ مِـنْ لَيـَالِيـهِ وَلا  تَـالِ</a:t>
            </a:r>
          </a:p>
          <a:p>
            <a:pPr marL="0" indent="0" algn="ctr">
              <a:buNone/>
            </a:pPr>
            <a:r>
              <a:rPr lang="ar-SA" dirty="0"/>
              <a:t>   لَـمْ يَـبْـقَ لِـي أَرَبٌ  فِي الـدَّهْرِ أَطْـلُـبُـهُ           إلاَّ صَحَـابَـةُ حُـرٍّ  صَـادِقِ الْخَـالِ</a:t>
            </a:r>
          </a:p>
          <a:p>
            <a:pPr marL="0" indent="0" algn="ctr">
              <a:buNone/>
            </a:pPr>
            <a:r>
              <a:rPr lang="ar-SA" dirty="0"/>
              <a:t>   لا فِـي "</a:t>
            </a:r>
            <a:r>
              <a:rPr lang="ar-SA" dirty="0" err="1"/>
              <a:t>سَرَنْـدِيـبَ</a:t>
            </a:r>
            <a:r>
              <a:rPr lang="ar-SA" dirty="0"/>
              <a:t>" لِـي إِلْـفٌ أُجَـاذِبُـهُ           فَضْـلَ الْحَـدِيثِ  وَلا خِـلٌ فَيَرْعَى لِي</a:t>
            </a:r>
          </a:p>
          <a:p>
            <a:pPr marL="0" indent="0" algn="ctr">
              <a:buNone/>
            </a:pPr>
            <a:r>
              <a:rPr lang="ar-SA" dirty="0"/>
              <a:t>   إِذَا تَـلَـفَّـتُّ لَـمْ  أُبْـصِـرْ  سِـوَى صُـوَرٍ           فِي الـذِّهْـنِ يَرْسُمُهَـا نَقَّاشُ آمَـالِـي</a:t>
            </a:r>
          </a:p>
          <a:p>
            <a:pPr marL="0" indent="0" algn="ctr">
              <a:buNone/>
            </a:pPr>
            <a:r>
              <a:rPr lang="ar-SA" dirty="0"/>
              <a:t>    أَصْبَحْـتُ لاَ  أَسْتَـطِيـعُ الثَّـوْبَ أَسْـحَـبُـهُ          وَقَـدْ أَكُـونُ وَضَافِـي الدِّرْعِ سِرْبَالـي</a:t>
            </a:r>
          </a:p>
          <a:p>
            <a:pPr marL="0" indent="0" algn="ctr">
              <a:buNone/>
            </a:pPr>
            <a:r>
              <a:rPr lang="ar-SA" dirty="0"/>
              <a:t>وَلا  تَكَـادُ يَـدِي تُـجْـرِي شَبَـا قَـلَـمِـي           وَكَـانَ طَـوْعَ بَـنَـانِي كُـلُ عَسَّـالِ</a:t>
            </a:r>
          </a:p>
          <a:p>
            <a:pPr marL="0" indent="0" algn="ctr">
              <a:buNone/>
            </a:pPr>
            <a:r>
              <a:rPr lang="ar-SA" dirty="0"/>
              <a:t> فَـإِنْ يَكُنْ جَـفَّ عُـودِي بَـعْـدَ نَـضْـرَتِـهِ          فَـالـدَّهْـرُ مَـصْـدَرُ إِدْبَـارٍ وَإِقْبَـالِ</a:t>
            </a:r>
          </a:p>
          <a:p>
            <a:pPr marL="0" indent="0" algn="ctr">
              <a:buNone/>
            </a:pPr>
            <a:r>
              <a:rPr lang="ar-SA" dirty="0"/>
              <a:t> فَانْـظُـرْ لِقَـوْلِـي تَـجِـدْ نَفْسِي مُـصَـوَّرَةً           فِـي صَـفْحَتَيْهِ فَقَـوْلِي خَـطُ تِمْثَالِـي</a:t>
            </a:r>
          </a:p>
          <a:p>
            <a:pPr algn="ctr"/>
            <a:endParaRPr lang="ar-SA" dirty="0"/>
          </a:p>
          <a:p>
            <a:endParaRPr lang="he-IL" dirty="0"/>
          </a:p>
        </p:txBody>
      </p:sp>
    </p:spTree>
    <p:extLst>
      <p:ext uri="{BB962C8B-B14F-4D97-AF65-F5344CB8AC3E}">
        <p14:creationId xmlns:p14="http://schemas.microsoft.com/office/powerpoint/2010/main" val="3351067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0"/>
            <a:ext cx="11160000" cy="1296537"/>
          </a:xfrm>
        </p:spPr>
        <p:txBody>
          <a:bodyPr/>
          <a:lstStyle/>
          <a:p>
            <a:r>
              <a:rPr lang="ar-SA" sz="2400" dirty="0"/>
              <a:t>المدرسة الكلاسيكيّة الجديدة . كان البارودي محافظًا على عمود الشعر ومبناه التقليديّ ..</a:t>
            </a:r>
            <a:br>
              <a:rPr lang="ar-SA" dirty="0"/>
            </a:br>
            <a:endParaRPr lang="he-IL" dirty="0"/>
          </a:p>
        </p:txBody>
      </p:sp>
      <p:sp>
        <p:nvSpPr>
          <p:cNvPr id="4" name="מציין מיקום תוכן 3"/>
          <p:cNvSpPr>
            <a:spLocks noGrp="1"/>
          </p:cNvSpPr>
          <p:nvPr>
            <p:ph sz="quarter" idx="4"/>
          </p:nvPr>
        </p:nvSpPr>
        <p:spPr>
          <a:xfrm>
            <a:off x="515206" y="1296537"/>
            <a:ext cx="11160000" cy="4581661"/>
          </a:xfrm>
        </p:spPr>
        <p:txBody>
          <a:bodyPr>
            <a:normAutofit/>
          </a:bodyPr>
          <a:lstStyle/>
          <a:p>
            <a:endParaRPr lang="ar-SA" dirty="0"/>
          </a:p>
          <a:p>
            <a:endParaRPr lang="ar-SA" dirty="0"/>
          </a:p>
          <a:p>
            <a:endParaRPr lang="ar-SA" dirty="0"/>
          </a:p>
          <a:p>
            <a:pPr marL="0" indent="0">
              <a:buNone/>
            </a:pPr>
            <a:endParaRPr lang="ar-SA" dirty="0"/>
          </a:p>
        </p:txBody>
      </p:sp>
      <p:graphicFrame>
        <p:nvGraphicFramePr>
          <p:cNvPr id="6" name="טבלה 5"/>
          <p:cNvGraphicFramePr>
            <a:graphicFrameLocks noGrp="1"/>
          </p:cNvGraphicFramePr>
          <p:nvPr>
            <p:extLst>
              <p:ext uri="{D42A27DB-BD31-4B8C-83A1-F6EECF244321}">
                <p14:modId xmlns:p14="http://schemas.microsoft.com/office/powerpoint/2010/main" val="4089006428"/>
              </p:ext>
            </p:extLst>
          </p:nvPr>
        </p:nvGraphicFramePr>
        <p:xfrm>
          <a:off x="2047164" y="900751"/>
          <a:ext cx="8775511" cy="4121623"/>
        </p:xfrm>
        <a:graphic>
          <a:graphicData uri="http://schemas.openxmlformats.org/drawingml/2006/table">
            <a:tbl>
              <a:tblPr rtl="1" firstRow="1" bandRow="1">
                <a:tableStyleId>{5C22544A-7EE6-4342-B048-85BDC9FD1C3A}</a:tableStyleId>
              </a:tblPr>
              <a:tblGrid>
                <a:gridCol w="4430614">
                  <a:extLst>
                    <a:ext uri="{9D8B030D-6E8A-4147-A177-3AD203B41FA5}">
                      <a16:colId xmlns:a16="http://schemas.microsoft.com/office/drawing/2014/main" val="20000"/>
                    </a:ext>
                  </a:extLst>
                </a:gridCol>
                <a:gridCol w="4344897">
                  <a:extLst>
                    <a:ext uri="{9D8B030D-6E8A-4147-A177-3AD203B41FA5}">
                      <a16:colId xmlns:a16="http://schemas.microsoft.com/office/drawing/2014/main" val="20001"/>
                    </a:ext>
                  </a:extLst>
                </a:gridCol>
              </a:tblGrid>
              <a:tr h="666367">
                <a:tc>
                  <a:txBody>
                    <a:bodyPr/>
                    <a:lstStyle/>
                    <a:p>
                      <a:pPr rtl="1"/>
                      <a:r>
                        <a:rPr lang="ar-SA" dirty="0"/>
                        <a:t>الشّعر الكلاسيكيّ</a:t>
                      </a:r>
                      <a:endParaRPr lang="he-IL" dirty="0"/>
                    </a:p>
                  </a:txBody>
                  <a:tcPr/>
                </a:tc>
                <a:tc>
                  <a:txBody>
                    <a:bodyPr/>
                    <a:lstStyle/>
                    <a:p>
                      <a:pPr rtl="1"/>
                      <a:r>
                        <a:rPr lang="ar-SA" dirty="0"/>
                        <a:t>الشّعر الكلاسيكيّ الجديد</a:t>
                      </a:r>
                      <a:endParaRPr lang="he-IL" dirty="0"/>
                    </a:p>
                  </a:txBody>
                  <a:tcPr/>
                </a:tc>
                <a:extLst>
                  <a:ext uri="{0D108BD9-81ED-4DB2-BD59-A6C34878D82A}">
                    <a16:rowId xmlns:a16="http://schemas.microsoft.com/office/drawing/2014/main" val="10000"/>
                  </a:ext>
                </a:extLst>
              </a:tr>
              <a:tr h="1061261">
                <a:tc>
                  <a:txBody>
                    <a:bodyPr/>
                    <a:lstStyle/>
                    <a:p>
                      <a:pPr rtl="1"/>
                      <a:r>
                        <a:rPr lang="ar-SA" dirty="0">
                          <a:solidFill>
                            <a:srgbClr val="C00000"/>
                          </a:solidFill>
                        </a:rPr>
                        <a:t>مبنى البيت صدر وعجز</a:t>
                      </a:r>
                      <a:endParaRPr lang="he-IL" dirty="0">
                        <a:solidFill>
                          <a:srgbClr val="C00000"/>
                        </a:solidFill>
                      </a:endParaRPr>
                    </a:p>
                  </a:txBody>
                  <a:tcPr/>
                </a:tc>
                <a:tc>
                  <a:txBody>
                    <a:bodyPr/>
                    <a:lstStyle/>
                    <a:p>
                      <a:pPr rtl="1"/>
                      <a:r>
                        <a:rPr lang="ar-SA" dirty="0">
                          <a:solidFill>
                            <a:srgbClr val="C00000"/>
                          </a:solidFill>
                        </a:rPr>
                        <a:t>مبنى البيت صدر وعجز</a:t>
                      </a:r>
                    </a:p>
                    <a:p>
                      <a:pPr rtl="1"/>
                      <a:endParaRPr lang="he-IL" dirty="0"/>
                    </a:p>
                  </a:txBody>
                  <a:tcPr/>
                </a:tc>
                <a:extLst>
                  <a:ext uri="{0D108BD9-81ED-4DB2-BD59-A6C34878D82A}">
                    <a16:rowId xmlns:a16="http://schemas.microsoft.com/office/drawing/2014/main" val="10001"/>
                  </a:ext>
                </a:extLst>
              </a:tr>
              <a:tr h="1061261">
                <a:tc>
                  <a:txBody>
                    <a:bodyPr/>
                    <a:lstStyle/>
                    <a:p>
                      <a:pPr rtl="1"/>
                      <a:r>
                        <a:rPr lang="ar-SA" dirty="0">
                          <a:solidFill>
                            <a:srgbClr val="C00000"/>
                          </a:solidFill>
                        </a:rPr>
                        <a:t>الالتزام بالقافية الموحّدة</a:t>
                      </a:r>
                      <a:endParaRPr lang="he-IL" dirty="0">
                        <a:solidFill>
                          <a:srgbClr val="C00000"/>
                        </a:solidFill>
                      </a:endParaRPr>
                    </a:p>
                  </a:txBody>
                  <a:tcPr/>
                </a:tc>
                <a:tc>
                  <a:txBody>
                    <a:bodyPr/>
                    <a:lstStyle/>
                    <a:p>
                      <a:pPr rtl="1"/>
                      <a:r>
                        <a:rPr lang="ar-SA" dirty="0">
                          <a:solidFill>
                            <a:srgbClr val="C00000"/>
                          </a:solidFill>
                        </a:rPr>
                        <a:t>الالتزام بالقافية الموحّدة</a:t>
                      </a:r>
                    </a:p>
                    <a:p>
                      <a:pPr rtl="1"/>
                      <a:endParaRPr lang="he-IL" dirty="0"/>
                    </a:p>
                  </a:txBody>
                  <a:tcPr/>
                </a:tc>
                <a:extLst>
                  <a:ext uri="{0D108BD9-81ED-4DB2-BD59-A6C34878D82A}">
                    <a16:rowId xmlns:a16="http://schemas.microsoft.com/office/drawing/2014/main" val="10002"/>
                  </a:ext>
                </a:extLst>
              </a:tr>
              <a:tr h="666367">
                <a:tc>
                  <a:txBody>
                    <a:bodyPr/>
                    <a:lstStyle/>
                    <a:p>
                      <a:pPr rtl="1"/>
                      <a:r>
                        <a:rPr lang="ar-SA" dirty="0">
                          <a:solidFill>
                            <a:schemeClr val="tx2">
                              <a:lumMod val="75000"/>
                            </a:schemeClr>
                          </a:solidFill>
                        </a:rPr>
                        <a:t>تعدّد الموضوعات في القصيدة</a:t>
                      </a:r>
                      <a:endParaRPr lang="he-IL" dirty="0">
                        <a:solidFill>
                          <a:schemeClr val="tx2">
                            <a:lumMod val="75000"/>
                          </a:schemeClr>
                        </a:solidFill>
                      </a:endParaRPr>
                    </a:p>
                  </a:txBody>
                  <a:tcPr/>
                </a:tc>
                <a:tc>
                  <a:txBody>
                    <a:bodyPr/>
                    <a:lstStyle/>
                    <a:p>
                      <a:pPr rtl="1"/>
                      <a:r>
                        <a:rPr lang="ar-SA" dirty="0">
                          <a:solidFill>
                            <a:srgbClr val="C00000"/>
                          </a:solidFill>
                        </a:rPr>
                        <a:t>وحدة موضوعيّة للقصيدة</a:t>
                      </a:r>
                      <a:endParaRPr lang="he-IL" dirty="0">
                        <a:solidFill>
                          <a:srgbClr val="C00000"/>
                        </a:solidFill>
                      </a:endParaRPr>
                    </a:p>
                  </a:txBody>
                  <a:tcPr/>
                </a:tc>
                <a:extLst>
                  <a:ext uri="{0D108BD9-81ED-4DB2-BD59-A6C34878D82A}">
                    <a16:rowId xmlns:a16="http://schemas.microsoft.com/office/drawing/2014/main" val="10003"/>
                  </a:ext>
                </a:extLst>
              </a:tr>
              <a:tr h="666367">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984599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 مناسبة القصيدة </a:t>
            </a:r>
            <a:endParaRPr lang="he-IL" dirty="0"/>
          </a:p>
        </p:txBody>
      </p:sp>
      <p:sp>
        <p:nvSpPr>
          <p:cNvPr id="4" name="מציין מיקום תוכן 3"/>
          <p:cNvSpPr>
            <a:spLocks noGrp="1"/>
          </p:cNvSpPr>
          <p:nvPr>
            <p:ph sz="quarter" idx="4"/>
          </p:nvPr>
        </p:nvSpPr>
        <p:spPr>
          <a:xfrm>
            <a:off x="515206" y="1214651"/>
            <a:ext cx="11160000" cy="4663547"/>
          </a:xfrm>
        </p:spPr>
        <p:txBody>
          <a:bodyPr/>
          <a:lstStyle/>
          <a:p>
            <a:pPr>
              <a:lnSpc>
                <a:spcPct val="150000"/>
              </a:lnSpc>
            </a:pPr>
            <a:r>
              <a:rPr lang="ar-SA" dirty="0"/>
              <a:t> نظمها الشّاعر في المنفى في جزيرة "</a:t>
            </a:r>
            <a:r>
              <a:rPr lang="ar-SA" dirty="0" err="1"/>
              <a:t>سرنديب</a:t>
            </a:r>
            <a:r>
              <a:rPr lang="ar-SA" dirty="0"/>
              <a:t>" في المحيط الهنديّ الّذي نفاه إليها الاحتلال الانجليزي لمصر بعد أن اشترك في ثورة أحمد عرابي ضدّ الاحتلال الانجليزي لمصر . ظلّ البارودي في المنفى سبعةَ عشرَ عامًا يعاني الوحدة عن وطنهِ، ووطأةُ المرضِ وضعفَ بصرُهُ وهو في الستين من عمره فانعكست هذه المضامينُ والمشاعرُ في شعره حنينًا وألمًا.</a:t>
            </a:r>
          </a:p>
          <a:p>
            <a:pPr>
              <a:lnSpc>
                <a:spcPct val="150000"/>
              </a:lnSpc>
            </a:pPr>
            <a:r>
              <a:rPr lang="ar-SA" dirty="0"/>
              <a:t>ولا عجب في أن يحاول الشّاعر الإنسان أن يسترجع الماضي الجميل؛ أيّام الصبا وأعذب الذكريات الّتي عاشها بين أهله وفي مناصب عدّة ومال وفير، ليخفّف عن نفسه ما آل إليها من فشل الثورة الّتي كان من رجالاتها ومن حالته النفسيّة الصعبة من غربة ووحدة وألم وضعف في حاضره </a:t>
            </a:r>
          </a:p>
          <a:p>
            <a:pPr>
              <a:lnSpc>
                <a:spcPct val="150000"/>
              </a:lnSpc>
            </a:pPr>
            <a:endParaRPr lang="he-IL" dirty="0"/>
          </a:p>
        </p:txBody>
      </p:sp>
    </p:spTree>
    <p:extLst>
      <p:ext uri="{BB962C8B-B14F-4D97-AF65-F5344CB8AC3E}">
        <p14:creationId xmlns:p14="http://schemas.microsoft.com/office/powerpoint/2010/main" val="189697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06" y="627797"/>
            <a:ext cx="11160000" cy="5250401"/>
          </a:xfrm>
        </p:spPr>
        <p:txBody>
          <a:bodyPr/>
          <a:lstStyle/>
          <a:p>
            <a:pPr>
              <a:lnSpc>
                <a:spcPct val="200000"/>
              </a:lnSpc>
            </a:pPr>
            <a:r>
              <a:rPr lang="ar-SA" dirty="0"/>
              <a:t>- شعر المنفى : المعاناة والحنين إلى الوطن .</a:t>
            </a:r>
          </a:p>
          <a:p>
            <a:pPr>
              <a:lnSpc>
                <a:spcPct val="200000"/>
              </a:lnSpc>
            </a:pPr>
            <a:r>
              <a:rPr lang="ar-SA" dirty="0"/>
              <a:t> الشّاعر الملتزم : هو الشّاعر الّذي يلتزم بمبدأ وطني وسياسي، لا يغيّر موقفه مهما عُرض عليه من مال أو مناصب ، يبقى متمسّكًا بموقفه الوطني الرّافض للاستعمار، ويقاومه بشعره حتى لو أدّى ذلك إلى قتله أو سجنه أو نفيه بعيدًا عن أهله ووطنه. الّذي يضع وطنه وأهله فوق كلّ اعتبار.</a:t>
            </a:r>
          </a:p>
          <a:p>
            <a:pPr>
              <a:lnSpc>
                <a:spcPct val="200000"/>
              </a:lnSpc>
            </a:pPr>
            <a:r>
              <a:rPr lang="ar-SA" dirty="0"/>
              <a:t> المقاومة بالكلمات - حريّة التعبير.</a:t>
            </a:r>
          </a:p>
          <a:p>
            <a:endParaRPr lang="he-IL" dirty="0"/>
          </a:p>
        </p:txBody>
      </p:sp>
    </p:spTree>
    <p:extLst>
      <p:ext uri="{BB962C8B-B14F-4D97-AF65-F5344CB8AC3E}">
        <p14:creationId xmlns:p14="http://schemas.microsoft.com/office/powerpoint/2010/main" val="3214995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3"/>
          </p:nvPr>
        </p:nvSpPr>
        <p:spPr/>
        <p:txBody>
          <a:bodyPr/>
          <a:lstStyle/>
          <a:p>
            <a:r>
              <a:rPr lang="ar-SA" dirty="0"/>
              <a:t>نستنتج أنّ</a:t>
            </a:r>
            <a:endParaRPr lang="he-IL" dirty="0"/>
          </a:p>
        </p:txBody>
      </p:sp>
      <p:sp>
        <p:nvSpPr>
          <p:cNvPr id="4" name="מציין מיקום תוכן 3"/>
          <p:cNvSpPr>
            <a:spLocks noGrp="1"/>
          </p:cNvSpPr>
          <p:nvPr>
            <p:ph sz="quarter" idx="4"/>
          </p:nvPr>
        </p:nvSpPr>
        <p:spPr/>
        <p:txBody>
          <a:bodyPr/>
          <a:lstStyle/>
          <a:p>
            <a:pPr>
              <a:lnSpc>
                <a:spcPct val="200000"/>
              </a:lnSpc>
            </a:pPr>
            <a:r>
              <a:rPr lang="ar-SA" dirty="0"/>
              <a:t>المستعمر يحاول إغراء الأدباء والشعراء وأصحاب المناصب بالمال، لإبعادهم عن المطالبة بالحرية والاستقلال . ويدّعون من لا يقبل ذلك عيبًا أو نقصًا. وحين لا تنطلي الحيلة على الوطنيين والشعراء الّذين يدافعون عن وطنهم ضدّ الاستعمار، ولا يقبلون الذل والخضوع يقومون بسجنهم أو نفيهم من البلاد .</a:t>
            </a:r>
            <a:endParaRPr lang="he-IL" dirty="0"/>
          </a:p>
        </p:txBody>
      </p:sp>
    </p:spTree>
    <p:extLst>
      <p:ext uri="{BB962C8B-B14F-4D97-AF65-F5344CB8AC3E}">
        <p14:creationId xmlns:p14="http://schemas.microsoft.com/office/powerpoint/2010/main" val="2346051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الزّمن النفسيّ لدى الشّاعر</a:t>
            </a:r>
            <a:endParaRPr lang="he-IL" dirty="0"/>
          </a:p>
        </p:txBody>
      </p:sp>
      <p:sp>
        <p:nvSpPr>
          <p:cNvPr id="4" name="מציין מיקום תוכן 3"/>
          <p:cNvSpPr>
            <a:spLocks noGrp="1"/>
          </p:cNvSpPr>
          <p:nvPr>
            <p:ph sz="quarter" idx="4"/>
          </p:nvPr>
        </p:nvSpPr>
        <p:spPr>
          <a:xfrm>
            <a:off x="515206" y="1228299"/>
            <a:ext cx="11160000" cy="4649899"/>
          </a:xfrm>
        </p:spPr>
        <p:txBody>
          <a:bodyPr/>
          <a:lstStyle/>
          <a:p>
            <a:endParaRPr lang="he-IL" dirty="0"/>
          </a:p>
        </p:txBody>
      </p:sp>
      <p:sp>
        <p:nvSpPr>
          <p:cNvPr id="5" name="מלבן 4"/>
          <p:cNvSpPr/>
          <p:nvPr/>
        </p:nvSpPr>
        <p:spPr>
          <a:xfrm>
            <a:off x="1965278" y="1228299"/>
            <a:ext cx="9709928" cy="4524315"/>
          </a:xfrm>
          <a:prstGeom prst="rect">
            <a:avLst/>
          </a:prstGeom>
        </p:spPr>
        <p:txBody>
          <a:bodyPr wrap="square">
            <a:spAutoFit/>
          </a:bodyPr>
          <a:lstStyle/>
          <a:p>
            <a:pPr>
              <a:lnSpc>
                <a:spcPct val="200000"/>
              </a:lnSpc>
            </a:pPr>
            <a:r>
              <a:rPr lang="ar-SA" dirty="0"/>
              <a:t>- </a:t>
            </a:r>
            <a:r>
              <a:rPr lang="ar-SA" sz="2400" dirty="0"/>
              <a:t>الشّاعر يعيش أزمة نفسية وهو في منفاه في جزيرة </a:t>
            </a:r>
            <a:r>
              <a:rPr lang="ar-SA" sz="2400" dirty="0" err="1"/>
              <a:t>سَرَنْدِيبْ</a:t>
            </a:r>
            <a:r>
              <a:rPr lang="ar-SA" sz="2400" dirty="0"/>
              <a:t>. فهو يعيش غربة نفسية. فالزّمن الحاضر الّذي يعيشه يؤثّر على نفسيّته فهو يشعر بالمرارة والألم لغربته عن وطنه وأهله، ولا يجد رفيقًا يقاسمه همومه. يشعر بالضياع والفراغ والضّعف، وهذا أثّر على نفسيّته المهمومة، وشعر </a:t>
            </a:r>
            <a:r>
              <a:rPr lang="ar-SA" sz="2400" dirty="0" err="1"/>
              <a:t>ببطئ</a:t>
            </a:r>
            <a:r>
              <a:rPr lang="ar-SA" sz="2400" dirty="0"/>
              <a:t> الزمن رغم كبره في السن. ولا يتقبّل الواقع وخصوصًا ضعف بصره وجسده وعدم قدرته على القيام بالكتابة أو احتياجاته.</a:t>
            </a:r>
          </a:p>
          <a:p>
            <a:pPr>
              <a:lnSpc>
                <a:spcPct val="200000"/>
              </a:lnSpc>
            </a:pPr>
            <a:r>
              <a:rPr lang="ar-SA" sz="2400" dirty="0"/>
              <a:t>لذلك نراه يتخيّل أهله ووطنه، ويحنّ لماضيه كقائد محارب وشاعر..</a:t>
            </a:r>
          </a:p>
        </p:txBody>
      </p:sp>
    </p:spTree>
    <p:extLst>
      <p:ext uri="{BB962C8B-B14F-4D97-AF65-F5344CB8AC3E}">
        <p14:creationId xmlns:p14="http://schemas.microsoft.com/office/powerpoint/2010/main" val="2041090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br>
              <a:rPr lang="ar-SA" dirty="0"/>
            </a:br>
            <a:r>
              <a:rPr lang="ar-SA" sz="2400" dirty="0"/>
              <a:t>لا عَـيْـبَ فِـيَّ سِـوَى حُـرِّيَّـةٍ مَـلَـكَـتْ          أَعِنَّـتِي عَـنْ قُـبُـولِ الـذُّلِ بِالْمَـالِ </a:t>
            </a:r>
            <a:br>
              <a:rPr lang="ar-SA" sz="2400" dirty="0"/>
            </a:br>
            <a:endParaRPr lang="he-IL" sz="2400" dirty="0"/>
          </a:p>
        </p:txBody>
      </p:sp>
      <p:sp>
        <p:nvSpPr>
          <p:cNvPr id="4" name="מציין מיקום תוכן 3"/>
          <p:cNvSpPr>
            <a:spLocks noGrp="1"/>
          </p:cNvSpPr>
          <p:nvPr>
            <p:ph sz="quarter" idx="4"/>
          </p:nvPr>
        </p:nvSpPr>
        <p:spPr>
          <a:xfrm>
            <a:off x="515206" y="1173707"/>
            <a:ext cx="11160000" cy="4339989"/>
          </a:xfrm>
        </p:spPr>
        <p:txBody>
          <a:bodyPr>
            <a:normAutofit lnSpcReduction="10000"/>
          </a:bodyPr>
          <a:lstStyle/>
          <a:p>
            <a:pPr marL="0" indent="0">
              <a:buNone/>
            </a:pPr>
            <a:r>
              <a:rPr lang="ar-SA" dirty="0"/>
              <a:t>. يبيّن الشّاعر أنّ السبب في نفيه هو تمسّكه بحرية واستقلال بلده مصر ودفاعه عنها بشعره، وعدم قبول الخضوع والذل للاستعمار ومدحه لهم للحصول على المنصب والمال الّذي يراه المستعمر الانجليزي نقصًا </a:t>
            </a:r>
          </a:p>
          <a:p>
            <a:pPr marL="0" indent="0">
              <a:buNone/>
            </a:pPr>
            <a:r>
              <a:rPr lang="ar-SA" dirty="0"/>
              <a:t>وتظهر معاناته من تبدّل القيم (أصبحت الحريّة والعزّة والوفاء من العيوب الّتي اتّهم بها. فهو يعيش حالة تناقض) </a:t>
            </a:r>
          </a:p>
          <a:p>
            <a:r>
              <a:rPr lang="ar-SA" dirty="0"/>
              <a:t>- أسلوب المدح بما يشبه الذمّ : لا عيب فيّ ... يظهر كأنّه ذمّ، لكنّه مدح بتمسّكه بالحرية والدّفاع عنها .</a:t>
            </a:r>
          </a:p>
          <a:p>
            <a:r>
              <a:rPr lang="ar-SA" dirty="0"/>
              <a:t>- التزام الشّاعر بموقفه : الرافض للاستعمار، ومقاومته له بالشعر \ بالكلمات .</a:t>
            </a:r>
          </a:p>
          <a:p>
            <a:r>
              <a:rPr lang="ar-SA" dirty="0"/>
              <a:t>- أسلوب الحصر والقصر: ( لا عيب .. سوى .. ) .- طباق : ( حرية وذلّ ) .</a:t>
            </a:r>
          </a:p>
          <a:p>
            <a:r>
              <a:rPr lang="ar-SA" dirty="0"/>
              <a:t>- الكناية : ملكت أعنّتي: سيطرت عليّ – كناية عن تمسّكه بها والدّفاع عنها .</a:t>
            </a:r>
          </a:p>
          <a:p>
            <a:r>
              <a:rPr lang="ar-SA" dirty="0"/>
              <a:t>- شعر البوح: يتحدّث عن نفسه ( فيّ .. أعنّتي .. ) من صفاته : يأبى الذل بمدحه المغتصب \ المستعمر .</a:t>
            </a:r>
          </a:p>
          <a:p>
            <a:r>
              <a:rPr lang="ar-SA" dirty="0"/>
              <a:t>- اللّغة الكلاسيكيّة: (لا عيب، </a:t>
            </a:r>
            <a:r>
              <a:rPr lang="ar-SA" dirty="0" err="1"/>
              <a:t>أعنّة</a:t>
            </a:r>
            <a:r>
              <a:rPr lang="ar-SA" dirty="0"/>
              <a:t> ) . لا عيب فيهم غير أنّ سيوفهم    بها فلول من قراع الكتائب .</a:t>
            </a:r>
          </a:p>
          <a:p>
            <a:r>
              <a:rPr lang="ar-SA" dirty="0"/>
              <a:t>- المدّ في القافية: ( المال ) </a:t>
            </a:r>
          </a:p>
          <a:p>
            <a:endParaRPr lang="he-IL" dirty="0"/>
          </a:p>
        </p:txBody>
      </p:sp>
    </p:spTree>
    <p:extLst>
      <p:ext uri="{BB962C8B-B14F-4D97-AF65-F5344CB8AC3E}">
        <p14:creationId xmlns:p14="http://schemas.microsoft.com/office/powerpoint/2010/main" val="4081218921"/>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605</TotalTime>
  <Words>2832</Words>
  <Application>Microsoft Office PowerPoint</Application>
  <PresentationFormat>מותאם אישית</PresentationFormat>
  <Paragraphs>189</Paragraphs>
  <Slides>28</Slides>
  <Notes>3</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28</vt:i4>
      </vt:variant>
    </vt:vector>
  </HeadingPairs>
  <TitlesOfParts>
    <vt:vector size="32" baseType="lpstr">
      <vt:lpstr>Arial</vt:lpstr>
      <vt:lpstr>Calibri</vt:lpstr>
      <vt:lpstr>Varela Round</vt:lpstr>
      <vt:lpstr>ערכת נושא Office</vt:lpstr>
      <vt:lpstr>لغة عربيّة</vt:lpstr>
      <vt:lpstr>سنتعلّم اليوم </vt:lpstr>
      <vt:lpstr>قصيدة "ردّوا عليّ الصبا" لمحمود سامي البارودي </vt:lpstr>
      <vt:lpstr>المدرسة الكلاسيكيّة الجديدة . كان البارودي محافظًا على عمود الشعر ومبناه التقليديّ .. </vt:lpstr>
      <vt:lpstr>- مناسبة القصيدة </vt:lpstr>
      <vt:lpstr>מצגת של PowerPoint‏</vt:lpstr>
      <vt:lpstr>מצגת של PowerPoint‏</vt:lpstr>
      <vt:lpstr>الزّمن النفسيّ لدى الشّاعر</vt:lpstr>
      <vt:lpstr> لا عَـيْـبَ فِـيَّ سِـوَى حُـرِّيَّـةٍ مَـلَـكَـتْ          أَعِنَّـتِي عَـنْ قُـبُـولِ الـذُّلِ بِالْمَـالِ  </vt:lpstr>
      <vt:lpstr>تَـبِـعْـتُ خُـطَّـةَ آبَـائِـي فَـسِرْتُ بِـهَـا          عَـلَـى وَتِـيـرَةِ آدَابٍ  وَآسَـالِ </vt:lpstr>
      <vt:lpstr>فَـمَـا يَـمُـرُّ خَـيَالُ الْغَـدْرِ فِـي خَـلَـدِي          وَلا تَـلُـوحُ سِمَـاتُ الشَّرِ فِي خَالِـي </vt:lpstr>
      <vt:lpstr>قَـلْبِـي سَـلِـمٌ وَنَـفْسِـي حُـرَّةٌ وَيَـدِي          مَـأْمُـونَـةٌ وَلِسَـانِي غَيْـرُ خَـتَّـالِ </vt:lpstr>
      <vt:lpstr>لـكِنَّـنِـي فِـي زَمَـانٍ عِـشْتُ مُـغْـتَرِبًـا           فِـي أَهْلِـهِ حِـينَ قَلَّـتْ فِيهِ  أَمْثَالِـي  </vt:lpstr>
      <vt:lpstr> بَـلَـوْتُ دَهْـرِي فَـمَـا أَحْـمَدْتُ سِيـرَتَـهُ           فِـي سَابِـقٍ مِـنْ لَيـَالِيـهِ وَلا  تَـالِ </vt:lpstr>
      <vt:lpstr>لَـمْ يَـبْـقَ لِـي أَرَبٌ  فِي الـدَّهْرِ أَطْـلُـبُـهُ           إلاَّ صَحَـابَـةُ حُـرٍّ  صَـادِقِ الْخَـالِ </vt:lpstr>
      <vt:lpstr>لا فِـي "سَرَنْـدِيـبَ" لِـي إِلْـفٌ أُجَـاذِبُـهُ           فَضْـلَ الْحَـدِيثِ وَلا خِـلٌ فَيَرْعَى لِي </vt:lpstr>
      <vt:lpstr>إذَا تَـلَـفَّـتُّ لَـمْ أُبْـصِـرْ سِـوَى صُـوَرٍ           فِي الـذِّهْـنِ يَرْسُمُهَـا نَقَّاشُ آمَـالِـي </vt:lpstr>
      <vt:lpstr>أَصْبَحْـتُ لاَ  أَسْتَـطِيـعُ الثَّـوْبَ أَسْـحَـبُـهُ        وَقَـدْ أَكُـونُ وَضَافِـي الدِّرْعِ سِرْبَالـي  </vt:lpstr>
      <vt:lpstr>وَلا  تَكَـادُ يَـدِي تُـجْـرِي شَبَـا قَـلَـمِـي        وَكَـانَ طَـوْعَ بَـنَـانِي كُـلُ عَسَّـالِ </vt:lpstr>
      <vt:lpstr>מצגת של PowerPoint‏</vt:lpstr>
      <vt:lpstr>فَانْـظُـرْ لِقَـوْلِـي تَـجِـدْ نَفْسِي مُـصَـوَّرَةً         فِـي صَـفْحَتَيْهِ فَقَـوْلِي خَـطُ تِمْثَالِـي </vt:lpstr>
      <vt:lpstr>מצגת של PowerPoint‏</vt:lpstr>
      <vt:lpstr>قيم وصّفات الّتي يتحلّى بها الشّاعر  </vt:lpstr>
      <vt:lpstr>نتائج تقدّم الشّاعر في السنّ </vt:lpstr>
      <vt:lpstr>الميّزات اأسلوبيّة ( الشكليّة وَ\ أو المضمونيّة) للتيّار الاتّباعي (الكلاسيكيّ الجديد) الّذي تنتمي إليه هذه القصيدة   </vt:lpstr>
      <vt:lpstr>الأساليب</vt:lpstr>
      <vt:lpstr>מצגת של PowerPoint‏</vt:lpstr>
      <vt:lpstr>أسئلة عن النّصّ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Najib Talhami</cp:lastModifiedBy>
  <cp:revision>61</cp:revision>
  <dcterms:created xsi:type="dcterms:W3CDTF">2020-03-15T19:13:03Z</dcterms:created>
  <dcterms:modified xsi:type="dcterms:W3CDTF">2025-09-25T08:33:38Z</dcterms:modified>
</cp:coreProperties>
</file>