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 bookmarkIdSeed="2">
  <p:sldMasterIdLst>
    <p:sldMasterId id="2147483706" r:id="rId1"/>
  </p:sldMasterIdLst>
  <p:sldIdLst>
    <p:sldId id="256" r:id="rId2"/>
    <p:sldId id="265" r:id="rId3"/>
    <p:sldId id="257" r:id="rId4"/>
    <p:sldId id="258" r:id="rId5"/>
    <p:sldId id="309" r:id="rId6"/>
    <p:sldId id="259" r:id="rId7"/>
    <p:sldId id="306" r:id="rId8"/>
    <p:sldId id="300" r:id="rId9"/>
    <p:sldId id="301" r:id="rId10"/>
    <p:sldId id="307" r:id="rId11"/>
    <p:sldId id="305" r:id="rId12"/>
    <p:sldId id="302" r:id="rId13"/>
    <p:sldId id="308" r:id="rId14"/>
    <p:sldId id="303" r:id="rId15"/>
    <p:sldId id="262" r:id="rId16"/>
    <p:sldId id="291" r:id="rId17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סגנון ביניים 2 - הדגשה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69C44-1FE1-41CC-B570-C24D662CB765}" type="datetimeFigureOut">
              <a:rPr lang="he-IL" smtClean="0"/>
              <a:pPr/>
              <a:t>כ"ג/אב/תשפ"ה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E161FA77-0281-439F-9D4E-0C228F6B0F1C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29234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ותרת ו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69C44-1FE1-41CC-B570-C24D662CB765}" type="datetimeFigureOut">
              <a:rPr lang="he-IL" smtClean="0"/>
              <a:pPr/>
              <a:t>כ"ג/אב/תשפ"ה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161FA77-0281-439F-9D4E-0C228F6B0F1C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58536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ציטוט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69C44-1FE1-41CC-B570-C24D662CB765}" type="datetimeFigureOut">
              <a:rPr lang="he-IL" smtClean="0"/>
              <a:pPr/>
              <a:t>כ"ג/אב/תשפ"ה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161FA77-0281-439F-9D4E-0C228F6B0F1C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234495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69C44-1FE1-41CC-B570-C24D662CB765}" type="datetimeFigureOut">
              <a:rPr lang="he-IL" smtClean="0"/>
              <a:pPr/>
              <a:t>כ"ג/אב/תשפ"ה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161FA77-0281-439F-9D4E-0C228F6B0F1C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102023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 עם ציטו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69C44-1FE1-41CC-B570-C24D662CB765}" type="datetimeFigureOut">
              <a:rPr lang="he-IL" smtClean="0"/>
              <a:pPr/>
              <a:t>כ"ג/אב/תשפ"ה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161FA77-0281-439F-9D4E-0C228F6B0F1C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097895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או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69C44-1FE1-41CC-B570-C24D662CB765}" type="datetimeFigureOut">
              <a:rPr lang="he-IL" smtClean="0"/>
              <a:pPr/>
              <a:t>כ"ג/אב/תשפ"ה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161FA77-0281-439F-9D4E-0C228F6B0F1C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005454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69C44-1FE1-41CC-B570-C24D662CB765}" type="datetimeFigureOut">
              <a:rPr lang="he-IL" smtClean="0"/>
              <a:pPr/>
              <a:t>כ"ג/אב/תשפ"ה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1FA77-0281-439F-9D4E-0C228F6B0F1C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588913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69C44-1FE1-41CC-B570-C24D662CB765}" type="datetimeFigureOut">
              <a:rPr lang="he-IL" smtClean="0"/>
              <a:pPr/>
              <a:t>כ"ג/אב/תשפ"ה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1FA77-0281-439F-9D4E-0C228F6B0F1C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37688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69C44-1FE1-41CC-B570-C24D662CB765}" type="datetimeFigureOut">
              <a:rPr lang="he-IL" smtClean="0"/>
              <a:pPr/>
              <a:t>כ"ג/אב/תשפ"ה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1FA77-0281-439F-9D4E-0C228F6B0F1C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40721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69C44-1FE1-41CC-B570-C24D662CB765}" type="datetimeFigureOut">
              <a:rPr lang="he-IL" smtClean="0"/>
              <a:pPr/>
              <a:t>כ"ג/אב/תשפ"ה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161FA77-0281-439F-9D4E-0C228F6B0F1C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10168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69C44-1FE1-41CC-B570-C24D662CB765}" type="datetimeFigureOut">
              <a:rPr lang="he-IL" smtClean="0"/>
              <a:pPr/>
              <a:t>כ"ג/אב/תשפ"ה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161FA77-0281-439F-9D4E-0C228F6B0F1C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01546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69C44-1FE1-41CC-B570-C24D662CB765}" type="datetimeFigureOut">
              <a:rPr lang="he-IL" smtClean="0"/>
              <a:pPr/>
              <a:t>כ"ג/אב/תשפ"ה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161FA77-0281-439F-9D4E-0C228F6B0F1C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39175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69C44-1FE1-41CC-B570-C24D662CB765}" type="datetimeFigureOut">
              <a:rPr lang="he-IL" smtClean="0"/>
              <a:pPr/>
              <a:t>כ"ג/אב/תשפ"ה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1FA77-0281-439F-9D4E-0C228F6B0F1C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37913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69C44-1FE1-41CC-B570-C24D662CB765}" type="datetimeFigureOut">
              <a:rPr lang="he-IL" smtClean="0"/>
              <a:pPr/>
              <a:t>כ"ג/אב/תשפ"ה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1FA77-0281-439F-9D4E-0C228F6B0F1C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39659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69C44-1FE1-41CC-B570-C24D662CB765}" type="datetimeFigureOut">
              <a:rPr lang="he-IL" smtClean="0"/>
              <a:pPr/>
              <a:t>כ"ג/אב/תשפ"ה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1FA77-0281-439F-9D4E-0C228F6B0F1C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6788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69C44-1FE1-41CC-B570-C24D662CB765}" type="datetimeFigureOut">
              <a:rPr lang="he-IL" smtClean="0"/>
              <a:pPr/>
              <a:t>כ"ג/אב/תשפ"ה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161FA77-0281-439F-9D4E-0C228F6B0F1C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29951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069C44-1FE1-41CC-B570-C24D662CB765}" type="datetimeFigureOut">
              <a:rPr lang="he-IL" smtClean="0"/>
              <a:pPr/>
              <a:t>כ"ג/אב/תשפ"ה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E161FA77-0281-439F-9D4E-0C228F6B0F1C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6148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</p:sldLayoutIdLst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תמונה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0159" y="-117395"/>
            <a:ext cx="12402159" cy="6975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6927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536962" y="343259"/>
            <a:ext cx="8911687" cy="1280890"/>
          </a:xfrm>
        </p:spPr>
        <p:txBody>
          <a:bodyPr/>
          <a:lstStyle/>
          <a:p>
            <a:pPr algn="ctr"/>
            <a:r>
              <a:rPr lang="ar-SA" dirty="0">
                <a:solidFill>
                  <a:schemeClr val="accent1">
                    <a:lumMod val="75000"/>
                  </a:schemeClr>
                </a:solidFill>
                <a:cs typeface="Alarabiya Font"/>
              </a:rPr>
              <a:t>الملف التربوي لمستوى 9 سنوات تعليمية </a:t>
            </a:r>
            <a:endParaRPr lang="he-IL" dirty="0"/>
          </a:p>
        </p:txBody>
      </p:sp>
      <p:graphicFrame>
        <p:nvGraphicFramePr>
          <p:cNvPr id="4" name="מציין מיקום תוכן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8011549"/>
              </p:ext>
            </p:extLst>
          </p:nvPr>
        </p:nvGraphicFramePr>
        <p:xfrm>
          <a:off x="2536962" y="1203960"/>
          <a:ext cx="8915400" cy="44500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97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dirty="0"/>
                        <a:t>المجال</a:t>
                      </a:r>
                      <a:r>
                        <a:rPr lang="ar-SA" baseline="0" dirty="0"/>
                        <a:t> اللغوي 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/>
                        <a:t>الموضوع 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dirty="0"/>
                        <a:t>الفعاليات</a:t>
                      </a:r>
                      <a:r>
                        <a:rPr lang="ar-SA" sz="1400" baseline="0" dirty="0"/>
                        <a:t> والمهام المطلوبة </a:t>
                      </a:r>
                      <a:endParaRPr lang="he-IL" sz="1400" dirty="0"/>
                    </a:p>
                    <a:p>
                      <a:pPr rtl="1"/>
                      <a:endParaRPr lang="he-IL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sz="1800" dirty="0">
                          <a:latin typeface="Traditional Arabic" pitchFamily="18" charset="-78"/>
                          <a:cs typeface="Traditional Arabic" pitchFamily="18" charset="-78"/>
                        </a:rPr>
                        <a:t>الأدب</a:t>
                      </a:r>
                      <a:endParaRPr lang="he-IL" sz="1800" dirty="0">
                        <a:latin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1800" dirty="0">
                          <a:latin typeface="Traditional Arabic" pitchFamily="18" charset="-78"/>
                          <a:cs typeface="Traditional Arabic" pitchFamily="18" charset="-78"/>
                        </a:rPr>
                        <a:t>قصة شعبية</a:t>
                      </a:r>
                      <a:r>
                        <a:rPr lang="ar-SA" sz="1800" baseline="0" dirty="0">
                          <a:latin typeface="Traditional Arabic" pitchFamily="18" charset="-78"/>
                          <a:cs typeface="Traditional Arabic" pitchFamily="18" charset="-78"/>
                        </a:rPr>
                        <a:t>  – ضرر العناد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rtl="1"/>
                      <a:r>
                        <a:rPr lang="ar-SA" sz="1800" kern="1200" dirty="0">
                          <a:solidFill>
                            <a:schemeClr val="dk1"/>
                          </a:solidFill>
                          <a:latin typeface="Traditional Arabic" pitchFamily="18" charset="-78"/>
                          <a:ea typeface="+mn-ea"/>
                          <a:cs typeface="Traditional Arabic" pitchFamily="18" charset="-78"/>
                        </a:rPr>
                        <a:t>-قراءة النص قراءة </a:t>
                      </a:r>
                      <a:r>
                        <a:rPr lang="ar-SA" sz="1800" kern="1200" dirty="0" err="1">
                          <a:solidFill>
                            <a:schemeClr val="dk1"/>
                          </a:solidFill>
                          <a:latin typeface="Traditional Arabic" pitchFamily="18" charset="-78"/>
                          <a:ea typeface="+mn-ea"/>
                          <a:cs typeface="Traditional Arabic" pitchFamily="18" charset="-78"/>
                        </a:rPr>
                        <a:t>جهرية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Traditional Arabic" pitchFamily="18" charset="-78"/>
                        <a:ea typeface="+mn-ea"/>
                        <a:cs typeface="Traditional Arabic" pitchFamily="18" charset="-78"/>
                      </a:endParaRPr>
                    </a:p>
                    <a:p>
                      <a:pPr lvl="0" rtl="1"/>
                      <a:r>
                        <a:rPr lang="ar-SA" sz="1800" kern="1200" dirty="0">
                          <a:solidFill>
                            <a:schemeClr val="dk1"/>
                          </a:solidFill>
                          <a:latin typeface="Traditional Arabic" pitchFamily="18" charset="-78"/>
                          <a:ea typeface="+mn-ea"/>
                          <a:cs typeface="Traditional Arabic" pitchFamily="18" charset="-78"/>
                        </a:rPr>
                        <a:t>-تلخيص النص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Traditional Arabic" pitchFamily="18" charset="-78"/>
                        <a:ea typeface="+mn-ea"/>
                        <a:cs typeface="Traditional Arabic" pitchFamily="18" charset="-78"/>
                      </a:endParaRPr>
                    </a:p>
                    <a:p>
                      <a:r>
                        <a:rPr lang="ar-SA" sz="1800" kern="1200" dirty="0">
                          <a:solidFill>
                            <a:schemeClr val="dk1"/>
                          </a:solidFill>
                          <a:latin typeface="Traditional Arabic" pitchFamily="18" charset="-78"/>
                          <a:ea typeface="+mn-ea"/>
                          <a:cs typeface="Traditional Arabic" pitchFamily="18" charset="-78"/>
                        </a:rPr>
                        <a:t>-تحليل النص بحسب مركبات مقدمة, عقدة, أزمة وحل</a:t>
                      </a:r>
                      <a:endParaRPr lang="he-IL" sz="1800" dirty="0">
                        <a:latin typeface="Traditional Arabic" pitchFamily="18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he-IL" sz="1800" dirty="0">
                        <a:latin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1800" baseline="0" dirty="0">
                          <a:latin typeface="Traditional Arabic" pitchFamily="18" charset="-78"/>
                          <a:cs typeface="Traditional Arabic" pitchFamily="18" charset="-78"/>
                        </a:rPr>
                        <a:t>مقال علمي – الثعابين </a:t>
                      </a:r>
                      <a:endParaRPr lang="he-IL" sz="1800" dirty="0">
                        <a:latin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rtl="1"/>
                      <a:r>
                        <a:rPr lang="ar-SA" sz="1800" kern="1200" dirty="0">
                          <a:solidFill>
                            <a:schemeClr val="dk1"/>
                          </a:solidFill>
                          <a:latin typeface="Traditional Arabic" pitchFamily="18" charset="-78"/>
                          <a:ea typeface="+mn-ea"/>
                          <a:cs typeface="Traditional Arabic" pitchFamily="18" charset="-78"/>
                        </a:rPr>
                        <a:t>-قراءة النص قراءة </a:t>
                      </a:r>
                      <a:r>
                        <a:rPr lang="ar-SA" sz="1800" kern="1200" dirty="0" err="1">
                          <a:solidFill>
                            <a:schemeClr val="dk1"/>
                          </a:solidFill>
                          <a:latin typeface="Traditional Arabic" pitchFamily="18" charset="-78"/>
                          <a:ea typeface="+mn-ea"/>
                          <a:cs typeface="Traditional Arabic" pitchFamily="18" charset="-78"/>
                        </a:rPr>
                        <a:t>جهرية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Traditional Arabic" pitchFamily="18" charset="-78"/>
                        <a:ea typeface="+mn-ea"/>
                        <a:cs typeface="Traditional Arabic" pitchFamily="18" charset="-78"/>
                      </a:endParaRPr>
                    </a:p>
                    <a:p>
                      <a:pPr lvl="0" rtl="1"/>
                      <a:r>
                        <a:rPr lang="ar-SA" sz="1800" kern="1200" dirty="0">
                          <a:solidFill>
                            <a:schemeClr val="dk1"/>
                          </a:solidFill>
                          <a:latin typeface="Traditional Arabic" pitchFamily="18" charset="-78"/>
                          <a:ea typeface="+mn-ea"/>
                          <a:cs typeface="Traditional Arabic" pitchFamily="18" charset="-78"/>
                        </a:rPr>
                        <a:t>-تلخيص الأفكار المركزية</a:t>
                      </a:r>
                      <a:r>
                        <a:rPr lang="ar-SA" sz="1800" kern="1200" baseline="0" dirty="0">
                          <a:solidFill>
                            <a:schemeClr val="dk1"/>
                          </a:solidFill>
                          <a:latin typeface="Traditional Arabic" pitchFamily="18" charset="-78"/>
                          <a:ea typeface="+mn-ea"/>
                          <a:cs typeface="Traditional Arabic" pitchFamily="18" charset="-78"/>
                        </a:rPr>
                        <a:t> في المقال 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Traditional Arabic" pitchFamily="18" charset="-78"/>
                        <a:ea typeface="+mn-ea"/>
                        <a:cs typeface="Traditional Arabic" pitchFamily="18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sz="1800" dirty="0">
                          <a:latin typeface="Traditional Arabic" pitchFamily="18" charset="-78"/>
                          <a:cs typeface="Traditional Arabic" pitchFamily="18" charset="-78"/>
                        </a:rPr>
                        <a:t>المجال اللغوي </a:t>
                      </a:r>
                      <a:endParaRPr lang="he-IL" sz="1800" dirty="0">
                        <a:latin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1800" dirty="0">
                          <a:latin typeface="Traditional Arabic" pitchFamily="18" charset="-78"/>
                          <a:cs typeface="Traditional Arabic" pitchFamily="18" charset="-78"/>
                        </a:rPr>
                        <a:t>التشكيل ، علامات الترقيم</a:t>
                      </a:r>
                      <a:r>
                        <a:rPr lang="ar-SA" sz="1800" baseline="0" dirty="0">
                          <a:latin typeface="Traditional Arabic" pitchFamily="18" charset="-78"/>
                          <a:cs typeface="Traditional Arabic" pitchFamily="18" charset="-78"/>
                        </a:rPr>
                        <a:t> ، التذكير والتأنيث </a:t>
                      </a:r>
                      <a:endParaRPr lang="he-IL" sz="1800" dirty="0">
                        <a:latin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rtl="1"/>
                      <a:r>
                        <a:rPr lang="ar-SA" sz="1800" kern="1200" dirty="0">
                          <a:solidFill>
                            <a:schemeClr val="dk1"/>
                          </a:solidFill>
                          <a:latin typeface="Traditional Arabic" pitchFamily="18" charset="-78"/>
                          <a:ea typeface="+mn-ea"/>
                          <a:cs typeface="Traditional Arabic" pitchFamily="18" charset="-78"/>
                        </a:rPr>
                        <a:t>-التشديد على قراءة النص مع الانتباه على علامات الترقيم والحركات 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Traditional Arabic" pitchFamily="18" charset="-78"/>
                        <a:ea typeface="+mn-ea"/>
                        <a:cs typeface="Traditional Arabic" pitchFamily="18" charset="-78"/>
                      </a:endParaRPr>
                    </a:p>
                    <a:p>
                      <a:r>
                        <a:rPr lang="ar-SA" sz="1800" kern="1200" dirty="0">
                          <a:solidFill>
                            <a:schemeClr val="dk1"/>
                          </a:solidFill>
                          <a:latin typeface="Traditional Arabic" pitchFamily="18" charset="-78"/>
                          <a:ea typeface="+mn-ea"/>
                          <a:cs typeface="Traditional Arabic" pitchFamily="18" charset="-78"/>
                        </a:rPr>
                        <a:t>-كتابة التلخيص وقسم التعبير مع علامات الترقيم الملائمة</a:t>
                      </a:r>
                    </a:p>
                    <a:p>
                      <a:r>
                        <a:rPr lang="ar-SA" sz="1800" kern="1200" dirty="0">
                          <a:solidFill>
                            <a:schemeClr val="dk1"/>
                          </a:solidFill>
                          <a:latin typeface="Traditional Arabic" pitchFamily="18" charset="-78"/>
                          <a:ea typeface="+mn-ea"/>
                          <a:cs typeface="Traditional Arabic" pitchFamily="18" charset="-78"/>
                        </a:rPr>
                        <a:t>-تحويل</a:t>
                      </a:r>
                      <a:r>
                        <a:rPr lang="ar-SA" sz="1800" kern="1200" baseline="0" dirty="0">
                          <a:solidFill>
                            <a:schemeClr val="dk1"/>
                          </a:solidFill>
                          <a:latin typeface="Traditional Arabic" pitchFamily="18" charset="-78"/>
                          <a:ea typeface="+mn-ea"/>
                          <a:cs typeface="Traditional Arabic" pitchFamily="18" charset="-78"/>
                        </a:rPr>
                        <a:t> فقرة من مذكر إلى مؤنث والعكس </a:t>
                      </a:r>
                      <a:endParaRPr lang="he-IL" sz="1800" dirty="0">
                        <a:latin typeface="Traditional Arabic" pitchFamily="18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sz="1800" kern="1200" dirty="0">
                          <a:solidFill>
                            <a:schemeClr val="dk1"/>
                          </a:solidFill>
                          <a:latin typeface="Traditional Arabic" pitchFamily="18" charset="-78"/>
                          <a:ea typeface="+mn-ea"/>
                          <a:cs typeface="Traditional Arabic" pitchFamily="18" charset="-78"/>
                        </a:rPr>
                        <a:t>جميع المجالات المقترحة في الملف التربوي</a:t>
                      </a:r>
                      <a:endParaRPr lang="he-IL" sz="1800" dirty="0">
                        <a:latin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dirty="0">
                          <a:latin typeface="Traditional Arabic" pitchFamily="18" charset="-78"/>
                          <a:cs typeface="Traditional Arabic" pitchFamily="18" charset="-78"/>
                        </a:rPr>
                        <a:t>التقييم الذاتي للطالب</a:t>
                      </a:r>
                      <a:endParaRPr lang="he-IL" sz="1800" dirty="0">
                        <a:latin typeface="Traditional Arabic" pitchFamily="18" charset="-78"/>
                      </a:endParaRPr>
                    </a:p>
                    <a:p>
                      <a:pPr rtl="1"/>
                      <a:endParaRPr lang="he-IL" sz="1800" dirty="0">
                        <a:latin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1800" kern="1200" dirty="0">
                          <a:solidFill>
                            <a:schemeClr val="dk1"/>
                          </a:solidFill>
                          <a:latin typeface="Traditional Arabic" pitchFamily="18" charset="-78"/>
                          <a:ea typeface="+mn-ea"/>
                          <a:cs typeface="Traditional Arabic" pitchFamily="18" charset="-78"/>
                        </a:rPr>
                        <a:t>-ملأ استمارة للتقييم الذاتي</a:t>
                      </a:r>
                      <a:endParaRPr lang="he-IL" sz="1800" dirty="0">
                        <a:latin typeface="Traditional Arabic" pitchFamily="18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445441" y="188402"/>
            <a:ext cx="8911687" cy="1280890"/>
          </a:xfrm>
        </p:spPr>
        <p:txBody>
          <a:bodyPr/>
          <a:lstStyle/>
          <a:p>
            <a:pPr algn="ctr"/>
            <a:r>
              <a:rPr lang="ar-SA" sz="4800" dirty="0">
                <a:solidFill>
                  <a:srgbClr val="A53010">
                    <a:lumMod val="75000"/>
                  </a:srgbClr>
                </a:solidFill>
                <a:cs typeface="Alarabiya Font"/>
              </a:rPr>
              <a:t>مبنى امتحان 9 سنوات تعليمية 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122022" y="1120877"/>
            <a:ext cx="8750430" cy="4815349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ar-AE" sz="2400" b="1" dirty="0">
                <a:latin typeface="Traditional Arabic" pitchFamily="18" charset="-78"/>
                <a:cs typeface="Traditional Arabic" pitchFamily="18" charset="-78"/>
              </a:rPr>
              <a:t>مدة الامتحان: </a:t>
            </a:r>
            <a:r>
              <a:rPr lang="ar-AE" sz="2400" dirty="0">
                <a:latin typeface="Traditional Arabic" pitchFamily="18" charset="-78"/>
                <a:cs typeface="Traditional Arabic" pitchFamily="18" charset="-78"/>
              </a:rPr>
              <a:t>ساعتان (120 دقيقة)</a:t>
            </a:r>
          </a:p>
          <a:p>
            <a:pPr>
              <a:buNone/>
            </a:pPr>
            <a:r>
              <a:rPr lang="ar-AE" sz="2400" b="1" dirty="0">
                <a:latin typeface="Traditional Arabic" pitchFamily="18" charset="-78"/>
                <a:cs typeface="Traditional Arabic" pitchFamily="18" charset="-78"/>
              </a:rPr>
              <a:t>مبنى الامتحان</a:t>
            </a:r>
            <a:r>
              <a:rPr lang="ar-AE" sz="2400" dirty="0">
                <a:latin typeface="Traditional Arabic" pitchFamily="18" charset="-78"/>
                <a:cs typeface="Traditional Arabic" pitchFamily="18" charset="-78"/>
              </a:rPr>
              <a:t>: يتكون </a:t>
            </a:r>
            <a:r>
              <a:rPr lang="ar-AE" sz="2400" dirty="0" err="1">
                <a:latin typeface="Traditional Arabic" pitchFamily="18" charset="-78"/>
                <a:cs typeface="Traditional Arabic" pitchFamily="18" charset="-78"/>
              </a:rPr>
              <a:t>الا</a:t>
            </a:r>
            <a:r>
              <a:rPr lang="ar-SA" sz="2400" dirty="0" err="1">
                <a:latin typeface="Traditional Arabic" pitchFamily="18" charset="-78"/>
                <a:cs typeface="Traditional Arabic" pitchFamily="18" charset="-78"/>
              </a:rPr>
              <a:t>متحان</a:t>
            </a:r>
            <a:r>
              <a:rPr lang="ar-AE" sz="2400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sz="2400" dirty="0">
                <a:latin typeface="Traditional Arabic" pitchFamily="18" charset="-78"/>
                <a:cs typeface="Traditional Arabic" pitchFamily="18" charset="-78"/>
              </a:rPr>
              <a:t>3 أقسام</a:t>
            </a:r>
            <a:r>
              <a:rPr lang="ar-AE" sz="2400" dirty="0">
                <a:latin typeface="Traditional Arabic" pitchFamily="18" charset="-78"/>
                <a:cs typeface="Traditional Arabic" pitchFamily="18" charset="-78"/>
              </a:rPr>
              <a:t>:</a:t>
            </a:r>
          </a:p>
          <a:p>
            <a:pPr>
              <a:buNone/>
            </a:pPr>
            <a:r>
              <a:rPr lang="ar-AE" sz="2400" b="1" u="sng" dirty="0" err="1">
                <a:latin typeface="Traditional Arabic" pitchFamily="18" charset="-78"/>
                <a:cs typeface="Traditional Arabic" pitchFamily="18" charset="-78"/>
              </a:rPr>
              <a:t>ال</a:t>
            </a:r>
            <a:r>
              <a:rPr lang="ar-SA" sz="2400" b="1" u="sng" dirty="0">
                <a:latin typeface="Traditional Arabic" pitchFamily="18" charset="-78"/>
                <a:cs typeface="Traditional Arabic" pitchFamily="18" charset="-78"/>
              </a:rPr>
              <a:t>قسم</a:t>
            </a:r>
            <a:r>
              <a:rPr lang="ar-AE" sz="2400" b="1" u="sng" dirty="0">
                <a:latin typeface="Traditional Arabic" pitchFamily="18" charset="-78"/>
                <a:cs typeface="Traditional Arabic" pitchFamily="18" charset="-78"/>
              </a:rPr>
              <a:t> الأول: </a:t>
            </a:r>
            <a:r>
              <a:rPr lang="ar-SA" sz="2400" b="1" u="sng" dirty="0">
                <a:latin typeface="Traditional Arabic" pitchFamily="18" charset="-78"/>
                <a:cs typeface="Traditional Arabic" pitchFamily="18" charset="-78"/>
              </a:rPr>
              <a:t>النصوص الأدبية </a:t>
            </a:r>
            <a:r>
              <a:rPr lang="ar-AE" sz="2400" b="1" u="sng" dirty="0">
                <a:latin typeface="Traditional Arabic" pitchFamily="18" charset="-78"/>
                <a:cs typeface="Traditional Arabic" pitchFamily="18" charset="-78"/>
              </a:rPr>
              <a:t>(</a:t>
            </a:r>
            <a:r>
              <a:rPr lang="ar-SA" sz="2400" b="1" u="sng" dirty="0">
                <a:latin typeface="Traditional Arabic" pitchFamily="18" charset="-78"/>
                <a:cs typeface="Traditional Arabic" pitchFamily="18" charset="-78"/>
              </a:rPr>
              <a:t>40%)</a:t>
            </a:r>
          </a:p>
          <a:p>
            <a:pPr>
              <a:buNone/>
            </a:pPr>
            <a:r>
              <a:rPr lang="ar-SA" sz="2400" dirty="0">
                <a:latin typeface="Traditional Arabic" pitchFamily="18" charset="-78"/>
                <a:cs typeface="Traditional Arabic" pitchFamily="18" charset="-78"/>
              </a:rPr>
              <a:t>في الامتحان نصّين من المنهج التّعليمي، على الطّالب حل الأسئلة المرفقة لكل نص</a:t>
            </a:r>
            <a:endParaRPr lang="en-US" sz="2400" dirty="0">
              <a:latin typeface="Traditional Arabic" pitchFamily="18" charset="-78"/>
              <a:cs typeface="Traditional Arabic" pitchFamily="18" charset="-78"/>
            </a:endParaRPr>
          </a:p>
          <a:p>
            <a:pPr>
              <a:buNone/>
            </a:pPr>
            <a:r>
              <a:rPr lang="ar-SA" sz="2400" dirty="0">
                <a:latin typeface="Traditional Arabic" pitchFamily="18" charset="-78"/>
                <a:cs typeface="Traditional Arabic" pitchFamily="18" charset="-78"/>
              </a:rPr>
              <a:t>النّص الأول:</a:t>
            </a:r>
            <a:r>
              <a:rPr lang="ar-LB" sz="2400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sz="2400" dirty="0">
                <a:latin typeface="Traditional Arabic" pitchFamily="18" charset="-78"/>
                <a:cs typeface="Traditional Arabic" pitchFamily="18" charset="-78"/>
              </a:rPr>
              <a:t>على الطّالب اختيار أربعة من خمسة أسئلة فقط</a:t>
            </a:r>
            <a:r>
              <a:rPr lang="ar-LB" sz="2400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sz="2400" dirty="0">
                <a:latin typeface="Traditional Arabic" pitchFamily="18" charset="-78"/>
                <a:cs typeface="Traditional Arabic" pitchFamily="18" charset="-78"/>
              </a:rPr>
              <a:t>(كل سؤال 5 علامات)</a:t>
            </a:r>
            <a:endParaRPr lang="en-US" sz="2400" dirty="0">
              <a:latin typeface="Traditional Arabic" pitchFamily="18" charset="-78"/>
              <a:cs typeface="Traditional Arabic" pitchFamily="18" charset="-78"/>
            </a:endParaRPr>
          </a:p>
          <a:p>
            <a:pPr>
              <a:buNone/>
            </a:pPr>
            <a:r>
              <a:rPr lang="ar-SA" sz="2400" dirty="0">
                <a:latin typeface="Traditional Arabic" pitchFamily="18" charset="-78"/>
                <a:cs typeface="Traditional Arabic" pitchFamily="18" charset="-78"/>
              </a:rPr>
              <a:t>النّص الثّاني: على الطّالب اختيار أربعة من خمسة أسئلة فقط</a:t>
            </a:r>
            <a:r>
              <a:rPr lang="ar-LB" sz="2400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sz="2400" dirty="0">
                <a:latin typeface="Traditional Arabic" pitchFamily="18" charset="-78"/>
                <a:cs typeface="Traditional Arabic" pitchFamily="18" charset="-78"/>
              </a:rPr>
              <a:t>(كل سؤال 5 علامات)</a:t>
            </a:r>
            <a:endParaRPr lang="ar-AE" sz="2400" b="1" u="sng" dirty="0">
              <a:latin typeface="Traditional Arabic" pitchFamily="18" charset="-78"/>
              <a:cs typeface="Traditional Arabic" pitchFamily="18" charset="-78"/>
            </a:endParaRPr>
          </a:p>
          <a:p>
            <a:pPr>
              <a:buNone/>
            </a:pPr>
            <a:r>
              <a:rPr lang="ar-AE" sz="2400" b="1" u="sng" dirty="0" err="1">
                <a:latin typeface="Traditional Arabic" pitchFamily="18" charset="-78"/>
                <a:cs typeface="Traditional Arabic" pitchFamily="18" charset="-78"/>
              </a:rPr>
              <a:t>ال</a:t>
            </a:r>
            <a:r>
              <a:rPr lang="ar-SA" sz="2400" b="1" u="sng" dirty="0">
                <a:latin typeface="Traditional Arabic" pitchFamily="18" charset="-78"/>
                <a:cs typeface="Traditional Arabic" pitchFamily="18" charset="-78"/>
              </a:rPr>
              <a:t>قسم</a:t>
            </a:r>
            <a:r>
              <a:rPr lang="ar-AE" sz="2400" b="1" u="sng" dirty="0">
                <a:latin typeface="Traditional Arabic" pitchFamily="18" charset="-78"/>
                <a:cs typeface="Traditional Arabic" pitchFamily="18" charset="-78"/>
              </a:rPr>
              <a:t> الثاني: </a:t>
            </a:r>
            <a:r>
              <a:rPr lang="ar-SA" sz="2400" b="1" u="sng" dirty="0">
                <a:latin typeface="Traditional Arabic" pitchFamily="18" charset="-78"/>
                <a:cs typeface="Traditional Arabic" pitchFamily="18" charset="-78"/>
              </a:rPr>
              <a:t>القواعد (40%) </a:t>
            </a:r>
            <a:endParaRPr lang="ar-AE" sz="2400" b="1" u="sng" dirty="0">
              <a:latin typeface="Traditional Arabic" pitchFamily="18" charset="-78"/>
              <a:cs typeface="Traditional Arabic" pitchFamily="18" charset="-78"/>
            </a:endParaRPr>
          </a:p>
          <a:p>
            <a:pPr>
              <a:buNone/>
            </a:pPr>
            <a:r>
              <a:rPr lang="ar-SA" sz="2400" dirty="0">
                <a:latin typeface="Traditional Arabic" pitchFamily="18" charset="-78"/>
                <a:cs typeface="Traditional Arabic" pitchFamily="18" charset="-78"/>
              </a:rPr>
              <a:t>على الطّالب اختيار أربعة من خمسة أسئلة فقط   (كل سؤال 10 علامات)</a:t>
            </a:r>
            <a:endParaRPr lang="ar-AE" sz="2400" dirty="0">
              <a:latin typeface="Traditional Arabic" pitchFamily="18" charset="-78"/>
              <a:cs typeface="Traditional Arabic" pitchFamily="18" charset="-78"/>
            </a:endParaRPr>
          </a:p>
          <a:p>
            <a:pPr>
              <a:buNone/>
            </a:pPr>
            <a:r>
              <a:rPr lang="ar-AE" sz="2400" b="1" u="sng" dirty="0" err="1">
                <a:latin typeface="Traditional Arabic" pitchFamily="18" charset="-78"/>
                <a:cs typeface="Traditional Arabic" pitchFamily="18" charset="-78"/>
              </a:rPr>
              <a:t>ال</a:t>
            </a:r>
            <a:r>
              <a:rPr lang="ar-SA" sz="2400" b="1" u="sng" dirty="0">
                <a:latin typeface="Traditional Arabic" pitchFamily="18" charset="-78"/>
                <a:cs typeface="Traditional Arabic" pitchFamily="18" charset="-78"/>
              </a:rPr>
              <a:t>قسم</a:t>
            </a:r>
            <a:r>
              <a:rPr lang="ar-AE" sz="2400" b="1" u="sng" dirty="0">
                <a:latin typeface="Traditional Arabic" pitchFamily="18" charset="-78"/>
                <a:cs typeface="Traditional Arabic" pitchFamily="18" charset="-78"/>
              </a:rPr>
              <a:t> الثالث: </a:t>
            </a:r>
            <a:r>
              <a:rPr lang="ar-SA" sz="2400" b="1" u="sng" dirty="0">
                <a:latin typeface="Traditional Arabic" pitchFamily="18" charset="-78"/>
                <a:cs typeface="Traditional Arabic" pitchFamily="18" charset="-78"/>
              </a:rPr>
              <a:t>التعبير الكتابي </a:t>
            </a:r>
            <a:r>
              <a:rPr lang="ar-AE" sz="2400" b="1" u="sng" dirty="0">
                <a:latin typeface="Traditional Arabic" pitchFamily="18" charset="-78"/>
                <a:cs typeface="Traditional Arabic" pitchFamily="18" charset="-78"/>
              </a:rPr>
              <a:t>( </a:t>
            </a:r>
            <a:r>
              <a:rPr lang="ar-SA" sz="2400" b="1" u="sng" dirty="0">
                <a:latin typeface="Traditional Arabic" pitchFamily="18" charset="-78"/>
                <a:cs typeface="Traditional Arabic" pitchFamily="18" charset="-78"/>
              </a:rPr>
              <a:t>20</a:t>
            </a:r>
            <a:r>
              <a:rPr lang="ar-AE" sz="2400" b="1" u="sng" dirty="0">
                <a:latin typeface="Traditional Arabic" pitchFamily="18" charset="-78"/>
                <a:cs typeface="Traditional Arabic" pitchFamily="18" charset="-78"/>
              </a:rPr>
              <a:t> %)</a:t>
            </a:r>
          </a:p>
          <a:p>
            <a:pPr>
              <a:buNone/>
            </a:pPr>
            <a:r>
              <a:rPr lang="ar-AE" sz="2400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sz="2400" dirty="0">
                <a:latin typeface="Traditional Arabic" pitchFamily="18" charset="-78"/>
                <a:cs typeface="Traditional Arabic" pitchFamily="18" charset="-78"/>
              </a:rPr>
              <a:t>على الطّالب اختيار موضوع واحد من الموضوعين المقترحين (20 علامة) </a:t>
            </a:r>
            <a:endParaRPr lang="ar-AE" sz="2400" dirty="0">
              <a:latin typeface="Traditional Arabic" pitchFamily="18" charset="-78"/>
              <a:cs typeface="Traditional Arabic" pitchFamily="18" charset="-78"/>
            </a:endParaRPr>
          </a:p>
          <a:p>
            <a:pPr algn="ctr"/>
            <a:endParaRPr lang="he-IL" dirty="0">
              <a:latin typeface="Neo Sans Arabic" panose="020B0504030504040204" pitchFamily="34" charset="-78"/>
            </a:endParaRPr>
          </a:p>
        </p:txBody>
      </p:sp>
      <p:pic>
        <p:nvPicPr>
          <p:cNvPr id="4" name="מציין מיקום תוכן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19" y="1364062"/>
            <a:ext cx="3125736" cy="30966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19348" y="2286000"/>
            <a:ext cx="1373452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2800" b="1" dirty="0">
                <a:solidFill>
                  <a:srgbClr val="C00000"/>
                </a:solidFill>
                <a:latin typeface="Neo Sans Arabic" panose="020B0504030504040204" pitchFamily="34" charset="-78"/>
                <a:cs typeface="Neo Sans Arabic" panose="020B0504030504040204" pitchFamily="34" charset="-78"/>
              </a:rPr>
              <a:t>ملاحظة: </a:t>
            </a:r>
            <a:r>
              <a:rPr lang="ar-AE" b="1" dirty="0">
                <a:latin typeface="Neo Sans Arabic" panose="020B0504030504040204" pitchFamily="34" charset="-78"/>
                <a:cs typeface="Neo Sans Arabic" panose="020B0504030504040204" pitchFamily="34" charset="-78"/>
              </a:rPr>
              <a:t>الأسئلة مرفقة في </a:t>
            </a:r>
            <a:r>
              <a:rPr lang="ar-SA" b="1" dirty="0">
                <a:latin typeface="Neo Sans Arabic" panose="020B0504030504040204" pitchFamily="34" charset="-78"/>
                <a:cs typeface="Neo Sans Arabic" panose="020B0504030504040204" pitchFamily="34" charset="-78"/>
              </a:rPr>
              <a:t>الكراسة </a:t>
            </a:r>
            <a:endParaRPr lang="he-IL" dirty="0">
              <a:latin typeface="Neo Sans Arabic" panose="020B0504030504040204" pitchFamily="34" charset="-78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547257" y="274361"/>
            <a:ext cx="8911687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ar-SA" b="1" dirty="0">
                <a:solidFill>
                  <a:schemeClr val="accent1">
                    <a:lumMod val="75000"/>
                  </a:schemeClr>
                </a:solidFill>
                <a:latin typeface="Neo Sans Arabic" panose="020B0504030504040204" pitchFamily="34" charset="-78"/>
                <a:cs typeface="Alarabiya Font"/>
              </a:rPr>
              <a:t>ج </a:t>
            </a:r>
            <a:r>
              <a:rPr lang="ar-AE" b="1" dirty="0">
                <a:solidFill>
                  <a:schemeClr val="accent1">
                    <a:lumMod val="75000"/>
                  </a:schemeClr>
                </a:solidFill>
                <a:latin typeface="Neo Sans Arabic" panose="020B0504030504040204" pitchFamily="34" charset="-78"/>
                <a:cs typeface="Neo Sans Arabic" panose="020B0504030504040204" pitchFamily="34" charset="-78"/>
              </a:rPr>
              <a:t>. </a:t>
            </a:r>
            <a:r>
              <a:rPr lang="ar-SA" b="1" dirty="0">
                <a:solidFill>
                  <a:schemeClr val="accent1">
                    <a:lumMod val="75000"/>
                  </a:schemeClr>
                </a:solidFill>
                <a:latin typeface="AlArabiya"/>
                <a:cs typeface="Alarabiya Font"/>
              </a:rPr>
              <a:t>الخطة التعليمية لمستوى </a:t>
            </a:r>
            <a:r>
              <a:rPr lang="ar-SA" sz="4400" b="1" dirty="0">
                <a:solidFill>
                  <a:schemeClr val="accent1">
                    <a:lumMod val="75000"/>
                  </a:schemeClr>
                </a:solidFill>
                <a:latin typeface="AlArabiya"/>
                <a:cs typeface="Alarabiya Font"/>
              </a:rPr>
              <a:t>10</a:t>
            </a:r>
            <a:r>
              <a:rPr lang="ar-SA" b="1" dirty="0">
                <a:solidFill>
                  <a:schemeClr val="accent1">
                    <a:lumMod val="75000"/>
                  </a:schemeClr>
                </a:solidFill>
                <a:latin typeface="AlArabiya"/>
                <a:cs typeface="Alarabiya Font"/>
              </a:rPr>
              <a:t>  سنوات تعليمية</a:t>
            </a:r>
            <a:r>
              <a:rPr lang="ar-AE" b="1" dirty="0">
                <a:solidFill>
                  <a:schemeClr val="accent1">
                    <a:lumMod val="75000"/>
                  </a:schemeClr>
                </a:solidFill>
                <a:latin typeface="AlArabiya"/>
                <a:cs typeface="Alarabiya Font"/>
              </a:rPr>
              <a:t>: </a:t>
            </a:r>
            <a:br>
              <a:rPr lang="ar-AE" dirty="0">
                <a:latin typeface="Neo Sans Arabic" panose="020B0504030504040204" pitchFamily="34" charset="-78"/>
                <a:cs typeface="Alarabiya Font"/>
              </a:rPr>
            </a:br>
            <a:endParaRPr lang="he-IL" dirty="0"/>
          </a:p>
        </p:txBody>
      </p:sp>
      <p:sp>
        <p:nvSpPr>
          <p:cNvPr id="4" name="מציין מיקום תוכן 2"/>
          <p:cNvSpPr>
            <a:spLocks noGrp="1"/>
          </p:cNvSpPr>
          <p:nvPr>
            <p:ph idx="1"/>
          </p:nvPr>
        </p:nvSpPr>
        <p:spPr>
          <a:xfrm>
            <a:off x="2667590" y="1555251"/>
            <a:ext cx="8915400" cy="4584700"/>
          </a:xfrm>
        </p:spPr>
        <p:txBody>
          <a:bodyPr>
            <a:normAutofit/>
          </a:bodyPr>
          <a:lstStyle/>
          <a:p>
            <a:r>
              <a:rPr lang="ar-SA" b="1" dirty="0">
                <a:latin typeface="Traditional Arabic" pitchFamily="18" charset="-78"/>
                <a:cs typeface="Traditional Arabic" pitchFamily="18" charset="-78"/>
              </a:rPr>
              <a:t>النصوص الأدبية: </a:t>
            </a:r>
          </a:p>
          <a:p>
            <a:pPr>
              <a:buNone/>
            </a:pPr>
            <a:endParaRPr lang="ar-AE" dirty="0">
              <a:latin typeface="Traditional Arabic" pitchFamily="18" charset="-78"/>
              <a:cs typeface="Traditional Arabic" pitchFamily="18" charset="-78"/>
            </a:endParaRPr>
          </a:p>
          <a:p>
            <a:pPr>
              <a:buNone/>
            </a:pPr>
            <a:endParaRPr lang="ar-SA" dirty="0">
              <a:latin typeface="Traditional Arabic" pitchFamily="18" charset="-78"/>
              <a:cs typeface="Traditional Arabic" pitchFamily="18" charset="-78"/>
            </a:endParaRPr>
          </a:p>
          <a:p>
            <a:pPr>
              <a:buNone/>
            </a:pPr>
            <a:endParaRPr lang="ar-SA" dirty="0">
              <a:latin typeface="Traditional Arabic" pitchFamily="18" charset="-78"/>
              <a:cs typeface="Traditional Arabic" pitchFamily="18" charset="-78"/>
            </a:endParaRPr>
          </a:p>
          <a:p>
            <a:pPr>
              <a:buNone/>
            </a:pPr>
            <a:endParaRPr lang="ar-SA" dirty="0">
              <a:latin typeface="Traditional Arabic" pitchFamily="18" charset="-78"/>
              <a:cs typeface="Traditional Arabic" pitchFamily="18" charset="-78"/>
            </a:endParaRPr>
          </a:p>
          <a:p>
            <a:pPr>
              <a:buNone/>
            </a:pPr>
            <a:endParaRPr lang="ar-AE" dirty="0">
              <a:latin typeface="Traditional Arabic" pitchFamily="18" charset="-78"/>
              <a:cs typeface="Traditional Arabic" pitchFamily="18" charset="-78"/>
            </a:endParaRPr>
          </a:p>
          <a:p>
            <a:r>
              <a:rPr lang="ar-SA" sz="2400" dirty="0">
                <a:latin typeface="Traditional Arabic" pitchFamily="18" charset="-78"/>
                <a:cs typeface="Traditional Arabic" pitchFamily="18" charset="-78"/>
              </a:rPr>
              <a:t>المعرفة اللغوية: </a:t>
            </a:r>
          </a:p>
          <a:p>
            <a:pPr>
              <a:buNone/>
            </a:pPr>
            <a:r>
              <a:rPr lang="ar-SA" sz="2400" dirty="0">
                <a:latin typeface="Traditional Arabic" pitchFamily="18" charset="-78"/>
                <a:cs typeface="Traditional Arabic" pitchFamily="18" charset="-78"/>
              </a:rPr>
              <a:t>التشكيل، علامات الترقيم، إملاء، تسلسل الأحداث (ترتيب جمل)، كلمات مرادفة، تحديد نوع الكلمة، تصريف الأفعال والأسماء، تمييز الضمائر، أسماء الإشارة، تصريف جمل،</a:t>
            </a:r>
            <a:r>
              <a:rPr lang="ar-LB" sz="2400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sz="2400" dirty="0">
                <a:latin typeface="Traditional Arabic" pitchFamily="18" charset="-78"/>
                <a:cs typeface="Traditional Arabic" pitchFamily="18" charset="-78"/>
              </a:rPr>
              <a:t>الوزن الصرفي للفعل، أنواع الجمل.</a:t>
            </a:r>
            <a:endParaRPr lang="ar-AE" sz="2400" dirty="0">
              <a:latin typeface="Traditional Arabic" pitchFamily="18" charset="-78"/>
              <a:cs typeface="Traditional Arabic" pitchFamily="18" charset="-78"/>
            </a:endParaRPr>
          </a:p>
          <a:p>
            <a:r>
              <a:rPr lang="ar-AE" sz="2400" dirty="0">
                <a:latin typeface="Traditional Arabic" pitchFamily="18" charset="-78"/>
                <a:cs typeface="Traditional Arabic" pitchFamily="18" charset="-78"/>
              </a:rPr>
              <a:t> إعطاء مساحة للتعبير الشخصي من خلال كتابة</a:t>
            </a:r>
            <a:r>
              <a:rPr lang="ar-SA" sz="2400" dirty="0">
                <a:latin typeface="Traditional Arabic" pitchFamily="18" charset="-78"/>
                <a:cs typeface="Traditional Arabic" pitchFamily="18" charset="-78"/>
              </a:rPr>
              <a:t> تلخيص، رسالة رسمية أو فقرة نص وصفي أقناعي، تعبئة استمارات </a:t>
            </a:r>
            <a:endParaRPr lang="he-IL" sz="2400" dirty="0">
              <a:latin typeface="Traditional Arabic" pitchFamily="18" charset="-78"/>
            </a:endParaRPr>
          </a:p>
        </p:txBody>
      </p:sp>
      <p:graphicFrame>
        <p:nvGraphicFramePr>
          <p:cNvPr id="5" name="טבלה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8757410"/>
              </p:ext>
            </p:extLst>
          </p:nvPr>
        </p:nvGraphicFramePr>
        <p:xfrm>
          <a:off x="2318657" y="1429961"/>
          <a:ext cx="7001691" cy="23164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6343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673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3840">
                <a:tc>
                  <a:txBody>
                    <a:bodyPr/>
                    <a:lstStyle/>
                    <a:p>
                      <a:pPr algn="ctr" rtl="1"/>
                      <a:r>
                        <a:rPr lang="ar-SA" dirty="0">
                          <a:latin typeface="Traditional Arabic" pitchFamily="18" charset="-78"/>
                          <a:cs typeface="Traditional Arabic" pitchFamily="18" charset="-78"/>
                        </a:rPr>
                        <a:t>اللون الأدبي </a:t>
                      </a:r>
                      <a:endParaRPr lang="he-IL" dirty="0">
                        <a:latin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>
                          <a:latin typeface="Traditional Arabic" pitchFamily="18" charset="-78"/>
                          <a:cs typeface="Traditional Arabic" pitchFamily="18" charset="-78"/>
                        </a:rPr>
                        <a:t>عنوان</a:t>
                      </a:r>
                      <a:r>
                        <a:rPr lang="ar-SA" baseline="0" dirty="0">
                          <a:latin typeface="Traditional Arabic" pitchFamily="18" charset="-78"/>
                          <a:cs typeface="Traditional Arabic" pitchFamily="18" charset="-78"/>
                        </a:rPr>
                        <a:t> النص </a:t>
                      </a:r>
                      <a:endParaRPr lang="he-IL" dirty="0">
                        <a:latin typeface="Traditional Arabic" pitchFamily="18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rtl="1"/>
                      <a:r>
                        <a:rPr lang="ar-SA" dirty="0">
                          <a:latin typeface="Traditional Arabic" pitchFamily="18" charset="-78"/>
                          <a:cs typeface="Traditional Arabic" pitchFamily="18" charset="-78"/>
                        </a:rPr>
                        <a:t>قصة قصيرة </a:t>
                      </a:r>
                      <a:endParaRPr lang="he-IL" dirty="0">
                        <a:latin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>
                          <a:latin typeface="Traditional Arabic" pitchFamily="18" charset="-78"/>
                          <a:cs typeface="Traditional Arabic" pitchFamily="18" charset="-78"/>
                        </a:rPr>
                        <a:t>الاعتماد على النفس ،النخوة</a:t>
                      </a:r>
                      <a:endParaRPr lang="he-IL" dirty="0">
                        <a:latin typeface="Traditional Arabic" pitchFamily="18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rtl="1"/>
                      <a:r>
                        <a:rPr lang="ar-SA" dirty="0">
                          <a:latin typeface="Traditional Arabic" pitchFamily="18" charset="-78"/>
                          <a:cs typeface="Traditional Arabic" pitchFamily="18" charset="-78"/>
                        </a:rPr>
                        <a:t>قصة شعبية</a:t>
                      </a:r>
                      <a:r>
                        <a:rPr lang="ar-SA" baseline="0" dirty="0">
                          <a:latin typeface="Traditional Arabic" pitchFamily="18" charset="-78"/>
                          <a:cs typeface="Traditional Arabic" pitchFamily="18" charset="-78"/>
                        </a:rPr>
                        <a:t> </a:t>
                      </a:r>
                      <a:endParaRPr lang="he-IL" dirty="0">
                        <a:latin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>
                          <a:latin typeface="Traditional Arabic" pitchFamily="18" charset="-78"/>
                          <a:cs typeface="Traditional Arabic" pitchFamily="18" charset="-78"/>
                        </a:rPr>
                        <a:t>الكسل</a:t>
                      </a:r>
                      <a:r>
                        <a:rPr lang="ar-SA" baseline="0" dirty="0">
                          <a:latin typeface="Traditional Arabic" pitchFamily="18" charset="-78"/>
                          <a:cs typeface="Traditional Arabic" pitchFamily="18" charset="-78"/>
                        </a:rPr>
                        <a:t> لا يطعم عسل، قصة صانع المعروف </a:t>
                      </a:r>
                      <a:endParaRPr lang="he-IL" dirty="0">
                        <a:latin typeface="Traditional Arabic" pitchFamily="18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marL="0" marR="0" indent="0" algn="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dirty="0">
                          <a:latin typeface="Traditional Arabic" pitchFamily="18" charset="-78"/>
                          <a:cs typeface="Traditional Arabic" pitchFamily="18" charset="-78"/>
                        </a:rPr>
                        <a:t>مقال علمي </a:t>
                      </a:r>
                      <a:endParaRPr lang="he-IL" dirty="0">
                        <a:latin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>
                          <a:latin typeface="Traditional Arabic" pitchFamily="18" charset="-78"/>
                          <a:cs typeface="Traditional Arabic" pitchFamily="18" charset="-78"/>
                        </a:rPr>
                        <a:t>المحافظة على المواعيد</a:t>
                      </a:r>
                      <a:endParaRPr lang="he-IL" dirty="0">
                        <a:latin typeface="Traditional Arabic" pitchFamily="18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marL="0" marR="0" indent="0" algn="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dirty="0">
                          <a:latin typeface="Traditional Arabic" pitchFamily="18" charset="-78"/>
                          <a:cs typeface="Traditional Arabic" pitchFamily="18" charset="-78"/>
                        </a:rPr>
                        <a:t>قصة مثل </a:t>
                      </a:r>
                      <a:endParaRPr lang="he-IL" dirty="0">
                        <a:latin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>
                          <a:latin typeface="Traditional Arabic" pitchFamily="18" charset="-78"/>
                          <a:cs typeface="Traditional Arabic" pitchFamily="18" charset="-78"/>
                        </a:rPr>
                        <a:t>الحمامة والثعلب </a:t>
                      </a:r>
                      <a:r>
                        <a:rPr lang="ar-SA">
                          <a:latin typeface="Traditional Arabic" pitchFamily="18" charset="-78"/>
                          <a:cs typeface="Traditional Arabic" pitchFamily="18" charset="-78"/>
                        </a:rPr>
                        <a:t>ومالك الحزين</a:t>
                      </a:r>
                      <a:endParaRPr lang="he-IL" dirty="0">
                        <a:latin typeface="Traditional Arabic" pitchFamily="18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marL="0" marR="0" indent="0" algn="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dirty="0">
                          <a:latin typeface="Traditional Arabic" pitchFamily="18" charset="-78"/>
                          <a:cs typeface="Traditional Arabic" pitchFamily="18" charset="-78"/>
                        </a:rPr>
                        <a:t>شعر(قصيدة)</a:t>
                      </a:r>
                      <a:endParaRPr lang="he-IL" dirty="0">
                        <a:latin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>
                          <a:latin typeface="Traditional Arabic" pitchFamily="18" charset="-78"/>
                          <a:cs typeface="Traditional Arabic" pitchFamily="18" charset="-78"/>
                        </a:rPr>
                        <a:t>أعطني الناي وغني ، إلى تلميذة </a:t>
                      </a:r>
                      <a:endParaRPr lang="he-IL" dirty="0">
                        <a:latin typeface="Traditional Arabic" pitchFamily="18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dirty="0">
                <a:solidFill>
                  <a:schemeClr val="accent1">
                    <a:lumMod val="75000"/>
                  </a:schemeClr>
                </a:solidFill>
                <a:cs typeface="Alarabiya Font"/>
              </a:rPr>
              <a:t>الملف التربوي لمستوى 10سنوات تعليمية </a:t>
            </a:r>
            <a:endParaRPr lang="he-IL" dirty="0"/>
          </a:p>
        </p:txBody>
      </p:sp>
      <p:graphicFrame>
        <p:nvGraphicFramePr>
          <p:cNvPr id="4" name="מציין מיקום תוכן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8734156"/>
              </p:ext>
            </p:extLst>
          </p:nvPr>
        </p:nvGraphicFramePr>
        <p:xfrm>
          <a:off x="2471648" y="1480457"/>
          <a:ext cx="8915400" cy="494792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97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dirty="0"/>
                        <a:t> المجال اللغوي 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/>
                        <a:t>الموضوع 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dirty="0"/>
                        <a:t>الفعاليات</a:t>
                      </a:r>
                      <a:r>
                        <a:rPr lang="ar-SA" sz="1400" baseline="0" dirty="0"/>
                        <a:t> والمهام المطلوبة </a:t>
                      </a:r>
                      <a:endParaRPr lang="he-IL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kern="1200" dirty="0">
                          <a:solidFill>
                            <a:schemeClr val="dk1"/>
                          </a:solidFill>
                          <a:latin typeface="Traditional Arabic" pitchFamily="18" charset="-78"/>
                          <a:ea typeface="+mn-ea"/>
                          <a:cs typeface="Traditional Arabic" pitchFamily="18" charset="-78"/>
                        </a:rPr>
                        <a:t>الأدب– قصة مثل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Traditional Arabic" pitchFamily="18" charset="-78"/>
                        <a:ea typeface="+mn-ea"/>
                        <a:cs typeface="Traditional Arabic" pitchFamily="18" charset="-78"/>
                      </a:endParaRPr>
                    </a:p>
                    <a:p>
                      <a:pPr rtl="1"/>
                      <a:endParaRPr lang="he-IL" sz="2000" dirty="0">
                        <a:latin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000" kern="1200" dirty="0">
                          <a:solidFill>
                            <a:schemeClr val="dk1"/>
                          </a:solidFill>
                          <a:latin typeface="Traditional Arabic" pitchFamily="18" charset="-78"/>
                          <a:ea typeface="+mn-ea"/>
                          <a:cs typeface="Traditional Arabic" pitchFamily="18" charset="-78"/>
                        </a:rPr>
                        <a:t>كلب أمين</a:t>
                      </a:r>
                      <a:endParaRPr lang="he-IL" sz="2000" dirty="0">
                        <a:latin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rtl="1"/>
                      <a:r>
                        <a:rPr lang="ar-SA" sz="2800" kern="1200" dirty="0">
                          <a:solidFill>
                            <a:schemeClr val="dk1"/>
                          </a:solidFill>
                          <a:latin typeface="Traditional Arabic" pitchFamily="18" charset="-78"/>
                          <a:ea typeface="+mn-ea"/>
                          <a:cs typeface="Traditional Arabic" pitchFamily="18" charset="-78"/>
                        </a:rPr>
                        <a:t>-</a:t>
                      </a:r>
                      <a:r>
                        <a:rPr lang="ar-LB" sz="2800" kern="1200" dirty="0">
                          <a:solidFill>
                            <a:schemeClr val="dk1"/>
                          </a:solidFill>
                          <a:latin typeface="Traditional Arabic" pitchFamily="18" charset="-78"/>
                          <a:ea typeface="+mn-ea"/>
                          <a:cs typeface="Traditional Arabic" pitchFamily="18" charset="-78"/>
                        </a:rPr>
                        <a:t> </a:t>
                      </a:r>
                      <a:r>
                        <a:rPr lang="ar-SA" sz="2000" kern="1200" dirty="0">
                          <a:solidFill>
                            <a:schemeClr val="dk1"/>
                          </a:solidFill>
                          <a:latin typeface="Traditional Arabic" pitchFamily="18" charset="-78"/>
                          <a:ea typeface="+mn-ea"/>
                          <a:cs typeface="Traditional Arabic" pitchFamily="18" charset="-78"/>
                        </a:rPr>
                        <a:t>قراءة النص قراءة جهرية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Traditional Arabic" pitchFamily="18" charset="-78"/>
                        <a:ea typeface="+mn-ea"/>
                        <a:cs typeface="Traditional Arabic" pitchFamily="18" charset="-78"/>
                      </a:endParaRPr>
                    </a:p>
                    <a:p>
                      <a:pPr lvl="0" rtl="1"/>
                      <a:r>
                        <a:rPr lang="ar-SA" sz="2000" kern="1200" dirty="0">
                          <a:solidFill>
                            <a:schemeClr val="dk1"/>
                          </a:solidFill>
                          <a:latin typeface="Traditional Arabic" pitchFamily="18" charset="-78"/>
                          <a:ea typeface="+mn-ea"/>
                          <a:cs typeface="Traditional Arabic" pitchFamily="18" charset="-78"/>
                        </a:rPr>
                        <a:t>-</a:t>
                      </a:r>
                      <a:r>
                        <a:rPr lang="ar-LB" sz="2000" kern="1200" dirty="0">
                          <a:solidFill>
                            <a:schemeClr val="dk1"/>
                          </a:solidFill>
                          <a:latin typeface="Traditional Arabic" pitchFamily="18" charset="-78"/>
                          <a:ea typeface="+mn-ea"/>
                          <a:cs typeface="Traditional Arabic" pitchFamily="18" charset="-78"/>
                        </a:rPr>
                        <a:t> </a:t>
                      </a:r>
                      <a:r>
                        <a:rPr lang="ar-SA" sz="2000" kern="1200" dirty="0">
                          <a:solidFill>
                            <a:schemeClr val="dk1"/>
                          </a:solidFill>
                          <a:latin typeface="Traditional Arabic" pitchFamily="18" charset="-78"/>
                          <a:ea typeface="+mn-ea"/>
                          <a:cs typeface="Traditional Arabic" pitchFamily="18" charset="-78"/>
                        </a:rPr>
                        <a:t>تلخيص النص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Traditional Arabic" pitchFamily="18" charset="-78"/>
                        <a:ea typeface="+mn-ea"/>
                        <a:cs typeface="Traditional Arabic" pitchFamily="18" charset="-78"/>
                      </a:endParaRPr>
                    </a:p>
                    <a:p>
                      <a:r>
                        <a:rPr lang="ar-SA" sz="2000" kern="1200" dirty="0">
                          <a:solidFill>
                            <a:schemeClr val="dk1"/>
                          </a:solidFill>
                          <a:latin typeface="Traditional Arabic" pitchFamily="18" charset="-78"/>
                          <a:ea typeface="+mn-ea"/>
                          <a:cs typeface="Traditional Arabic" pitchFamily="18" charset="-78"/>
                        </a:rPr>
                        <a:t>-</a:t>
                      </a:r>
                      <a:r>
                        <a:rPr lang="ar-LB" sz="2000" kern="1200" dirty="0">
                          <a:solidFill>
                            <a:schemeClr val="dk1"/>
                          </a:solidFill>
                          <a:latin typeface="Traditional Arabic" pitchFamily="18" charset="-78"/>
                          <a:ea typeface="+mn-ea"/>
                          <a:cs typeface="Traditional Arabic" pitchFamily="18" charset="-78"/>
                        </a:rPr>
                        <a:t> </a:t>
                      </a:r>
                      <a:r>
                        <a:rPr lang="ar-SA" sz="2000" kern="1200" dirty="0">
                          <a:solidFill>
                            <a:schemeClr val="dk1"/>
                          </a:solidFill>
                          <a:latin typeface="Traditional Arabic" pitchFamily="18" charset="-78"/>
                          <a:ea typeface="+mn-ea"/>
                          <a:cs typeface="Traditional Arabic" pitchFamily="18" charset="-78"/>
                        </a:rPr>
                        <a:t>تحليل النص بحسب مركبات مقدمة, عقدة, أزمة وحل</a:t>
                      </a:r>
                      <a:endParaRPr lang="he-IL" sz="2000" dirty="0">
                        <a:latin typeface="Traditional Arabic" pitchFamily="18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sz="2000" kern="1200" dirty="0">
                          <a:solidFill>
                            <a:schemeClr val="dk1"/>
                          </a:solidFill>
                          <a:latin typeface="Traditional Arabic" pitchFamily="18" charset="-78"/>
                          <a:ea typeface="+mn-ea"/>
                          <a:cs typeface="Traditional Arabic" pitchFamily="18" charset="-78"/>
                        </a:rPr>
                        <a:t>الأدب–مقال علمي</a:t>
                      </a:r>
                      <a:endParaRPr lang="he-IL" sz="2000" dirty="0">
                        <a:latin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000" kern="1200" dirty="0">
                          <a:solidFill>
                            <a:schemeClr val="dk1"/>
                          </a:solidFill>
                          <a:latin typeface="Traditional Arabic" pitchFamily="18" charset="-78"/>
                          <a:ea typeface="+mn-ea"/>
                          <a:cs typeface="Traditional Arabic" pitchFamily="18" charset="-78"/>
                        </a:rPr>
                        <a:t>أدب المجالسة</a:t>
                      </a:r>
                      <a:endParaRPr lang="he-IL" sz="2000" dirty="0">
                        <a:latin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rtl="1"/>
                      <a:r>
                        <a:rPr lang="ar-SA" sz="1800" kern="1200" dirty="0">
                          <a:solidFill>
                            <a:schemeClr val="dk1"/>
                          </a:solidFill>
                          <a:latin typeface="Traditional Arabic" pitchFamily="18" charset="-78"/>
                          <a:ea typeface="+mn-ea"/>
                          <a:cs typeface="Traditional Arabic" pitchFamily="18" charset="-78"/>
                        </a:rPr>
                        <a:t>-</a:t>
                      </a:r>
                      <a:r>
                        <a:rPr lang="ar-LB" sz="1800" kern="1200" dirty="0">
                          <a:solidFill>
                            <a:schemeClr val="dk1"/>
                          </a:solidFill>
                          <a:latin typeface="Traditional Arabic" pitchFamily="18" charset="-78"/>
                          <a:ea typeface="+mn-ea"/>
                          <a:cs typeface="Traditional Arabic" pitchFamily="18" charset="-78"/>
                        </a:rPr>
                        <a:t> </a:t>
                      </a:r>
                      <a:r>
                        <a:rPr lang="ar-SA" sz="1800" kern="1200" dirty="0">
                          <a:solidFill>
                            <a:schemeClr val="dk1"/>
                          </a:solidFill>
                          <a:latin typeface="Traditional Arabic" pitchFamily="18" charset="-78"/>
                          <a:ea typeface="+mn-ea"/>
                          <a:cs typeface="Traditional Arabic" pitchFamily="18" charset="-78"/>
                        </a:rPr>
                        <a:t>قراءة النص قراءة جهرية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Traditional Arabic" pitchFamily="18" charset="-78"/>
                        <a:ea typeface="+mn-ea"/>
                        <a:cs typeface="Traditional Arabic" pitchFamily="18" charset="-78"/>
                      </a:endParaRPr>
                    </a:p>
                    <a:p>
                      <a:pPr lvl="0" rtl="1"/>
                      <a:r>
                        <a:rPr lang="ar-SA" sz="1800" kern="1200" dirty="0">
                          <a:solidFill>
                            <a:schemeClr val="dk1"/>
                          </a:solidFill>
                          <a:latin typeface="Traditional Arabic" pitchFamily="18" charset="-78"/>
                          <a:ea typeface="+mn-ea"/>
                          <a:cs typeface="Traditional Arabic" pitchFamily="18" charset="-78"/>
                        </a:rPr>
                        <a:t>-</a:t>
                      </a:r>
                      <a:r>
                        <a:rPr lang="ar-LB" sz="1800" kern="1200" dirty="0">
                          <a:solidFill>
                            <a:schemeClr val="dk1"/>
                          </a:solidFill>
                          <a:latin typeface="Traditional Arabic" pitchFamily="18" charset="-78"/>
                          <a:ea typeface="+mn-ea"/>
                          <a:cs typeface="Traditional Arabic" pitchFamily="18" charset="-78"/>
                        </a:rPr>
                        <a:t> </a:t>
                      </a:r>
                      <a:r>
                        <a:rPr lang="ar-SA" sz="1800" kern="1200" dirty="0">
                          <a:solidFill>
                            <a:schemeClr val="dk1"/>
                          </a:solidFill>
                          <a:latin typeface="Traditional Arabic" pitchFamily="18" charset="-78"/>
                          <a:ea typeface="+mn-ea"/>
                          <a:cs typeface="Traditional Arabic" pitchFamily="18" charset="-78"/>
                        </a:rPr>
                        <a:t>تلخيص الأفكار المركزية</a:t>
                      </a:r>
                      <a:r>
                        <a:rPr lang="ar-SA" sz="1800" kern="1200" baseline="0" dirty="0">
                          <a:solidFill>
                            <a:schemeClr val="dk1"/>
                          </a:solidFill>
                          <a:latin typeface="Traditional Arabic" pitchFamily="18" charset="-78"/>
                          <a:ea typeface="+mn-ea"/>
                          <a:cs typeface="Traditional Arabic" pitchFamily="18" charset="-78"/>
                        </a:rPr>
                        <a:t> في المقال 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Traditional Arabic" pitchFamily="18" charset="-78"/>
                        <a:ea typeface="+mn-ea"/>
                        <a:cs typeface="Traditional Arabic" pitchFamily="18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sz="2000" dirty="0">
                          <a:latin typeface="Traditional Arabic" pitchFamily="18" charset="-78"/>
                          <a:cs typeface="Traditional Arabic" pitchFamily="18" charset="-78"/>
                        </a:rPr>
                        <a:t>المعرفة اللغوية </a:t>
                      </a:r>
                      <a:endParaRPr lang="he-IL" sz="2000" dirty="0">
                        <a:latin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kern="1200" dirty="0">
                          <a:solidFill>
                            <a:schemeClr val="dk1"/>
                          </a:solidFill>
                          <a:latin typeface="Traditional Arabic" pitchFamily="18" charset="-78"/>
                          <a:ea typeface="+mn-ea"/>
                          <a:cs typeface="Traditional Arabic" pitchFamily="18" charset="-78"/>
                        </a:rPr>
                        <a:t>التشكيل</a:t>
                      </a:r>
                      <a:r>
                        <a:rPr lang="ar-SA" sz="2000" dirty="0">
                          <a:latin typeface="Traditional Arabic" pitchFamily="18" charset="-78"/>
                          <a:cs typeface="Traditional Arabic" pitchFamily="18" charset="-78"/>
                        </a:rPr>
                        <a:t>، علامات الترقيم</a:t>
                      </a:r>
                      <a:r>
                        <a:rPr lang="ar-SA" sz="2000" baseline="0" dirty="0">
                          <a:latin typeface="Traditional Arabic" pitchFamily="18" charset="-78"/>
                          <a:cs typeface="Traditional Arabic" pitchFamily="18" charset="-78"/>
                        </a:rPr>
                        <a:t>، </a:t>
                      </a:r>
                    </a:p>
                    <a:p>
                      <a:pPr marL="0" marR="0" indent="0" algn="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2000" baseline="0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  <a:p>
                      <a:pPr marL="0" marR="0" indent="0" algn="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2000" baseline="0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  <a:p>
                      <a:pPr marL="0" marR="0" indent="0" algn="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aseline="0" dirty="0">
                          <a:latin typeface="Traditional Arabic" pitchFamily="18" charset="-78"/>
                          <a:cs typeface="Traditional Arabic" pitchFamily="18" charset="-78"/>
                        </a:rPr>
                        <a:t>أنواع الجمل </a:t>
                      </a:r>
                      <a:endParaRPr lang="he-IL" sz="2000" dirty="0">
                        <a:latin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rtl="1"/>
                      <a:r>
                        <a:rPr lang="ar-SA" sz="1800" kern="1200" dirty="0">
                          <a:solidFill>
                            <a:schemeClr val="dk1"/>
                          </a:solidFill>
                          <a:latin typeface="Traditional Arabic" pitchFamily="18" charset="-78"/>
                          <a:ea typeface="+mn-ea"/>
                          <a:cs typeface="Traditional Arabic" pitchFamily="18" charset="-78"/>
                        </a:rPr>
                        <a:t>-</a:t>
                      </a:r>
                      <a:r>
                        <a:rPr lang="ar-LB" sz="1800" kern="1200" dirty="0">
                          <a:solidFill>
                            <a:schemeClr val="dk1"/>
                          </a:solidFill>
                          <a:latin typeface="Traditional Arabic" pitchFamily="18" charset="-78"/>
                          <a:ea typeface="+mn-ea"/>
                          <a:cs typeface="Traditional Arabic" pitchFamily="18" charset="-78"/>
                        </a:rPr>
                        <a:t> </a:t>
                      </a:r>
                      <a:r>
                        <a:rPr lang="ar-SA" sz="1800" kern="1200" dirty="0">
                          <a:solidFill>
                            <a:schemeClr val="dk1"/>
                          </a:solidFill>
                          <a:latin typeface="Traditional Arabic" pitchFamily="18" charset="-78"/>
                          <a:ea typeface="+mn-ea"/>
                          <a:cs typeface="Traditional Arabic" pitchFamily="18" charset="-78"/>
                        </a:rPr>
                        <a:t>التشديد على قراءة النص مع الانتباه على علامات الترقيم والحركات 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Traditional Arabic" pitchFamily="18" charset="-78"/>
                        <a:ea typeface="+mn-ea"/>
                        <a:cs typeface="Traditional Arabic" pitchFamily="18" charset="-78"/>
                      </a:endParaRPr>
                    </a:p>
                    <a:p>
                      <a:r>
                        <a:rPr lang="ar-SA" sz="1800" kern="1200" dirty="0">
                          <a:solidFill>
                            <a:schemeClr val="dk1"/>
                          </a:solidFill>
                          <a:latin typeface="Traditional Arabic" pitchFamily="18" charset="-78"/>
                          <a:ea typeface="+mn-ea"/>
                          <a:cs typeface="Traditional Arabic" pitchFamily="18" charset="-78"/>
                        </a:rPr>
                        <a:t>-</a:t>
                      </a:r>
                      <a:r>
                        <a:rPr lang="ar-LB" sz="1800" kern="1200" dirty="0">
                          <a:solidFill>
                            <a:schemeClr val="dk1"/>
                          </a:solidFill>
                          <a:latin typeface="Traditional Arabic" pitchFamily="18" charset="-78"/>
                          <a:ea typeface="+mn-ea"/>
                          <a:cs typeface="Traditional Arabic" pitchFamily="18" charset="-78"/>
                        </a:rPr>
                        <a:t> </a:t>
                      </a:r>
                      <a:r>
                        <a:rPr lang="ar-SA" sz="1800" kern="1200" dirty="0">
                          <a:solidFill>
                            <a:schemeClr val="dk1"/>
                          </a:solidFill>
                          <a:latin typeface="Traditional Arabic" pitchFamily="18" charset="-78"/>
                          <a:ea typeface="+mn-ea"/>
                          <a:cs typeface="Traditional Arabic" pitchFamily="18" charset="-78"/>
                        </a:rPr>
                        <a:t>كتابة التلخيص وقسم التعبير مع علامات الترقيم الملائمة</a:t>
                      </a:r>
                    </a:p>
                    <a:p>
                      <a:r>
                        <a:rPr lang="ar-SA" sz="1800" kern="1200" dirty="0">
                          <a:solidFill>
                            <a:schemeClr val="dk1"/>
                          </a:solidFill>
                          <a:latin typeface="Traditional Arabic" pitchFamily="18" charset="-78"/>
                          <a:ea typeface="+mn-ea"/>
                          <a:cs typeface="Traditional Arabic" pitchFamily="18" charset="-78"/>
                        </a:rPr>
                        <a:t>-</a:t>
                      </a:r>
                      <a:r>
                        <a:rPr lang="ar-LB" sz="1800" kern="1200" dirty="0">
                          <a:solidFill>
                            <a:schemeClr val="dk1"/>
                          </a:solidFill>
                          <a:latin typeface="Traditional Arabic" pitchFamily="18" charset="-78"/>
                          <a:ea typeface="+mn-ea"/>
                          <a:cs typeface="Traditional Arabic" pitchFamily="18" charset="-78"/>
                        </a:rPr>
                        <a:t> </a:t>
                      </a:r>
                      <a:r>
                        <a:rPr lang="ar-SA" sz="1800" kern="1200" dirty="0">
                          <a:solidFill>
                            <a:schemeClr val="dk1"/>
                          </a:solidFill>
                          <a:latin typeface="Traditional Arabic" pitchFamily="18" charset="-78"/>
                          <a:ea typeface="+mn-ea"/>
                          <a:cs typeface="Traditional Arabic" pitchFamily="18" charset="-78"/>
                        </a:rPr>
                        <a:t>استخراج جمل من النصوص المقترحة وتحديد نوعها</a:t>
                      </a:r>
                      <a:endParaRPr lang="he-IL" sz="1800" dirty="0">
                        <a:latin typeface="Traditional Arabic" pitchFamily="18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 dirty="0">
                          <a:latin typeface="Traditional Arabic" pitchFamily="18" charset="-78"/>
                          <a:ea typeface="Calibri"/>
                          <a:cs typeface="Traditional Arabic" pitchFamily="18" charset="-78"/>
                        </a:rPr>
                        <a:t>تعبئة استمارات</a:t>
                      </a:r>
                      <a:endParaRPr lang="en-US" sz="2000" dirty="0">
                        <a:latin typeface="Traditional Arabic" pitchFamily="18" charset="-78"/>
                        <a:ea typeface="Calibri"/>
                        <a:cs typeface="Traditional Arabic" pitchFamily="18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 dirty="0">
                          <a:latin typeface="Traditional Arabic" pitchFamily="18" charset="-78"/>
                          <a:ea typeface="Calibri"/>
                          <a:cs typeface="Traditional Arabic" pitchFamily="18" charset="-78"/>
                        </a:rPr>
                        <a:t>تعبئة نماذج استمارات</a:t>
                      </a:r>
                      <a:endParaRPr lang="en-US" sz="2000" dirty="0">
                        <a:latin typeface="Traditional Arabic" pitchFamily="18" charset="-78"/>
                        <a:ea typeface="Calibri"/>
                        <a:cs typeface="Traditional Arabic" pitchFamily="18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raditional Arabic"/>
                        <a:buNone/>
                      </a:pPr>
                      <a:r>
                        <a:rPr lang="ar-LB" sz="1800" dirty="0">
                          <a:latin typeface="Traditional Arabic" pitchFamily="18" charset="-78"/>
                          <a:ea typeface="Calibri"/>
                          <a:cs typeface="Traditional Arabic" pitchFamily="18" charset="-78"/>
                        </a:rPr>
                        <a:t>- </a:t>
                      </a:r>
                      <a:r>
                        <a:rPr lang="ar-SA" sz="1800" dirty="0">
                          <a:latin typeface="Traditional Arabic" pitchFamily="18" charset="-78"/>
                          <a:ea typeface="Calibri"/>
                          <a:cs typeface="Traditional Arabic" pitchFamily="18" charset="-78"/>
                        </a:rPr>
                        <a:t>تعبئة نماذج استمارات تفاصيل شخصية</a:t>
                      </a:r>
                      <a:endParaRPr lang="en-US" sz="1800" dirty="0">
                        <a:latin typeface="Traditional Arabic" pitchFamily="18" charset="-78"/>
                        <a:ea typeface="Calibri"/>
                        <a:cs typeface="Traditional Arabic" pitchFamily="18" charset="-7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1"/>
                      <a:r>
                        <a:rPr lang="ar-SA" sz="2000" kern="1200" dirty="0">
                          <a:solidFill>
                            <a:schemeClr val="dk1"/>
                          </a:solidFill>
                          <a:latin typeface="Traditional Arabic" pitchFamily="18" charset="-78"/>
                          <a:ea typeface="+mn-ea"/>
                          <a:cs typeface="Traditional Arabic" pitchFamily="18" charset="-78"/>
                        </a:rPr>
                        <a:t>جميع المجالات المقترحة في الملف التربوي</a:t>
                      </a:r>
                      <a:endParaRPr lang="he-IL" sz="2000" dirty="0">
                        <a:latin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dirty="0">
                          <a:latin typeface="Traditional Arabic" pitchFamily="18" charset="-78"/>
                          <a:cs typeface="Traditional Arabic" pitchFamily="18" charset="-78"/>
                        </a:rPr>
                        <a:t>التقييم الذاتي للطالب</a:t>
                      </a:r>
                      <a:endParaRPr lang="he-IL" sz="2000" dirty="0">
                        <a:latin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1800" kern="1200" dirty="0">
                          <a:solidFill>
                            <a:schemeClr val="dk1"/>
                          </a:solidFill>
                          <a:latin typeface="Traditional Arabic" pitchFamily="18" charset="-78"/>
                          <a:ea typeface="+mn-ea"/>
                          <a:cs typeface="Traditional Arabic" pitchFamily="18" charset="-78"/>
                        </a:rPr>
                        <a:t>-</a:t>
                      </a:r>
                      <a:r>
                        <a:rPr lang="ar-LB" sz="1800" kern="1200" dirty="0">
                          <a:solidFill>
                            <a:schemeClr val="dk1"/>
                          </a:solidFill>
                          <a:latin typeface="Traditional Arabic" pitchFamily="18" charset="-78"/>
                          <a:ea typeface="+mn-ea"/>
                          <a:cs typeface="Traditional Arabic" pitchFamily="18" charset="-78"/>
                        </a:rPr>
                        <a:t> </a:t>
                      </a:r>
                      <a:r>
                        <a:rPr lang="ar-SA" sz="1800" kern="1200" dirty="0">
                          <a:solidFill>
                            <a:schemeClr val="dk1"/>
                          </a:solidFill>
                          <a:latin typeface="Traditional Arabic" pitchFamily="18" charset="-78"/>
                          <a:ea typeface="+mn-ea"/>
                          <a:cs typeface="Traditional Arabic" pitchFamily="18" charset="-78"/>
                        </a:rPr>
                        <a:t>ملأ استمارة للتقييم الذاتي</a:t>
                      </a:r>
                      <a:endParaRPr lang="he-IL" sz="1800" dirty="0">
                        <a:latin typeface="Traditional Arabic" pitchFamily="18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264048" y="168884"/>
            <a:ext cx="8911687" cy="1280890"/>
          </a:xfrm>
        </p:spPr>
        <p:txBody>
          <a:bodyPr/>
          <a:lstStyle/>
          <a:p>
            <a:pPr algn="ctr"/>
            <a:r>
              <a:rPr lang="ar-SA" sz="4800" dirty="0">
                <a:solidFill>
                  <a:srgbClr val="A53010">
                    <a:lumMod val="75000"/>
                  </a:srgbClr>
                </a:solidFill>
                <a:cs typeface="Alarabiya Font"/>
              </a:rPr>
              <a:t>مبنى امتحان 10سنوات تعليمية 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536046" y="973393"/>
            <a:ext cx="8915400" cy="4738725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ar-AE" sz="2800" b="1" dirty="0">
                <a:latin typeface="Traditional Arabic" pitchFamily="18" charset="-78"/>
                <a:cs typeface="Traditional Arabic" pitchFamily="18" charset="-78"/>
              </a:rPr>
              <a:t>مدة الامتحان: </a:t>
            </a:r>
            <a:r>
              <a:rPr lang="ar-AE" sz="2800" dirty="0">
                <a:latin typeface="Traditional Arabic" pitchFamily="18" charset="-78"/>
                <a:cs typeface="Traditional Arabic" pitchFamily="18" charset="-78"/>
              </a:rPr>
              <a:t>ساعتان (120 دقيقة)</a:t>
            </a:r>
          </a:p>
          <a:p>
            <a:pPr>
              <a:buNone/>
            </a:pPr>
            <a:r>
              <a:rPr lang="ar-AE" sz="2800" b="1" dirty="0">
                <a:latin typeface="Traditional Arabic" pitchFamily="18" charset="-78"/>
                <a:cs typeface="Traditional Arabic" pitchFamily="18" charset="-78"/>
              </a:rPr>
              <a:t>مبنى الامتحان</a:t>
            </a:r>
            <a:r>
              <a:rPr lang="ar-AE" sz="2800" dirty="0">
                <a:latin typeface="Traditional Arabic" pitchFamily="18" charset="-78"/>
                <a:cs typeface="Traditional Arabic" pitchFamily="18" charset="-78"/>
              </a:rPr>
              <a:t>: يتكون </a:t>
            </a:r>
            <a:r>
              <a:rPr lang="ar-AE" sz="2800" dirty="0" err="1">
                <a:latin typeface="Traditional Arabic" pitchFamily="18" charset="-78"/>
                <a:cs typeface="Traditional Arabic" pitchFamily="18" charset="-78"/>
              </a:rPr>
              <a:t>الا</a:t>
            </a:r>
            <a:r>
              <a:rPr lang="ar-SA" sz="2800" dirty="0" err="1">
                <a:latin typeface="Traditional Arabic" pitchFamily="18" charset="-78"/>
                <a:cs typeface="Traditional Arabic" pitchFamily="18" charset="-78"/>
              </a:rPr>
              <a:t>متحان</a:t>
            </a:r>
            <a:r>
              <a:rPr lang="ar-AE" sz="2800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sz="2800" dirty="0">
                <a:latin typeface="Traditional Arabic" pitchFamily="18" charset="-78"/>
                <a:cs typeface="Traditional Arabic" pitchFamily="18" charset="-78"/>
              </a:rPr>
              <a:t>3 أقسام</a:t>
            </a:r>
            <a:r>
              <a:rPr lang="ar-AE" sz="2800" dirty="0">
                <a:latin typeface="Traditional Arabic" pitchFamily="18" charset="-78"/>
                <a:cs typeface="Traditional Arabic" pitchFamily="18" charset="-78"/>
              </a:rPr>
              <a:t>:</a:t>
            </a:r>
          </a:p>
          <a:p>
            <a:pPr>
              <a:buNone/>
            </a:pPr>
            <a:r>
              <a:rPr lang="ar-AE" sz="2800" b="1" u="sng" dirty="0" err="1">
                <a:latin typeface="Traditional Arabic" pitchFamily="18" charset="-78"/>
                <a:cs typeface="Traditional Arabic" pitchFamily="18" charset="-78"/>
              </a:rPr>
              <a:t>ال</a:t>
            </a:r>
            <a:r>
              <a:rPr lang="ar-SA" sz="2800" b="1" u="sng" dirty="0">
                <a:latin typeface="Traditional Arabic" pitchFamily="18" charset="-78"/>
                <a:cs typeface="Traditional Arabic" pitchFamily="18" charset="-78"/>
              </a:rPr>
              <a:t>قسم</a:t>
            </a:r>
            <a:r>
              <a:rPr lang="ar-AE" sz="2800" b="1" u="sng" dirty="0">
                <a:latin typeface="Traditional Arabic" pitchFamily="18" charset="-78"/>
                <a:cs typeface="Traditional Arabic" pitchFamily="18" charset="-78"/>
              </a:rPr>
              <a:t> الأول: </a:t>
            </a:r>
            <a:r>
              <a:rPr lang="ar-SA" sz="2800" b="1" u="sng" dirty="0">
                <a:latin typeface="Traditional Arabic" pitchFamily="18" charset="-78"/>
                <a:cs typeface="Traditional Arabic" pitchFamily="18" charset="-78"/>
              </a:rPr>
              <a:t>النصوص الأدبية </a:t>
            </a:r>
            <a:r>
              <a:rPr lang="ar-AE" sz="2800" b="1" u="sng" dirty="0">
                <a:latin typeface="Traditional Arabic" pitchFamily="18" charset="-78"/>
                <a:cs typeface="Traditional Arabic" pitchFamily="18" charset="-78"/>
              </a:rPr>
              <a:t>(</a:t>
            </a:r>
            <a:r>
              <a:rPr lang="ar-SA" sz="2800" b="1" u="sng" dirty="0">
                <a:latin typeface="Traditional Arabic" pitchFamily="18" charset="-78"/>
                <a:cs typeface="Traditional Arabic" pitchFamily="18" charset="-78"/>
              </a:rPr>
              <a:t>40%)</a:t>
            </a:r>
          </a:p>
          <a:p>
            <a:pPr>
              <a:buNone/>
            </a:pPr>
            <a:r>
              <a:rPr lang="ar-SA" sz="3200" dirty="0">
                <a:latin typeface="Traditional Arabic" pitchFamily="18" charset="-78"/>
                <a:cs typeface="Traditional Arabic" pitchFamily="18" charset="-78"/>
              </a:rPr>
              <a:t>في الامتحان ثلاثة نصوص من المنهج التّعليمي.</a:t>
            </a:r>
            <a:endParaRPr lang="en-US" sz="3200" dirty="0">
              <a:latin typeface="Traditional Arabic" pitchFamily="18" charset="-78"/>
              <a:cs typeface="Traditional Arabic" pitchFamily="18" charset="-78"/>
            </a:endParaRPr>
          </a:p>
          <a:p>
            <a:pPr>
              <a:buNone/>
            </a:pPr>
            <a:r>
              <a:rPr lang="ar-SA" sz="3200" dirty="0">
                <a:latin typeface="Traditional Arabic" pitchFamily="18" charset="-78"/>
                <a:cs typeface="Traditional Arabic" pitchFamily="18" charset="-78"/>
              </a:rPr>
              <a:t>على الطّالب اختيار نصّين وحل جميع الأسئلة المرفقة للنص (20 علامة لكل نص)</a:t>
            </a:r>
            <a:endParaRPr lang="ar-SA" sz="2800" b="1" u="sng" dirty="0">
              <a:latin typeface="Traditional Arabic" pitchFamily="18" charset="-78"/>
              <a:cs typeface="Traditional Arabic" pitchFamily="18" charset="-78"/>
            </a:endParaRPr>
          </a:p>
          <a:p>
            <a:pPr>
              <a:buNone/>
            </a:pPr>
            <a:r>
              <a:rPr lang="ar-AE" sz="2800" b="1" u="sng" dirty="0" err="1">
                <a:latin typeface="Traditional Arabic" pitchFamily="18" charset="-78"/>
                <a:cs typeface="Traditional Arabic" pitchFamily="18" charset="-78"/>
              </a:rPr>
              <a:t>ال</a:t>
            </a:r>
            <a:r>
              <a:rPr lang="ar-SA" sz="2800" b="1" u="sng" dirty="0">
                <a:latin typeface="Traditional Arabic" pitchFamily="18" charset="-78"/>
                <a:cs typeface="Traditional Arabic" pitchFamily="18" charset="-78"/>
              </a:rPr>
              <a:t>قسم</a:t>
            </a:r>
            <a:r>
              <a:rPr lang="ar-AE" sz="2800" b="1" u="sng" dirty="0">
                <a:latin typeface="Traditional Arabic" pitchFamily="18" charset="-78"/>
                <a:cs typeface="Traditional Arabic" pitchFamily="18" charset="-78"/>
              </a:rPr>
              <a:t> الثاني: </a:t>
            </a:r>
            <a:r>
              <a:rPr lang="ar-SA" sz="2800" b="1" u="sng" dirty="0">
                <a:latin typeface="Traditional Arabic" pitchFamily="18" charset="-78"/>
                <a:cs typeface="Traditional Arabic" pitchFamily="18" charset="-78"/>
              </a:rPr>
              <a:t>القواعد (40%) </a:t>
            </a:r>
            <a:endParaRPr lang="ar-AE" sz="2800" b="1" u="sng" dirty="0">
              <a:latin typeface="Traditional Arabic" pitchFamily="18" charset="-78"/>
              <a:cs typeface="Traditional Arabic" pitchFamily="18" charset="-78"/>
            </a:endParaRPr>
          </a:p>
          <a:p>
            <a:pPr>
              <a:buNone/>
            </a:pPr>
            <a:r>
              <a:rPr lang="ar-SA" sz="2800" dirty="0">
                <a:latin typeface="Traditional Arabic" pitchFamily="18" charset="-78"/>
                <a:cs typeface="Traditional Arabic" pitchFamily="18" charset="-78"/>
              </a:rPr>
              <a:t>على الطّالب اختيار أربعة من خمسة أسئلة فقط   (كل سؤال 10 علامات)</a:t>
            </a:r>
            <a:endParaRPr lang="ar-AE" sz="2800" dirty="0">
              <a:latin typeface="Traditional Arabic" pitchFamily="18" charset="-78"/>
              <a:cs typeface="Traditional Arabic" pitchFamily="18" charset="-78"/>
            </a:endParaRPr>
          </a:p>
          <a:p>
            <a:pPr>
              <a:buNone/>
            </a:pPr>
            <a:r>
              <a:rPr lang="ar-AE" sz="2800" b="1" u="sng" dirty="0" err="1">
                <a:latin typeface="Traditional Arabic" pitchFamily="18" charset="-78"/>
                <a:cs typeface="Traditional Arabic" pitchFamily="18" charset="-78"/>
              </a:rPr>
              <a:t>ال</a:t>
            </a:r>
            <a:r>
              <a:rPr lang="ar-SA" sz="2800" b="1" u="sng" dirty="0">
                <a:latin typeface="Traditional Arabic" pitchFamily="18" charset="-78"/>
                <a:cs typeface="Traditional Arabic" pitchFamily="18" charset="-78"/>
              </a:rPr>
              <a:t>قسم</a:t>
            </a:r>
            <a:r>
              <a:rPr lang="ar-AE" sz="2800" b="1" u="sng" dirty="0">
                <a:latin typeface="Traditional Arabic" pitchFamily="18" charset="-78"/>
                <a:cs typeface="Traditional Arabic" pitchFamily="18" charset="-78"/>
              </a:rPr>
              <a:t> الثالث: </a:t>
            </a:r>
            <a:r>
              <a:rPr lang="ar-SA" sz="2800" b="1" u="sng" dirty="0">
                <a:latin typeface="Traditional Arabic" pitchFamily="18" charset="-78"/>
                <a:cs typeface="Traditional Arabic" pitchFamily="18" charset="-78"/>
              </a:rPr>
              <a:t>التعبير الكتابي </a:t>
            </a:r>
            <a:r>
              <a:rPr lang="ar-AE" sz="2800" b="1" u="sng" dirty="0">
                <a:latin typeface="Traditional Arabic" pitchFamily="18" charset="-78"/>
                <a:cs typeface="Traditional Arabic" pitchFamily="18" charset="-78"/>
              </a:rPr>
              <a:t>( </a:t>
            </a:r>
            <a:r>
              <a:rPr lang="ar-SA" sz="2800" b="1" u="sng" dirty="0">
                <a:latin typeface="Traditional Arabic" pitchFamily="18" charset="-78"/>
                <a:cs typeface="Traditional Arabic" pitchFamily="18" charset="-78"/>
              </a:rPr>
              <a:t>20</a:t>
            </a:r>
            <a:r>
              <a:rPr lang="ar-AE" sz="2800" b="1" u="sng" dirty="0">
                <a:latin typeface="Traditional Arabic" pitchFamily="18" charset="-78"/>
                <a:cs typeface="Traditional Arabic" pitchFamily="18" charset="-78"/>
              </a:rPr>
              <a:t> %)</a:t>
            </a:r>
          </a:p>
          <a:p>
            <a:pPr>
              <a:buNone/>
            </a:pPr>
            <a:r>
              <a:rPr lang="ar-AE" sz="2800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sz="2800" dirty="0">
                <a:latin typeface="Traditional Arabic" pitchFamily="18" charset="-78"/>
                <a:cs typeface="Traditional Arabic" pitchFamily="18" charset="-78"/>
              </a:rPr>
              <a:t>على الطّالب اختيار موضوع واحد من الموضوعين المقترحين (20 علامة)</a:t>
            </a:r>
            <a:r>
              <a:rPr lang="ar-SA" sz="2800" dirty="0"/>
              <a:t> </a:t>
            </a:r>
            <a:endParaRPr lang="ar-AE" sz="2800" dirty="0">
              <a:latin typeface="Neo Sans Arabic" panose="020B0504030504040204" pitchFamily="34" charset="-78"/>
              <a:cs typeface="Neo Sans Arabic" panose="020B0504030504040204" pitchFamily="34" charset="-78"/>
            </a:endParaRPr>
          </a:p>
          <a:p>
            <a:pPr>
              <a:buNone/>
            </a:pPr>
            <a:endParaRPr lang="he-IL" dirty="0"/>
          </a:p>
        </p:txBody>
      </p:sp>
      <p:sp>
        <p:nvSpPr>
          <p:cNvPr id="4" name="מלבן 3"/>
          <p:cNvSpPr/>
          <p:nvPr/>
        </p:nvSpPr>
        <p:spPr>
          <a:xfrm>
            <a:off x="2015262" y="2592625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AE" b="1" dirty="0">
                <a:latin typeface="Neo Sans Arabic" panose="020B0504030504040204" pitchFamily="34" charset="-78"/>
                <a:cs typeface="Neo Sans Arabic" panose="020B0504030504040204" pitchFamily="34" charset="-78"/>
              </a:rPr>
              <a:t>.</a:t>
            </a:r>
            <a:endParaRPr lang="he-IL" dirty="0">
              <a:latin typeface="Neo Sans Arabic" panose="020B0504030504040204" pitchFamily="34" charset="-78"/>
            </a:endParaRPr>
          </a:p>
        </p:txBody>
      </p:sp>
      <p:pic>
        <p:nvPicPr>
          <p:cNvPr id="5" name="מציין מיקום תוכן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29" y="1673779"/>
            <a:ext cx="3125736" cy="30966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19349" y="2416629"/>
            <a:ext cx="1216697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2800" b="1" dirty="0">
                <a:solidFill>
                  <a:srgbClr val="C00000"/>
                </a:solidFill>
                <a:latin typeface="Neo Sans Arabic" panose="020B0504030504040204" pitchFamily="34" charset="-78"/>
                <a:cs typeface="Neo Sans Arabic" panose="020B0504030504040204" pitchFamily="34" charset="-78"/>
              </a:rPr>
              <a:t>ملاحظة</a:t>
            </a:r>
            <a:r>
              <a:rPr lang="ar-SA" sz="2800" b="1" dirty="0">
                <a:solidFill>
                  <a:srgbClr val="C00000"/>
                </a:solidFill>
                <a:latin typeface="Neo Sans Arabic" panose="020B0504030504040204" pitchFamily="34" charset="-78"/>
                <a:cs typeface="Neo Sans Arabic" panose="020B0504030504040204" pitchFamily="34" charset="-78"/>
              </a:rPr>
              <a:t>: </a:t>
            </a:r>
            <a:r>
              <a:rPr lang="ar-AE" sz="2800" b="1" dirty="0">
                <a:solidFill>
                  <a:srgbClr val="C00000"/>
                </a:solidFill>
                <a:latin typeface="Neo Sans Arabic" panose="020B0504030504040204" pitchFamily="34" charset="-78"/>
                <a:cs typeface="Neo Sans Arabic" panose="020B0504030504040204" pitchFamily="34" charset="-78"/>
              </a:rPr>
              <a:t> </a:t>
            </a:r>
            <a:r>
              <a:rPr lang="ar-AE" b="1" dirty="0">
                <a:latin typeface="Neo Sans Arabic" panose="020B0504030504040204" pitchFamily="34" charset="-78"/>
                <a:cs typeface="Neo Sans Arabic" panose="020B0504030504040204" pitchFamily="34" charset="-78"/>
              </a:rPr>
              <a:t>الأسئلة مرفقة في </a:t>
            </a:r>
            <a:r>
              <a:rPr lang="ar-SA" b="1" dirty="0">
                <a:latin typeface="Neo Sans Arabic" panose="020B0504030504040204" pitchFamily="34" charset="-78"/>
                <a:cs typeface="Neo Sans Arabic" panose="020B0504030504040204" pitchFamily="34" charset="-78"/>
              </a:rPr>
              <a:t>الكراسة </a:t>
            </a:r>
            <a:endParaRPr lang="he-IL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619501" y="2706328"/>
            <a:ext cx="6534150" cy="1192953"/>
          </a:xfrm>
        </p:spPr>
        <p:txBody>
          <a:bodyPr>
            <a:noAutofit/>
          </a:bodyPr>
          <a:lstStyle/>
          <a:p>
            <a:pPr algn="ctr"/>
            <a:r>
              <a:rPr lang="ar-AE" sz="6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الرجاء</a:t>
            </a:r>
            <a:r>
              <a:rPr lang="ar-AE" sz="6000" dirty="0">
                <a:cs typeface="Alarabiya Font" pitchFamily="2" charset="-78"/>
              </a:rPr>
              <a:t> </a:t>
            </a:r>
            <a:r>
              <a:rPr lang="ar-AE" sz="6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الالتفات</a:t>
            </a:r>
            <a:r>
              <a:rPr lang="ar-AE" sz="6000" dirty="0">
                <a:cs typeface="Alarabiya Font" pitchFamily="2" charset="-78"/>
              </a:rPr>
              <a:t> </a:t>
            </a:r>
            <a:r>
              <a:rPr lang="ar-AE" sz="6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الى</a:t>
            </a:r>
            <a:r>
              <a:rPr lang="ar-AE" sz="6000" dirty="0">
                <a:cs typeface="Alarabiya Font" pitchFamily="2" charset="-78"/>
              </a:rPr>
              <a:t> </a:t>
            </a:r>
            <a:r>
              <a:rPr lang="ar-AE" sz="6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ما</a:t>
            </a:r>
            <a:r>
              <a:rPr lang="ar-AE" sz="6000" dirty="0">
                <a:cs typeface="Alarabiya Font" pitchFamily="2" charset="-78"/>
              </a:rPr>
              <a:t> </a:t>
            </a:r>
            <a:r>
              <a:rPr lang="ar-AE" sz="6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يلي</a:t>
            </a:r>
            <a:r>
              <a:rPr lang="ar-AE" sz="6000" dirty="0">
                <a:cs typeface="Alarabiya Font" pitchFamily="2" charset="-78"/>
              </a:rPr>
              <a:t>:</a:t>
            </a:r>
            <a:endParaRPr lang="he-IL" sz="6000" dirty="0"/>
          </a:p>
        </p:txBody>
      </p:sp>
      <p:sp>
        <p:nvSpPr>
          <p:cNvPr id="8" name="מציין מיקום תוכן 7"/>
          <p:cNvSpPr>
            <a:spLocks noGrp="1"/>
          </p:cNvSpPr>
          <p:nvPr>
            <p:ph idx="1"/>
          </p:nvPr>
        </p:nvSpPr>
        <p:spPr>
          <a:xfrm>
            <a:off x="2608262" y="3652001"/>
            <a:ext cx="8915400" cy="2795841"/>
          </a:xfrm>
        </p:spPr>
        <p:txBody>
          <a:bodyPr>
            <a:normAutofit/>
          </a:bodyPr>
          <a:lstStyle/>
          <a:p>
            <a:r>
              <a:rPr lang="ar-AE" sz="2800" dirty="0">
                <a:latin typeface="Neo Sans Arabic" panose="020B0504030504040204" pitchFamily="34" charset="-78"/>
                <a:cs typeface="Neo Sans Arabic" panose="020B0504030504040204" pitchFamily="34" charset="-78"/>
              </a:rPr>
              <a:t>التقيد بالموضوع: لا داعي لمقدمات طويلة، تجنب الخروج عن الموضوع</a:t>
            </a:r>
          </a:p>
          <a:p>
            <a:r>
              <a:rPr lang="ar-AE" sz="2800" dirty="0">
                <a:latin typeface="Neo Sans Arabic" panose="020B0504030504040204" pitchFamily="34" charset="-78"/>
                <a:cs typeface="Neo Sans Arabic" panose="020B0504030504040204" pitchFamily="34" charset="-78"/>
              </a:rPr>
              <a:t>عند تقدير الانشاء، يؤخذ بعين الاعتبار ما يلي: صحة الأسلوب واللغة طريقة عرض الأفكار، سلامة الاملاء وضوح الخط، الترتيب والدقة في استعمال علامات الترقيم.</a:t>
            </a:r>
          </a:p>
          <a:p>
            <a:r>
              <a:rPr lang="ar-AE" sz="2800" dirty="0">
                <a:latin typeface="Neo Sans Arabic" panose="020B0504030504040204" pitchFamily="34" charset="-78"/>
                <a:cs typeface="Neo Sans Arabic" panose="020B0504030504040204" pitchFamily="34" charset="-78"/>
              </a:rPr>
              <a:t>نوصي بالكتابة على سطر دون الاخر.</a:t>
            </a:r>
            <a:endParaRPr lang="he-IL" sz="2800" dirty="0">
              <a:latin typeface="Neo Sans Arabic" panose="020B0504030504040204" pitchFamily="34" charset="-78"/>
            </a:endParaRPr>
          </a:p>
        </p:txBody>
      </p:sp>
      <p:pic>
        <p:nvPicPr>
          <p:cNvPr id="12" name="תמונה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528" y="-1035186"/>
            <a:ext cx="4742096" cy="37415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587943" y="966331"/>
            <a:ext cx="4305300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44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توجيهات</a:t>
            </a:r>
            <a:r>
              <a:rPr lang="ar-SA" sz="4400" dirty="0">
                <a:solidFill>
                  <a:schemeClr val="bg1"/>
                </a:solidFill>
                <a:cs typeface="Alarabiya Font" pitchFamily="2" charset="-78"/>
              </a:rPr>
              <a:t> </a:t>
            </a:r>
            <a:r>
              <a:rPr lang="ar-SA" sz="44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للتعبير</a:t>
            </a:r>
            <a:r>
              <a:rPr lang="ar-SA" sz="4400" dirty="0">
                <a:solidFill>
                  <a:schemeClr val="bg1"/>
                </a:solidFill>
                <a:cs typeface="Alarabiya Font" pitchFamily="2" charset="-78"/>
              </a:rPr>
              <a:t> </a:t>
            </a:r>
            <a:r>
              <a:rPr lang="ar-SA" sz="44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الكتابي</a:t>
            </a:r>
            <a:r>
              <a:rPr lang="ar-SA" sz="4400" dirty="0">
                <a:solidFill>
                  <a:schemeClr val="bg1"/>
                </a:solidFill>
                <a:cs typeface="Alarabiya Font" pitchFamily="2" charset="-78"/>
              </a:rPr>
              <a:t> </a:t>
            </a:r>
            <a:endParaRPr lang="he-IL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3168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955457" y="2905125"/>
            <a:ext cx="6253879" cy="15783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ar-AE" sz="9600" dirty="0">
                <a:solidFill>
                  <a:schemeClr val="accent2">
                    <a:lumMod val="75000"/>
                  </a:schemeClr>
                </a:solidFill>
                <a:latin typeface="AlArabiya" panose="02060603050605020204" pitchFamily="18" charset="-78"/>
                <a:cs typeface="AlArabiya" panose="02060603050605020204" pitchFamily="18" charset="-78"/>
              </a:rPr>
              <a:t>بالنجاح للجميع!</a:t>
            </a:r>
            <a:endParaRPr lang="he-IL" sz="9600" dirty="0">
              <a:solidFill>
                <a:schemeClr val="accent2">
                  <a:lumMod val="75000"/>
                </a:schemeClr>
              </a:solidFill>
              <a:latin typeface="AlArabiya" panose="02060603050605020204" pitchFamily="18" charset="-78"/>
            </a:endParaRP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5505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023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728" y="0"/>
            <a:ext cx="7709949" cy="6858000"/>
          </a:xfrm>
          <a:prstGeom prst="rect">
            <a:avLst/>
          </a:prstGeom>
        </p:spPr>
      </p:pic>
      <p:sp>
        <p:nvSpPr>
          <p:cNvPr id="5" name="מלבן 4"/>
          <p:cNvSpPr/>
          <p:nvPr/>
        </p:nvSpPr>
        <p:spPr>
          <a:xfrm>
            <a:off x="3805101" y="2326340"/>
            <a:ext cx="559439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6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لمستويات</a:t>
            </a:r>
            <a:r>
              <a:rPr lang="ar-LB" sz="6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6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8،</a:t>
            </a:r>
            <a:r>
              <a:rPr lang="ar-LB" sz="6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10</a:t>
            </a:r>
            <a:r>
              <a:rPr lang="ar-SA" sz="6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،</a:t>
            </a:r>
            <a:r>
              <a:rPr lang="ar-LB" sz="6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9</a:t>
            </a:r>
            <a:endParaRPr lang="ar-SA" sz="6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SA" sz="6000" dirty="0">
                <a:cs typeface="Alarabiya Font" pitchFamily="2" charset="-78"/>
              </a:rPr>
              <a:t> </a:t>
            </a:r>
            <a:r>
              <a:rPr lang="ar-SA" sz="6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سنوات</a:t>
            </a:r>
            <a:r>
              <a:rPr lang="ar-SA" sz="6000" dirty="0">
                <a:cs typeface="Alarabiya Font" pitchFamily="2" charset="-78"/>
              </a:rPr>
              <a:t> </a:t>
            </a:r>
            <a:r>
              <a:rPr lang="ar-SA" sz="6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تعليمية</a:t>
            </a:r>
            <a:endParaRPr lang="he-IL" sz="6000" dirty="0">
              <a:latin typeface="Sakkal Majalla" panose="02000000000000000000" pitchFamily="2" charset="-78"/>
            </a:endParaRPr>
          </a:p>
        </p:txBody>
      </p:sp>
      <p:sp>
        <p:nvSpPr>
          <p:cNvPr id="6" name="מלבן 5"/>
          <p:cNvSpPr/>
          <p:nvPr/>
        </p:nvSpPr>
        <p:spPr>
          <a:xfrm>
            <a:off x="3465870" y="211978"/>
            <a:ext cx="623063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72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المواد</a:t>
            </a:r>
            <a:r>
              <a:rPr lang="ar-SA" sz="7200" dirty="0">
                <a:solidFill>
                  <a:srgbClr val="C00000"/>
                </a:solidFill>
                <a:cs typeface="Alarabiya Font" pitchFamily="2" charset="-78"/>
              </a:rPr>
              <a:t> </a:t>
            </a:r>
            <a:r>
              <a:rPr lang="ar-SA" sz="72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التعليمية</a:t>
            </a:r>
            <a:r>
              <a:rPr lang="ar-SA" sz="7200" dirty="0">
                <a:solidFill>
                  <a:srgbClr val="C00000"/>
                </a:solidFill>
                <a:cs typeface="Alarabiya Font" pitchFamily="2" charset="-78"/>
              </a:rPr>
              <a:t> </a:t>
            </a:r>
            <a:r>
              <a:rPr lang="ar-SA" sz="72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للّغة</a:t>
            </a:r>
            <a:r>
              <a:rPr lang="ar-SA" sz="7200" dirty="0">
                <a:solidFill>
                  <a:srgbClr val="C00000"/>
                </a:solidFill>
                <a:cs typeface="Alarabiya Font" pitchFamily="2" charset="-78"/>
              </a:rPr>
              <a:t> </a:t>
            </a:r>
            <a:r>
              <a:rPr lang="ar-SA" sz="72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العربية</a:t>
            </a:r>
            <a:r>
              <a:rPr lang="ar-SA" sz="7200" dirty="0">
                <a:solidFill>
                  <a:srgbClr val="C00000"/>
                </a:solidFill>
                <a:cs typeface="Alarabiya Font" pitchFamily="2" charset="-78"/>
              </a:rPr>
              <a:t> </a:t>
            </a:r>
            <a:endParaRPr lang="he-IL" sz="7200" dirty="0"/>
          </a:p>
        </p:txBody>
      </p:sp>
    </p:spTree>
    <p:extLst>
      <p:ext uri="{BB962C8B-B14F-4D97-AF65-F5344CB8AC3E}">
        <p14:creationId xmlns:p14="http://schemas.microsoft.com/office/powerpoint/2010/main" val="531955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ar-AE" sz="60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أعزائي المعلمين / المعلمات:</a:t>
            </a:r>
            <a:br>
              <a:rPr lang="ar-AE" sz="60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endParaRPr lang="he-IL" sz="6000" dirty="0">
              <a:latin typeface="Simplified Arabic" panose="02020603050405020304" pitchFamily="18" charset="-78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749592" y="1714500"/>
            <a:ext cx="8915400" cy="3777622"/>
          </a:xfrm>
        </p:spPr>
        <p:txBody>
          <a:bodyPr>
            <a:normAutofit/>
          </a:bodyPr>
          <a:lstStyle/>
          <a:p>
            <a:r>
              <a:rPr lang="ar-AE" sz="2600" dirty="0">
                <a:latin typeface="Neo Sans Arabic" panose="020B0504030504040204" pitchFamily="34" charset="-78"/>
                <a:cs typeface="Neo Sans Arabic" panose="020B0504030504040204" pitchFamily="34" charset="-78"/>
              </a:rPr>
              <a:t>نضع بين أيديكم برنامج</a:t>
            </a:r>
            <a:r>
              <a:rPr lang="ar-SA" sz="2600" dirty="0">
                <a:latin typeface="Neo Sans Arabic" panose="020B0504030504040204" pitchFamily="34" charset="-78"/>
                <a:cs typeface="Neo Sans Arabic" panose="020B0504030504040204" pitchFamily="34" charset="-78"/>
              </a:rPr>
              <a:t>ً</a:t>
            </a:r>
            <a:r>
              <a:rPr lang="ar-AE" sz="2600" dirty="0">
                <a:latin typeface="Neo Sans Arabic" panose="020B0504030504040204" pitchFamily="34" charset="-78"/>
                <a:cs typeface="Neo Sans Arabic" panose="020B0504030504040204" pitchFamily="34" charset="-78"/>
              </a:rPr>
              <a:t>ا تعليمي</a:t>
            </a:r>
            <a:r>
              <a:rPr lang="ar-SA" sz="2600" dirty="0">
                <a:latin typeface="Neo Sans Arabic" panose="020B0504030504040204" pitchFamily="34" charset="-78"/>
                <a:cs typeface="Neo Sans Arabic" panose="020B0504030504040204" pitchFamily="34" charset="-78"/>
              </a:rPr>
              <a:t>ً</a:t>
            </a:r>
            <a:r>
              <a:rPr lang="ar-AE" sz="2600" dirty="0">
                <a:latin typeface="Neo Sans Arabic" panose="020B0504030504040204" pitchFamily="34" charset="-78"/>
                <a:cs typeface="Neo Sans Arabic" panose="020B0504030504040204" pitchFamily="34" charset="-78"/>
              </a:rPr>
              <a:t>ا خاص</a:t>
            </a:r>
            <a:r>
              <a:rPr lang="ar-SA" sz="2600" dirty="0">
                <a:latin typeface="Neo Sans Arabic" panose="020B0504030504040204" pitchFamily="34" charset="-78"/>
                <a:cs typeface="Neo Sans Arabic" panose="020B0504030504040204" pitchFamily="34" charset="-78"/>
              </a:rPr>
              <a:t>ً</a:t>
            </a:r>
            <a:r>
              <a:rPr lang="ar-AE" sz="2600" dirty="0">
                <a:latin typeface="Neo Sans Arabic" panose="020B0504030504040204" pitchFamily="34" charset="-78"/>
                <a:cs typeface="Neo Sans Arabic" panose="020B0504030504040204" pitchFamily="34" charset="-78"/>
              </a:rPr>
              <a:t>ا بوحدة اللغة العربية الإلزامية ضمن إطار البرنامج التعليمي "هيلا " </a:t>
            </a:r>
            <a:r>
              <a:rPr lang="ar-SA" sz="2600" dirty="0">
                <a:latin typeface="Neo Sans Arabic" panose="020B0504030504040204" pitchFamily="34" charset="-78"/>
                <a:cs typeface="Neo Sans Arabic" panose="020B0504030504040204" pitchFamily="34" charset="-78"/>
              </a:rPr>
              <a:t>في مستوى</a:t>
            </a:r>
            <a:r>
              <a:rPr lang="he-IL" sz="2600" dirty="0">
                <a:latin typeface="Neo Sans Arabic" panose="020B0504030504040204" pitchFamily="34" charset="-78"/>
                <a:cs typeface="Neo Sans Arabic" panose="020B0504030504040204" pitchFamily="34" charset="-78"/>
              </a:rPr>
              <a:t> </a:t>
            </a:r>
            <a:r>
              <a:rPr lang="ar-LB" sz="2600" dirty="0">
                <a:latin typeface="Neo Sans Arabic" panose="020B0504030504040204" pitchFamily="34" charset="-78"/>
                <a:cs typeface="Neo Sans Arabic" panose="020B0504030504040204" pitchFamily="34" charset="-78"/>
              </a:rPr>
              <a:t>10، 9، 8 </a:t>
            </a:r>
            <a:r>
              <a:rPr lang="ar-SA" sz="2600" dirty="0">
                <a:latin typeface="Neo Sans Arabic" panose="020B0504030504040204" pitchFamily="34" charset="-78"/>
                <a:cs typeface="Neo Sans Arabic" panose="020B0504030504040204" pitchFamily="34" charset="-78"/>
              </a:rPr>
              <a:t>سنوات تعليمية</a:t>
            </a:r>
            <a:r>
              <a:rPr lang="ar-AE" sz="2600" dirty="0">
                <a:latin typeface="Neo Sans Arabic" panose="020B0504030504040204" pitchFamily="34" charset="-78"/>
                <a:cs typeface="Neo Sans Arabic" panose="020B0504030504040204" pitchFamily="34" charset="-78"/>
              </a:rPr>
              <a:t>.</a:t>
            </a:r>
          </a:p>
          <a:p>
            <a:pPr marL="0" indent="0">
              <a:buNone/>
            </a:pPr>
            <a:endParaRPr lang="ar-AE" sz="2800" dirty="0">
              <a:latin typeface="Neo Sans Arabic" panose="020B0504030504040204" pitchFamily="34" charset="-78"/>
              <a:cs typeface="Neo Sans Arabic" panose="020B0504030504040204" pitchFamily="34" charset="-78"/>
            </a:endParaRPr>
          </a:p>
          <a:p>
            <a:pPr marL="0" indent="0" algn="ctr">
              <a:buNone/>
            </a:pPr>
            <a:r>
              <a:rPr lang="ar-AE" sz="3200" b="1" dirty="0">
                <a:latin typeface="Neo Sans Arabic" panose="020B0504030504040204" pitchFamily="34" charset="-78"/>
                <a:cs typeface="Neo Sans Arabic" panose="020B0504030504040204" pitchFamily="34" charset="-78"/>
              </a:rPr>
              <a:t>ومن خلال هذا البرنامج نكون قد مكّنا</a:t>
            </a:r>
          </a:p>
          <a:p>
            <a:pPr marL="0" indent="0" algn="ctr">
              <a:buNone/>
            </a:pPr>
            <a:r>
              <a:rPr lang="ar-AE" sz="3200" b="1" dirty="0">
                <a:latin typeface="Neo Sans Arabic" panose="020B0504030504040204" pitchFamily="34" charset="-78"/>
                <a:cs typeface="Neo Sans Arabic" panose="020B0504030504040204" pitchFamily="34" charset="-78"/>
              </a:rPr>
              <a:t> طلابنا من الاطّلاع على جميع مجالات</a:t>
            </a:r>
          </a:p>
          <a:p>
            <a:pPr marL="0" indent="0" algn="ctr">
              <a:buNone/>
            </a:pPr>
            <a:r>
              <a:rPr lang="ar-AE" sz="3200" b="1" dirty="0">
                <a:latin typeface="Neo Sans Arabic" panose="020B0504030504040204" pitchFamily="34" charset="-78"/>
                <a:cs typeface="Neo Sans Arabic" panose="020B0504030504040204" pitchFamily="34" charset="-78"/>
              </a:rPr>
              <a:t> اللغة العربية.</a:t>
            </a:r>
            <a:endParaRPr lang="he-IL" sz="3200" b="1" dirty="0">
              <a:latin typeface="Neo Sans Arabic" panose="020B0504030504040204" pitchFamily="34" charset="-78"/>
            </a:endParaRPr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545871" y="1171893"/>
            <a:ext cx="8594639" cy="569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661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תמונה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188" y="-589210"/>
            <a:ext cx="8232609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80592" y="1539909"/>
            <a:ext cx="6775831" cy="452431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6000" dirty="0">
                <a:solidFill>
                  <a:schemeClr val="bg1"/>
                </a:solidFill>
                <a:latin typeface="Neo Sans Arabic" panose="020B0504030504040204" pitchFamily="34" charset="-78"/>
                <a:cs typeface="Alarabiya Font" pitchFamily="2" charset="-78"/>
              </a:rPr>
              <a:t>تنقسم مجالات اللغة </a:t>
            </a:r>
          </a:p>
          <a:p>
            <a:pPr algn="ctr"/>
            <a:r>
              <a:rPr lang="ar-AE" sz="7200" dirty="0">
                <a:solidFill>
                  <a:schemeClr val="bg1"/>
                </a:solidFill>
                <a:latin typeface="Neo Sans Arabic" panose="020B0504030504040204" pitchFamily="34" charset="-78"/>
                <a:cs typeface="Alarabiya Font" pitchFamily="2" charset="-78"/>
              </a:rPr>
              <a:t>إلى </a:t>
            </a:r>
            <a:r>
              <a:rPr lang="ar-SA" sz="7200" dirty="0">
                <a:solidFill>
                  <a:schemeClr val="bg1"/>
                </a:solidFill>
                <a:latin typeface="Neo Sans Arabic" panose="020B0504030504040204" pitchFamily="34" charset="-78"/>
                <a:cs typeface="Alarabiya Font" pitchFamily="2" charset="-78"/>
              </a:rPr>
              <a:t>ثلاثة أقسام أساسية </a:t>
            </a:r>
            <a:endParaRPr lang="ar-AE" sz="7200" dirty="0">
              <a:solidFill>
                <a:schemeClr val="bg1"/>
              </a:solidFill>
              <a:latin typeface="Neo Sans Arabic" panose="020B0504030504040204" pitchFamily="34" charset="-78"/>
              <a:cs typeface="Alarabiya Font" pitchFamily="2" charset="-78"/>
            </a:endParaRPr>
          </a:p>
          <a:p>
            <a:pPr algn="ctr"/>
            <a:r>
              <a:rPr lang="ar-AE" sz="4800" dirty="0">
                <a:solidFill>
                  <a:schemeClr val="bg1"/>
                </a:solidFill>
                <a:latin typeface="Neo Sans Arabic" panose="020B0504030504040204" pitchFamily="34" charset="-78"/>
                <a:cs typeface="Alarabiya Font" pitchFamily="2" charset="-78"/>
              </a:rPr>
              <a:t>1. </a:t>
            </a:r>
            <a:r>
              <a:rPr lang="ar-SA" sz="4800" dirty="0">
                <a:solidFill>
                  <a:schemeClr val="bg1"/>
                </a:solidFill>
                <a:latin typeface="Neo Sans Arabic" panose="020B0504030504040204" pitchFamily="34" charset="-78"/>
                <a:cs typeface="Alarabiya Font" pitchFamily="2" charset="-78"/>
              </a:rPr>
              <a:t>النصوص الأدبية </a:t>
            </a:r>
            <a:r>
              <a:rPr lang="ar-AE" sz="4800" dirty="0">
                <a:solidFill>
                  <a:schemeClr val="bg1"/>
                </a:solidFill>
                <a:latin typeface="Neo Sans Arabic" panose="020B0504030504040204" pitchFamily="34" charset="-78"/>
                <a:cs typeface="Alarabiya Font" pitchFamily="2" charset="-78"/>
              </a:rPr>
              <a:t>2.</a:t>
            </a:r>
            <a:r>
              <a:rPr lang="ar-SA" sz="4800" dirty="0">
                <a:solidFill>
                  <a:schemeClr val="bg1"/>
                </a:solidFill>
                <a:latin typeface="Neo Sans Arabic" panose="020B0504030504040204" pitchFamily="34" charset="-78"/>
                <a:cs typeface="Alarabiya Font" pitchFamily="2" charset="-78"/>
              </a:rPr>
              <a:t>التعبير الكتابي 3. المعرفة اللغوية </a:t>
            </a:r>
            <a:endParaRPr lang="he-IL" sz="4800" dirty="0">
              <a:solidFill>
                <a:schemeClr val="bg1"/>
              </a:solidFill>
              <a:latin typeface="Neo Sans Arabic" panose="020B0504030504040204" pitchFamily="34" charset="-78"/>
            </a:endParaRPr>
          </a:p>
          <a:p>
            <a:r>
              <a:rPr lang="ar-SA" sz="6000" dirty="0">
                <a:solidFill>
                  <a:schemeClr val="bg1"/>
                </a:solidFill>
              </a:rPr>
              <a:t> </a:t>
            </a:r>
            <a:endParaRPr lang="he-IL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4791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074" y="-953588"/>
            <a:ext cx="8307976" cy="70931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94892" y="532563"/>
            <a:ext cx="7578970" cy="55092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ar-SA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Alarabiya Font"/>
            </a:endParaRPr>
          </a:p>
          <a:p>
            <a:r>
              <a:rPr lang="ar-SA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larabiya Font"/>
              </a:rPr>
              <a:t>الملف التربوي لمستوى </a:t>
            </a:r>
            <a:r>
              <a:rPr lang="ar-SA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8،9،10</a:t>
            </a:r>
            <a:r>
              <a:rPr lang="ar-SA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larabiya Font"/>
              </a:rPr>
              <a:t> سنوات تعل</a:t>
            </a:r>
          </a:p>
          <a:p>
            <a:r>
              <a:rPr lang="ar-SA" sz="2800" dirty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الملف التربوي هو عبارة عن مجمع موجه</a:t>
            </a:r>
            <a:r>
              <a:rPr lang="ar-LB" sz="2800" dirty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،</a:t>
            </a:r>
            <a:r>
              <a:rPr lang="ar-SA" sz="2800" dirty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 من خلاله يعرض الطالب المواد التعليمية المكتسبة</a:t>
            </a:r>
            <a:r>
              <a:rPr lang="ar-LB" sz="2800" dirty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،</a:t>
            </a:r>
            <a:r>
              <a:rPr lang="ar-SA" sz="2800" dirty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 تقدمه وتحصيلاته في مجال معين. يشمل الملف التربوي مقتطفات من عمل الطالب في المجالات اللغوية المختلفة خلال العام الدراسي</a:t>
            </a:r>
            <a:r>
              <a:rPr lang="ar-LB" sz="2800" dirty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،</a:t>
            </a:r>
            <a:r>
              <a:rPr lang="ar-SA" sz="2800" dirty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 والتي تعكس بدورها تطبيق الأهداف التعليمية (مثال: تحليل النصوص, تطبيق المواد التعليمية المختلقة وغيرها).</a:t>
            </a:r>
          </a:p>
          <a:p>
            <a:r>
              <a:rPr lang="ar-SA" sz="2800" dirty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تحتوي خطة العمل مركبين أساسيين لتقييم الطالب في المستويات التعليمية 8-9-10.</a:t>
            </a:r>
            <a:endParaRPr lang="en-US" sz="2800" dirty="0">
              <a:solidFill>
                <a:schemeClr val="bg1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lvl="0"/>
            <a:r>
              <a:rPr lang="ar-SA" sz="2800" dirty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الامتحان النهائي في كل مستوى (70%) من العلامة النهائية للطالب.</a:t>
            </a:r>
            <a:endParaRPr lang="en-US" sz="2800" dirty="0">
              <a:solidFill>
                <a:schemeClr val="bg1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lvl="0"/>
            <a:r>
              <a:rPr lang="ar-SA" sz="2800" dirty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الملف التربوي يشكل (30%) من العلامة النهائية للطالب.</a:t>
            </a:r>
            <a:endParaRPr lang="en-US" sz="2800" dirty="0">
              <a:solidFill>
                <a:schemeClr val="bg1"/>
              </a:solidFill>
              <a:latin typeface="Traditional Arabic" pitchFamily="18" charset="-78"/>
              <a:cs typeface="Traditional Arabic" pitchFamily="18" charset="-78"/>
            </a:endParaRPr>
          </a:p>
          <a:p>
            <a:endParaRPr lang="ar-SA" sz="1400" dirty="0">
              <a:solidFill>
                <a:schemeClr val="bg1"/>
              </a:solidFill>
            </a:endParaRPr>
          </a:p>
          <a:p>
            <a:endParaRPr lang="he-IL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77525" y="624110"/>
            <a:ext cx="9691665" cy="943433"/>
          </a:xfrm>
        </p:spPr>
        <p:txBody>
          <a:bodyPr>
            <a:normAutofit fontScale="90000"/>
          </a:bodyPr>
          <a:lstStyle/>
          <a:p>
            <a:pPr algn="r"/>
            <a:r>
              <a:rPr lang="ar-AE" sz="4000" b="1" dirty="0">
                <a:solidFill>
                  <a:schemeClr val="accent1">
                    <a:lumMod val="75000"/>
                  </a:schemeClr>
                </a:solidFill>
                <a:latin typeface="Neo Sans Arabic" panose="020B0504030504040204" pitchFamily="34" charset="-78"/>
                <a:cs typeface="Neo Sans Arabic" panose="020B0504030504040204" pitchFamily="34" charset="-78"/>
              </a:rPr>
              <a:t>أ. </a:t>
            </a:r>
            <a:r>
              <a:rPr lang="ar-SA" sz="5300" b="1" dirty="0">
                <a:solidFill>
                  <a:schemeClr val="accent1">
                    <a:lumMod val="75000"/>
                  </a:schemeClr>
                </a:solidFill>
                <a:latin typeface="AlArabiya"/>
                <a:cs typeface="Alarabiya Font"/>
              </a:rPr>
              <a:t>الخطة التعليمية لمستوى 8 سنوات تعليمية </a:t>
            </a:r>
            <a:r>
              <a:rPr lang="ar-AE" sz="5300" b="1" dirty="0">
                <a:solidFill>
                  <a:schemeClr val="accent1">
                    <a:lumMod val="75000"/>
                  </a:schemeClr>
                </a:solidFill>
                <a:latin typeface="AlArabiya"/>
                <a:cs typeface="Alarabiya Font"/>
              </a:rPr>
              <a:t>: </a:t>
            </a:r>
            <a:br>
              <a:rPr lang="ar-AE" sz="5300" dirty="0">
                <a:latin typeface="Neo Sans Arabic" panose="020B0504030504040204" pitchFamily="34" charset="-78"/>
                <a:cs typeface="Alarabiya Font"/>
              </a:rPr>
            </a:br>
            <a:endParaRPr lang="he-IL" sz="5300" dirty="0">
              <a:latin typeface="Neo Sans Arabic" panose="020B0504030504040204" pitchFamily="34" charset="-78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599508" y="1606731"/>
            <a:ext cx="8905103" cy="4715692"/>
          </a:xfrm>
        </p:spPr>
        <p:txBody>
          <a:bodyPr>
            <a:normAutofit fontScale="85000" lnSpcReduction="10000"/>
          </a:bodyPr>
          <a:lstStyle/>
          <a:p>
            <a:r>
              <a:rPr lang="ar-SA" sz="2400" b="1" dirty="0">
                <a:latin typeface="Neo Sans Arabic" panose="020B0504030504040204" pitchFamily="34" charset="-78"/>
                <a:cs typeface="Neo Sans Arabic" panose="020B0504030504040204" pitchFamily="34" charset="-78"/>
              </a:rPr>
              <a:t>النصوص الأدبية: </a:t>
            </a:r>
            <a:endParaRPr lang="ar-AE" sz="2400" dirty="0">
              <a:latin typeface="Neo Sans Arabic" panose="020B0504030504040204" pitchFamily="34" charset="-78"/>
              <a:cs typeface="Neo Sans Arabic" panose="020B0504030504040204" pitchFamily="34" charset="-78"/>
            </a:endParaRPr>
          </a:p>
          <a:p>
            <a:pPr>
              <a:buNone/>
            </a:pPr>
            <a:endParaRPr lang="ar-SA" sz="2400" dirty="0">
              <a:latin typeface="Neo Sans Arabic" panose="020B0504030504040204" pitchFamily="34" charset="-78"/>
              <a:cs typeface="Neo Sans Arabic" panose="020B0504030504040204" pitchFamily="34" charset="-78"/>
            </a:endParaRPr>
          </a:p>
          <a:p>
            <a:pPr>
              <a:buNone/>
            </a:pPr>
            <a:endParaRPr lang="ar-SA" sz="2400" dirty="0">
              <a:latin typeface="Neo Sans Arabic" panose="020B0504030504040204" pitchFamily="34" charset="-78"/>
              <a:cs typeface="Neo Sans Arabic" panose="020B0504030504040204" pitchFamily="34" charset="-78"/>
            </a:endParaRPr>
          </a:p>
          <a:p>
            <a:pPr>
              <a:buNone/>
            </a:pPr>
            <a:endParaRPr lang="ar-SA" sz="2400" dirty="0">
              <a:latin typeface="Neo Sans Arabic" panose="020B0504030504040204" pitchFamily="34" charset="-78"/>
              <a:cs typeface="Neo Sans Arabic" panose="020B0504030504040204" pitchFamily="34" charset="-78"/>
            </a:endParaRPr>
          </a:p>
          <a:p>
            <a:pPr>
              <a:buNone/>
            </a:pPr>
            <a:endParaRPr lang="ar-SA" sz="2400" dirty="0">
              <a:latin typeface="Neo Sans Arabic" panose="020B0504030504040204" pitchFamily="34" charset="-78"/>
              <a:cs typeface="Neo Sans Arabic" panose="020B0504030504040204" pitchFamily="34" charset="-78"/>
            </a:endParaRPr>
          </a:p>
          <a:p>
            <a:pPr>
              <a:buNone/>
            </a:pPr>
            <a:endParaRPr lang="ar-SA" sz="2400" dirty="0">
              <a:latin typeface="Neo Sans Arabic" panose="020B0504030504040204" pitchFamily="34" charset="-78"/>
              <a:cs typeface="Neo Sans Arabic" panose="020B0504030504040204" pitchFamily="34" charset="-78"/>
            </a:endParaRPr>
          </a:p>
          <a:p>
            <a:pPr>
              <a:buNone/>
            </a:pPr>
            <a:endParaRPr lang="ar-AE" sz="2400" dirty="0">
              <a:latin typeface="Neo Sans Arabic" panose="020B0504030504040204" pitchFamily="34" charset="-78"/>
              <a:cs typeface="Neo Sans Arabic" panose="020B0504030504040204" pitchFamily="34" charset="-78"/>
            </a:endParaRPr>
          </a:p>
          <a:p>
            <a:r>
              <a:rPr lang="ar-SA" sz="2400" dirty="0">
                <a:latin typeface="Neo Sans Arabic" panose="020B0504030504040204" pitchFamily="34" charset="-78"/>
                <a:cs typeface="Neo Sans Arabic" panose="020B0504030504040204" pitchFamily="34" charset="-78"/>
              </a:rPr>
              <a:t>المعرفة اللغوية: </a:t>
            </a:r>
          </a:p>
          <a:p>
            <a:pPr>
              <a:buNone/>
            </a:pPr>
            <a:r>
              <a:rPr lang="ar-SA" sz="2400" dirty="0">
                <a:latin typeface="Neo Sans Arabic" panose="020B0504030504040204" pitchFamily="34" charset="-78"/>
                <a:cs typeface="Neo Sans Arabic" panose="020B0504030504040204" pitchFamily="34" charset="-78"/>
              </a:rPr>
              <a:t>التشكيل ، علامات الترقيم، إملاء، التذكير والتأنيث، مفرد</a:t>
            </a:r>
            <a:r>
              <a:rPr lang="ar-LB" sz="2400" dirty="0">
                <a:latin typeface="Neo Sans Arabic" panose="020B0504030504040204" pitchFamily="34" charset="-78"/>
                <a:cs typeface="Neo Sans Arabic" panose="020B0504030504040204" pitchFamily="34" charset="-78"/>
              </a:rPr>
              <a:t>،</a:t>
            </a:r>
            <a:r>
              <a:rPr lang="ar-SA" sz="2400" dirty="0">
                <a:latin typeface="Neo Sans Arabic" panose="020B0504030504040204" pitchFamily="34" charset="-78"/>
                <a:cs typeface="Neo Sans Arabic" panose="020B0504030504040204" pitchFamily="34" charset="-78"/>
              </a:rPr>
              <a:t> </a:t>
            </a:r>
            <a:r>
              <a:rPr lang="ar-SA" sz="2400" dirty="0" err="1">
                <a:latin typeface="Neo Sans Arabic" panose="020B0504030504040204" pitchFamily="34" charset="-78"/>
                <a:cs typeface="Neo Sans Arabic" panose="020B0504030504040204" pitchFamily="34" charset="-78"/>
              </a:rPr>
              <a:t>مث</a:t>
            </a:r>
            <a:r>
              <a:rPr lang="ar-LB" sz="2400" dirty="0">
                <a:latin typeface="Neo Sans Arabic" panose="020B0504030504040204" pitchFamily="34" charset="-78"/>
                <a:cs typeface="Neo Sans Arabic" panose="020B0504030504040204" pitchFamily="34" charset="-78"/>
              </a:rPr>
              <a:t>ن</a:t>
            </a:r>
            <a:r>
              <a:rPr lang="ar-SA" sz="2400" dirty="0">
                <a:latin typeface="Neo Sans Arabic" panose="020B0504030504040204" pitchFamily="34" charset="-78"/>
                <a:cs typeface="Neo Sans Arabic" panose="020B0504030504040204" pitchFamily="34" charset="-78"/>
              </a:rPr>
              <a:t>ى جمع</a:t>
            </a:r>
            <a:r>
              <a:rPr lang="ar-LB" sz="2400" dirty="0">
                <a:latin typeface="Neo Sans Arabic" panose="020B0504030504040204" pitchFamily="34" charset="-78"/>
                <a:cs typeface="Neo Sans Arabic" panose="020B0504030504040204" pitchFamily="34" charset="-78"/>
              </a:rPr>
              <a:t>.</a:t>
            </a:r>
            <a:r>
              <a:rPr lang="ar-SA" sz="2400" dirty="0">
                <a:latin typeface="Neo Sans Arabic" panose="020B0504030504040204" pitchFamily="34" charset="-78"/>
                <a:cs typeface="Neo Sans Arabic" panose="020B0504030504040204" pitchFamily="34" charset="-78"/>
              </a:rPr>
              <a:t> </a:t>
            </a:r>
          </a:p>
          <a:p>
            <a:pPr>
              <a:buNone/>
            </a:pPr>
            <a:r>
              <a:rPr lang="ar-SA" sz="2400" dirty="0">
                <a:latin typeface="Neo Sans Arabic" panose="020B0504030504040204" pitchFamily="34" charset="-78"/>
                <a:cs typeface="Neo Sans Arabic" panose="020B0504030504040204" pitchFamily="34" charset="-78"/>
              </a:rPr>
              <a:t>إتمام تركيب وبناء جمل ، تسلسل الأحداث (ترتيب جمل )، كلمات مرادفة، تحديد نوع الكلمة، تصريف الأفعال والأسماء، تمييز الضمائر، أسماء الإشارة .</a:t>
            </a:r>
            <a:endParaRPr lang="ar-AE" sz="2400" dirty="0">
              <a:latin typeface="Neo Sans Arabic" panose="020B0504030504040204" pitchFamily="34" charset="-78"/>
              <a:cs typeface="Neo Sans Arabic" panose="020B0504030504040204" pitchFamily="34" charset="-78"/>
            </a:endParaRPr>
          </a:p>
          <a:p>
            <a:r>
              <a:rPr lang="ar-AE" sz="2400" dirty="0">
                <a:latin typeface="Neo Sans Arabic" panose="020B0504030504040204" pitchFamily="34" charset="-78"/>
                <a:cs typeface="Neo Sans Arabic" panose="020B0504030504040204" pitchFamily="34" charset="-78"/>
              </a:rPr>
              <a:t> إعطاء مساحة للتعبير الشخصي من خلال كتابة</a:t>
            </a:r>
            <a:r>
              <a:rPr lang="ar-SA" sz="2400" dirty="0">
                <a:latin typeface="Neo Sans Arabic" panose="020B0504030504040204" pitchFamily="34" charset="-78"/>
                <a:cs typeface="Neo Sans Arabic" panose="020B0504030504040204" pitchFamily="34" charset="-78"/>
              </a:rPr>
              <a:t> تلخيص، رسالة شخصية أو فقرة نص وصفي أقناعي</a:t>
            </a:r>
            <a:r>
              <a:rPr lang="ar-AE" sz="2400" dirty="0">
                <a:latin typeface="Neo Sans Arabic" panose="020B0504030504040204" pitchFamily="34" charset="-78"/>
                <a:cs typeface="Neo Sans Arabic" panose="020B0504030504040204" pitchFamily="34" charset="-78"/>
              </a:rPr>
              <a:t>.</a:t>
            </a:r>
          </a:p>
          <a:p>
            <a:pPr marL="0" indent="0">
              <a:buNone/>
            </a:pPr>
            <a:endParaRPr lang="ar-SA" sz="2400" dirty="0">
              <a:latin typeface="Neo Sans Arabic" panose="020B0504030504040204" pitchFamily="34" charset="-78"/>
              <a:cs typeface="Neo Sans Arabic" panose="020B0504030504040204" pitchFamily="34" charset="-78"/>
            </a:endParaRPr>
          </a:p>
        </p:txBody>
      </p:sp>
      <p:graphicFrame>
        <p:nvGraphicFramePr>
          <p:cNvPr id="6" name="טבלה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7215085"/>
              </p:ext>
            </p:extLst>
          </p:nvPr>
        </p:nvGraphicFramePr>
        <p:xfrm>
          <a:off x="4454435" y="2090059"/>
          <a:ext cx="5133702" cy="1894115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5668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668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8823">
                <a:tc>
                  <a:txBody>
                    <a:bodyPr/>
                    <a:lstStyle/>
                    <a:p>
                      <a:pPr algn="ctr" rtl="1"/>
                      <a:r>
                        <a:rPr lang="ar-SA" dirty="0">
                          <a:latin typeface="Traditional Arabic" pitchFamily="18" charset="-78"/>
                          <a:cs typeface="Traditional Arabic" pitchFamily="18" charset="-78"/>
                        </a:rPr>
                        <a:t>اللون الأدبي </a:t>
                      </a:r>
                      <a:endParaRPr lang="he-IL" dirty="0">
                        <a:latin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>
                          <a:latin typeface="Traditional Arabic" pitchFamily="18" charset="-78"/>
                          <a:cs typeface="Traditional Arabic" pitchFamily="18" charset="-78"/>
                        </a:rPr>
                        <a:t>عنوان</a:t>
                      </a:r>
                      <a:r>
                        <a:rPr lang="ar-SA" baseline="0" dirty="0">
                          <a:latin typeface="Traditional Arabic" pitchFamily="18" charset="-78"/>
                          <a:cs typeface="Traditional Arabic" pitchFamily="18" charset="-78"/>
                        </a:rPr>
                        <a:t> النص </a:t>
                      </a:r>
                      <a:endParaRPr lang="he-IL" dirty="0">
                        <a:latin typeface="Traditional Arabic" pitchFamily="18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8823">
                <a:tc>
                  <a:txBody>
                    <a:bodyPr/>
                    <a:lstStyle/>
                    <a:p>
                      <a:pPr rtl="1"/>
                      <a:r>
                        <a:rPr lang="ar-SA" dirty="0">
                          <a:latin typeface="Traditional Arabic" pitchFamily="18" charset="-78"/>
                          <a:cs typeface="Traditional Arabic" pitchFamily="18" charset="-78"/>
                        </a:rPr>
                        <a:t>قصة قصيرة </a:t>
                      </a:r>
                      <a:endParaRPr lang="he-IL" dirty="0">
                        <a:latin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>
                          <a:latin typeface="Traditional Arabic" pitchFamily="18" charset="-78"/>
                          <a:cs typeface="Traditional Arabic" pitchFamily="18" charset="-78"/>
                        </a:rPr>
                        <a:t>بيتنا</a:t>
                      </a:r>
                      <a:r>
                        <a:rPr lang="ar-SA" baseline="0" dirty="0">
                          <a:latin typeface="Traditional Arabic" pitchFamily="18" charset="-78"/>
                          <a:cs typeface="Traditional Arabic" pitchFamily="18" charset="-78"/>
                        </a:rPr>
                        <a:t> القديم، رب ضارة نافعة</a:t>
                      </a:r>
                      <a:endParaRPr lang="he-IL" dirty="0">
                        <a:latin typeface="Traditional Arabic" pitchFamily="18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8823">
                <a:tc>
                  <a:txBody>
                    <a:bodyPr/>
                    <a:lstStyle/>
                    <a:p>
                      <a:pPr rtl="1"/>
                      <a:r>
                        <a:rPr lang="ar-SA" dirty="0">
                          <a:latin typeface="Traditional Arabic" pitchFamily="18" charset="-78"/>
                          <a:cs typeface="Traditional Arabic" pitchFamily="18" charset="-78"/>
                        </a:rPr>
                        <a:t>مقال علمي </a:t>
                      </a:r>
                      <a:endParaRPr lang="he-IL" dirty="0">
                        <a:latin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>
                          <a:latin typeface="Traditional Arabic" pitchFamily="18" charset="-78"/>
                          <a:cs typeface="Traditional Arabic" pitchFamily="18" charset="-78"/>
                        </a:rPr>
                        <a:t>النظافة من الإيمان</a:t>
                      </a:r>
                      <a:endParaRPr lang="he-IL" dirty="0">
                        <a:latin typeface="Traditional Arabic" pitchFamily="18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8823">
                <a:tc>
                  <a:txBody>
                    <a:bodyPr/>
                    <a:lstStyle/>
                    <a:p>
                      <a:pPr rtl="1"/>
                      <a:r>
                        <a:rPr lang="ar-SA" dirty="0">
                          <a:latin typeface="Traditional Arabic" pitchFamily="18" charset="-78"/>
                          <a:cs typeface="Traditional Arabic" pitchFamily="18" charset="-78"/>
                        </a:rPr>
                        <a:t>قصة مثل </a:t>
                      </a:r>
                      <a:endParaRPr lang="he-IL" dirty="0">
                        <a:latin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>
                          <a:latin typeface="Traditional Arabic" pitchFamily="18" charset="-78"/>
                          <a:cs typeface="Traditional Arabic" pitchFamily="18" charset="-78"/>
                        </a:rPr>
                        <a:t>يكفينا</a:t>
                      </a:r>
                      <a:r>
                        <a:rPr lang="ar-SA" baseline="0" dirty="0">
                          <a:latin typeface="Traditional Arabic" pitchFamily="18" charset="-78"/>
                          <a:cs typeface="Traditional Arabic" pitchFamily="18" charset="-78"/>
                        </a:rPr>
                        <a:t> شر ابن آدم</a:t>
                      </a:r>
                      <a:endParaRPr lang="he-IL" dirty="0">
                        <a:latin typeface="Traditional Arabic" pitchFamily="18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8823">
                <a:tc>
                  <a:txBody>
                    <a:bodyPr/>
                    <a:lstStyle/>
                    <a:p>
                      <a:pPr rtl="1"/>
                      <a:r>
                        <a:rPr lang="ar-SA" dirty="0">
                          <a:latin typeface="Traditional Arabic" pitchFamily="18" charset="-78"/>
                          <a:cs typeface="Traditional Arabic" pitchFamily="18" charset="-78"/>
                        </a:rPr>
                        <a:t>شعر(قصيدة)</a:t>
                      </a:r>
                      <a:endParaRPr lang="he-IL" dirty="0">
                        <a:latin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>
                          <a:latin typeface="Traditional Arabic" pitchFamily="18" charset="-78"/>
                          <a:cs typeface="Traditional Arabic" pitchFamily="18" charset="-78"/>
                        </a:rPr>
                        <a:t>نشيد السلام</a:t>
                      </a:r>
                      <a:endParaRPr lang="he-IL" dirty="0">
                        <a:latin typeface="Traditional Arabic" pitchFamily="18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1687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dirty="0">
                <a:solidFill>
                  <a:schemeClr val="accent1">
                    <a:lumMod val="75000"/>
                  </a:schemeClr>
                </a:solidFill>
                <a:cs typeface="Alarabiya Font"/>
              </a:rPr>
              <a:t>الملف التربوي لمستوى 8 سنوات تعليمية </a:t>
            </a:r>
            <a:endParaRPr lang="he-IL" dirty="0"/>
          </a:p>
        </p:txBody>
      </p:sp>
      <p:graphicFrame>
        <p:nvGraphicFramePr>
          <p:cNvPr id="7" name="מציין מיקום תוכן 6"/>
          <p:cNvGraphicFramePr>
            <a:graphicFrameLocks noGrp="1"/>
          </p:cNvGraphicFramePr>
          <p:nvPr>
            <p:ph idx="1"/>
          </p:nvPr>
        </p:nvGraphicFramePr>
        <p:xfrm>
          <a:off x="2589213" y="2133600"/>
          <a:ext cx="8915400" cy="28752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97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dirty="0"/>
                        <a:t>المجال اللغوي</a:t>
                      </a:r>
                      <a:r>
                        <a:rPr lang="ar-SA" baseline="0" dirty="0"/>
                        <a:t> 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/>
                        <a:t>الموضوع 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1600" dirty="0"/>
                        <a:t>الفعاليات</a:t>
                      </a:r>
                      <a:r>
                        <a:rPr lang="ar-SA" sz="1600" baseline="0" dirty="0"/>
                        <a:t> والمهام المطلوبة </a:t>
                      </a:r>
                      <a:endParaRPr lang="he-I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sz="1600" dirty="0">
                          <a:latin typeface="Traditional Arabic" pitchFamily="18" charset="-78"/>
                          <a:cs typeface="Traditional Arabic" pitchFamily="18" charset="-78"/>
                        </a:rPr>
                        <a:t>الأدب –قصة قصيرة </a:t>
                      </a:r>
                      <a:endParaRPr lang="he-IL" sz="1600" dirty="0">
                        <a:latin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1600" dirty="0">
                          <a:latin typeface="Traditional Arabic" pitchFamily="18" charset="-78"/>
                          <a:cs typeface="Traditional Arabic" pitchFamily="18" charset="-78"/>
                        </a:rPr>
                        <a:t>المروءة شيمة الصحراء </a:t>
                      </a:r>
                      <a:endParaRPr lang="he-IL" sz="1600" dirty="0">
                        <a:latin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rtl="1"/>
                      <a:r>
                        <a:rPr lang="ar-SA" sz="1600" kern="1200" dirty="0">
                          <a:solidFill>
                            <a:schemeClr val="dk1"/>
                          </a:solidFill>
                          <a:latin typeface="Traditional Arabic" pitchFamily="18" charset="-78"/>
                          <a:ea typeface="+mn-ea"/>
                          <a:cs typeface="Traditional Arabic" pitchFamily="18" charset="-78"/>
                        </a:rPr>
                        <a:t>-قراءة النص قراءة </a:t>
                      </a:r>
                      <a:r>
                        <a:rPr lang="ar-SA" sz="1600" kern="1200" dirty="0" err="1">
                          <a:solidFill>
                            <a:schemeClr val="dk1"/>
                          </a:solidFill>
                          <a:latin typeface="Traditional Arabic" pitchFamily="18" charset="-78"/>
                          <a:ea typeface="+mn-ea"/>
                          <a:cs typeface="Traditional Arabic" pitchFamily="18" charset="-78"/>
                        </a:rPr>
                        <a:t>جهرية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Traditional Arabic" pitchFamily="18" charset="-78"/>
                        <a:ea typeface="+mn-ea"/>
                        <a:cs typeface="Traditional Arabic" pitchFamily="18" charset="-78"/>
                      </a:endParaRPr>
                    </a:p>
                    <a:p>
                      <a:pPr lvl="0" rtl="1"/>
                      <a:r>
                        <a:rPr lang="ar-SA" sz="1600" kern="1200" dirty="0">
                          <a:solidFill>
                            <a:schemeClr val="dk1"/>
                          </a:solidFill>
                          <a:latin typeface="Traditional Arabic" pitchFamily="18" charset="-78"/>
                          <a:ea typeface="+mn-ea"/>
                          <a:cs typeface="Traditional Arabic" pitchFamily="18" charset="-78"/>
                        </a:rPr>
                        <a:t>-تلخيص القصة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Traditional Arabic" pitchFamily="18" charset="-78"/>
                        <a:ea typeface="+mn-ea"/>
                        <a:cs typeface="Traditional Arabic" pitchFamily="18" charset="-78"/>
                      </a:endParaRPr>
                    </a:p>
                    <a:p>
                      <a:r>
                        <a:rPr lang="ar-SA" sz="1600" kern="1200" dirty="0">
                          <a:solidFill>
                            <a:schemeClr val="dk1"/>
                          </a:solidFill>
                          <a:latin typeface="Traditional Arabic" pitchFamily="18" charset="-78"/>
                          <a:ea typeface="+mn-ea"/>
                          <a:cs typeface="Traditional Arabic" pitchFamily="18" charset="-78"/>
                        </a:rPr>
                        <a:t>-تحليل النص بحسب مركبات القصة: ---مقدمة, عقدة, أزمة وحل</a:t>
                      </a:r>
                      <a:endParaRPr lang="he-IL" sz="1600" dirty="0">
                        <a:latin typeface="Traditional Arabic" pitchFamily="18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sz="1600" dirty="0">
                          <a:latin typeface="Traditional Arabic" pitchFamily="18" charset="-78"/>
                          <a:cs typeface="Traditional Arabic" pitchFamily="18" charset="-78"/>
                        </a:rPr>
                        <a:t>المعرفة اللغوية </a:t>
                      </a:r>
                      <a:endParaRPr lang="he-IL" sz="1600" dirty="0">
                        <a:latin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1600" dirty="0">
                          <a:latin typeface="Traditional Arabic" pitchFamily="18" charset="-78"/>
                          <a:cs typeface="Traditional Arabic" pitchFamily="18" charset="-78"/>
                        </a:rPr>
                        <a:t>التشكيل ، علامات الترقيم ،تذكير وتأنيث</a:t>
                      </a:r>
                      <a:endParaRPr lang="he-IL" sz="1600" dirty="0">
                        <a:latin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rtl="1"/>
                      <a:r>
                        <a:rPr lang="ar-SA" sz="1600" kern="1200" dirty="0">
                          <a:solidFill>
                            <a:schemeClr val="dk1"/>
                          </a:solidFill>
                          <a:latin typeface="Traditional Arabic" pitchFamily="18" charset="-78"/>
                          <a:ea typeface="+mn-ea"/>
                          <a:cs typeface="Traditional Arabic" pitchFamily="18" charset="-78"/>
                        </a:rPr>
                        <a:t>التشديد على قراءة النص مع الانتباه على علامات الترقيم والحركات 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Traditional Arabic" pitchFamily="18" charset="-78"/>
                        <a:ea typeface="+mn-ea"/>
                        <a:cs typeface="Traditional Arabic" pitchFamily="18" charset="-78"/>
                      </a:endParaRPr>
                    </a:p>
                    <a:p>
                      <a:r>
                        <a:rPr lang="ar-SA" sz="1600" kern="1200" dirty="0">
                          <a:solidFill>
                            <a:schemeClr val="dk1"/>
                          </a:solidFill>
                          <a:latin typeface="Traditional Arabic" pitchFamily="18" charset="-78"/>
                          <a:ea typeface="+mn-ea"/>
                          <a:cs typeface="Traditional Arabic" pitchFamily="18" charset="-78"/>
                        </a:rPr>
                        <a:t>كتابة التلخيص وقسم التعبير مع علامات الترقيم الملائمة والتشكيل </a:t>
                      </a:r>
                      <a:endParaRPr lang="he-IL" sz="1600" dirty="0">
                        <a:latin typeface="Traditional Arabic" pitchFamily="18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sz="1600" kern="1200" dirty="0">
                          <a:solidFill>
                            <a:schemeClr val="dk1"/>
                          </a:solidFill>
                          <a:latin typeface="Traditional Arabic" pitchFamily="18" charset="-78"/>
                          <a:ea typeface="+mn-ea"/>
                          <a:cs typeface="Traditional Arabic" pitchFamily="18" charset="-78"/>
                        </a:rPr>
                        <a:t>جميع المجالات المقترحة في الملف التربوي</a:t>
                      </a:r>
                      <a:endParaRPr lang="he-IL" sz="1600" dirty="0">
                        <a:latin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600" dirty="0">
                          <a:latin typeface="Traditional Arabic" pitchFamily="18" charset="-78"/>
                          <a:cs typeface="Traditional Arabic" pitchFamily="18" charset="-78"/>
                        </a:rPr>
                        <a:t>التقييم الذاتي للطالب</a:t>
                      </a:r>
                      <a:endParaRPr lang="he-IL" sz="1600" dirty="0">
                        <a:latin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1600" dirty="0">
                          <a:latin typeface="Traditional Arabic" pitchFamily="18" charset="-78"/>
                          <a:cs typeface="Traditional Arabic" pitchFamily="18" charset="-78"/>
                        </a:rPr>
                        <a:t>ملأ استمارة</a:t>
                      </a:r>
                      <a:r>
                        <a:rPr lang="ar-SA" sz="1600" baseline="0" dirty="0">
                          <a:latin typeface="Traditional Arabic" pitchFamily="18" charset="-78"/>
                          <a:cs typeface="Traditional Arabic" pitchFamily="18" charset="-78"/>
                        </a:rPr>
                        <a:t> للتقييم الذاتي </a:t>
                      </a:r>
                      <a:endParaRPr lang="he-IL" sz="1600" dirty="0">
                        <a:latin typeface="Traditional Arabic" pitchFamily="18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556054" y="135091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ar-SA" sz="4800" dirty="0">
                <a:solidFill>
                  <a:schemeClr val="accent1">
                    <a:lumMod val="75000"/>
                  </a:schemeClr>
                </a:solidFill>
                <a:cs typeface="Alarabiya Font"/>
              </a:rPr>
              <a:t>مبنى امتحان 8 سنوات تعليمية </a:t>
            </a:r>
            <a:endParaRPr lang="he-IL" sz="4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מציין מיקום תוכן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868" y="1991080"/>
            <a:ext cx="3125736" cy="30966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29246" y="2886892"/>
            <a:ext cx="1319348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2800" b="1" dirty="0">
                <a:solidFill>
                  <a:srgbClr val="C00000"/>
                </a:solidFill>
                <a:latin typeface="Neo Sans Arabic" panose="020B0504030504040204" pitchFamily="34" charset="-78"/>
                <a:cs typeface="Neo Sans Arabic" panose="020B0504030504040204" pitchFamily="34" charset="-78"/>
              </a:rPr>
              <a:t>ملاحظة: </a:t>
            </a:r>
            <a:r>
              <a:rPr lang="ar-AE" b="1" dirty="0">
                <a:latin typeface="Neo Sans Arabic" panose="020B0504030504040204" pitchFamily="34" charset="-78"/>
                <a:cs typeface="Neo Sans Arabic" panose="020B0504030504040204" pitchFamily="34" charset="-78"/>
              </a:rPr>
              <a:t>الأسئلة مرفقة في </a:t>
            </a:r>
            <a:r>
              <a:rPr lang="ar-SA" b="1" dirty="0">
                <a:latin typeface="Neo Sans Arabic" panose="020B0504030504040204" pitchFamily="34" charset="-78"/>
                <a:cs typeface="Neo Sans Arabic" panose="020B0504030504040204" pitchFamily="34" charset="-78"/>
              </a:rPr>
              <a:t>الكراسة</a:t>
            </a:r>
            <a:r>
              <a:rPr lang="ar-AE" b="1" dirty="0">
                <a:latin typeface="Neo Sans Arabic" panose="020B0504030504040204" pitchFamily="34" charset="-78"/>
                <a:cs typeface="Neo Sans Arabic" panose="020B0504030504040204" pitchFamily="34" charset="-78"/>
              </a:rPr>
              <a:t>.</a:t>
            </a:r>
            <a:endParaRPr lang="he-IL" dirty="0">
              <a:latin typeface="Neo Sans Arabic" panose="020B0504030504040204" pitchFamily="34" charset="-78"/>
            </a:endParaRPr>
          </a:p>
        </p:txBody>
      </p:sp>
      <p:sp>
        <p:nvSpPr>
          <p:cNvPr id="8" name="מלבן 7"/>
          <p:cNvSpPr/>
          <p:nvPr/>
        </p:nvSpPr>
        <p:spPr>
          <a:xfrm>
            <a:off x="4173794" y="1047369"/>
            <a:ext cx="793463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800" b="1" dirty="0">
                <a:latin typeface="Traditional Arabic" pitchFamily="18" charset="-78"/>
                <a:cs typeface="Traditional Arabic" pitchFamily="18" charset="-78"/>
              </a:rPr>
              <a:t>مدة الامتحان: </a:t>
            </a:r>
            <a:r>
              <a:rPr lang="ar-AE" sz="2800" dirty="0">
                <a:latin typeface="Traditional Arabic" pitchFamily="18" charset="-78"/>
                <a:cs typeface="Traditional Arabic" pitchFamily="18" charset="-78"/>
              </a:rPr>
              <a:t>ساعتان (120 دقيقة)</a:t>
            </a:r>
          </a:p>
          <a:p>
            <a:r>
              <a:rPr lang="ar-AE" sz="2800" b="1" dirty="0">
                <a:latin typeface="Traditional Arabic" pitchFamily="18" charset="-78"/>
                <a:cs typeface="Traditional Arabic" pitchFamily="18" charset="-78"/>
              </a:rPr>
              <a:t>مبنى الامتحان</a:t>
            </a:r>
            <a:r>
              <a:rPr lang="ar-AE" sz="2800" dirty="0">
                <a:latin typeface="Traditional Arabic" pitchFamily="18" charset="-78"/>
                <a:cs typeface="Traditional Arabic" pitchFamily="18" charset="-78"/>
              </a:rPr>
              <a:t>: يتكون الا</a:t>
            </a:r>
            <a:r>
              <a:rPr lang="ar-SA" sz="2800" dirty="0">
                <a:latin typeface="Traditional Arabic" pitchFamily="18" charset="-78"/>
                <a:cs typeface="Traditional Arabic" pitchFamily="18" charset="-78"/>
              </a:rPr>
              <a:t>متحان</a:t>
            </a:r>
            <a:r>
              <a:rPr lang="ar-AE" sz="2800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sz="2800" dirty="0">
                <a:latin typeface="Traditional Arabic" pitchFamily="18" charset="-78"/>
                <a:cs typeface="Traditional Arabic" pitchFamily="18" charset="-78"/>
              </a:rPr>
              <a:t>3 أقسام</a:t>
            </a:r>
            <a:r>
              <a:rPr lang="ar-AE" sz="2800" dirty="0">
                <a:latin typeface="Traditional Arabic" pitchFamily="18" charset="-78"/>
                <a:cs typeface="Traditional Arabic" pitchFamily="18" charset="-78"/>
              </a:rPr>
              <a:t>:</a:t>
            </a:r>
          </a:p>
          <a:p>
            <a:r>
              <a:rPr lang="ar-AE" sz="2800" b="1" u="sng" dirty="0">
                <a:latin typeface="Traditional Arabic" pitchFamily="18" charset="-78"/>
                <a:cs typeface="Traditional Arabic" pitchFamily="18" charset="-78"/>
              </a:rPr>
              <a:t>ال</a:t>
            </a:r>
            <a:r>
              <a:rPr lang="ar-SA" sz="2800" b="1" u="sng" dirty="0">
                <a:latin typeface="Traditional Arabic" pitchFamily="18" charset="-78"/>
                <a:cs typeface="Traditional Arabic" pitchFamily="18" charset="-78"/>
              </a:rPr>
              <a:t>قسم</a:t>
            </a:r>
            <a:r>
              <a:rPr lang="ar-AE" sz="2800" b="1" u="sng" dirty="0">
                <a:latin typeface="Traditional Arabic" pitchFamily="18" charset="-78"/>
                <a:cs typeface="Traditional Arabic" pitchFamily="18" charset="-78"/>
              </a:rPr>
              <a:t> الأول: </a:t>
            </a:r>
            <a:r>
              <a:rPr lang="ar-SA" sz="2800" b="1" u="sng" dirty="0">
                <a:latin typeface="Traditional Arabic" pitchFamily="18" charset="-78"/>
                <a:cs typeface="Traditional Arabic" pitchFamily="18" charset="-78"/>
              </a:rPr>
              <a:t>النصوص الأدبية </a:t>
            </a:r>
            <a:r>
              <a:rPr lang="ar-AE" sz="2800" b="1" u="sng" dirty="0">
                <a:latin typeface="Traditional Arabic" pitchFamily="18" charset="-78"/>
                <a:cs typeface="Traditional Arabic" pitchFamily="18" charset="-78"/>
              </a:rPr>
              <a:t>(</a:t>
            </a:r>
            <a:r>
              <a:rPr lang="ar-SA" sz="2800" b="1" u="sng" dirty="0">
                <a:latin typeface="Traditional Arabic" pitchFamily="18" charset="-78"/>
                <a:cs typeface="Traditional Arabic" pitchFamily="18" charset="-78"/>
              </a:rPr>
              <a:t>40%)</a:t>
            </a:r>
          </a:p>
          <a:p>
            <a:r>
              <a:rPr lang="ar-SA" sz="2800" dirty="0">
                <a:latin typeface="Traditional Arabic" pitchFamily="18" charset="-78"/>
                <a:cs typeface="Traditional Arabic" pitchFamily="18" charset="-78"/>
              </a:rPr>
              <a:t>في الامتحان نصّين من المنهج التّعليمي، على الطّالب حل الأسئلة المرفقة لكل نص</a:t>
            </a:r>
            <a:endParaRPr lang="en-US" sz="2800" dirty="0">
              <a:latin typeface="Traditional Arabic" pitchFamily="18" charset="-78"/>
              <a:cs typeface="Traditional Arabic" pitchFamily="18" charset="-78"/>
            </a:endParaRPr>
          </a:p>
          <a:p>
            <a:r>
              <a:rPr lang="ar-SA" sz="2800" dirty="0">
                <a:latin typeface="Traditional Arabic" pitchFamily="18" charset="-78"/>
                <a:cs typeface="Traditional Arabic" pitchFamily="18" charset="-78"/>
              </a:rPr>
              <a:t>النّص الأول:</a:t>
            </a:r>
            <a:r>
              <a:rPr lang="ar-LB" sz="2800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sz="2800" dirty="0">
                <a:latin typeface="Traditional Arabic" pitchFamily="18" charset="-78"/>
                <a:cs typeface="Traditional Arabic" pitchFamily="18" charset="-78"/>
              </a:rPr>
              <a:t>على الطّالب اختيار أربعة من خمسة أسئلة فقط</a:t>
            </a:r>
            <a:r>
              <a:rPr lang="ar-LB" sz="2800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sz="2800" dirty="0">
                <a:latin typeface="Traditional Arabic" pitchFamily="18" charset="-78"/>
                <a:cs typeface="Traditional Arabic" pitchFamily="18" charset="-78"/>
              </a:rPr>
              <a:t>(كل سؤال 5 علامات)</a:t>
            </a:r>
            <a:endParaRPr lang="en-US" sz="2800" dirty="0">
              <a:latin typeface="Traditional Arabic" pitchFamily="18" charset="-78"/>
              <a:cs typeface="Traditional Arabic" pitchFamily="18" charset="-78"/>
            </a:endParaRPr>
          </a:p>
          <a:p>
            <a:r>
              <a:rPr lang="ar-SA" sz="2800" dirty="0">
                <a:latin typeface="Traditional Arabic" pitchFamily="18" charset="-78"/>
                <a:cs typeface="Traditional Arabic" pitchFamily="18" charset="-78"/>
              </a:rPr>
              <a:t>النّص الثّاني: على الطّالب اختيار أربعة من خمسة أسئلة فقط</a:t>
            </a:r>
            <a:r>
              <a:rPr lang="ar-LB" sz="2800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sz="2800" dirty="0">
                <a:latin typeface="Traditional Arabic" pitchFamily="18" charset="-78"/>
                <a:cs typeface="Traditional Arabic" pitchFamily="18" charset="-78"/>
              </a:rPr>
              <a:t>(كل سؤال 5 علامات)</a:t>
            </a:r>
            <a:endParaRPr lang="ar-AE" sz="2800" b="1" u="sng" dirty="0">
              <a:latin typeface="Traditional Arabic" pitchFamily="18" charset="-78"/>
              <a:cs typeface="Traditional Arabic" pitchFamily="18" charset="-78"/>
            </a:endParaRPr>
          </a:p>
          <a:p>
            <a:r>
              <a:rPr lang="ar-AE" sz="2800" b="1" u="sng" dirty="0">
                <a:latin typeface="Traditional Arabic" pitchFamily="18" charset="-78"/>
                <a:cs typeface="Traditional Arabic" pitchFamily="18" charset="-78"/>
              </a:rPr>
              <a:t>ال</a:t>
            </a:r>
            <a:r>
              <a:rPr lang="ar-SA" sz="2800" b="1" u="sng" dirty="0">
                <a:latin typeface="Traditional Arabic" pitchFamily="18" charset="-78"/>
                <a:cs typeface="Traditional Arabic" pitchFamily="18" charset="-78"/>
              </a:rPr>
              <a:t>قسم</a:t>
            </a:r>
            <a:r>
              <a:rPr lang="ar-AE" sz="2800" b="1" u="sng" dirty="0">
                <a:latin typeface="Traditional Arabic" pitchFamily="18" charset="-78"/>
                <a:cs typeface="Traditional Arabic" pitchFamily="18" charset="-78"/>
              </a:rPr>
              <a:t> الثاني: </a:t>
            </a:r>
            <a:r>
              <a:rPr lang="ar-SA" sz="2800" b="1" u="sng" dirty="0">
                <a:latin typeface="Traditional Arabic" pitchFamily="18" charset="-78"/>
                <a:cs typeface="Traditional Arabic" pitchFamily="18" charset="-78"/>
              </a:rPr>
              <a:t>القواعد (40%) </a:t>
            </a:r>
            <a:endParaRPr lang="ar-AE" sz="2800" b="1" u="sng" dirty="0">
              <a:latin typeface="Traditional Arabic" pitchFamily="18" charset="-78"/>
              <a:cs typeface="Traditional Arabic" pitchFamily="18" charset="-78"/>
            </a:endParaRPr>
          </a:p>
          <a:p>
            <a:r>
              <a:rPr lang="ar-SA" sz="2800" dirty="0">
                <a:latin typeface="Traditional Arabic" pitchFamily="18" charset="-78"/>
                <a:cs typeface="Traditional Arabic" pitchFamily="18" charset="-78"/>
              </a:rPr>
              <a:t>على الطّالب اختيار أربعة من خمسة أسئلة فقط  (كل سؤال 10 علامات)</a:t>
            </a:r>
            <a:endParaRPr lang="ar-AE" sz="2800" dirty="0">
              <a:latin typeface="Traditional Arabic" pitchFamily="18" charset="-78"/>
              <a:cs typeface="Traditional Arabic" pitchFamily="18" charset="-78"/>
            </a:endParaRPr>
          </a:p>
          <a:p>
            <a:r>
              <a:rPr lang="ar-AE" sz="2800" b="1" u="sng" dirty="0">
                <a:latin typeface="Traditional Arabic" pitchFamily="18" charset="-78"/>
                <a:cs typeface="Traditional Arabic" pitchFamily="18" charset="-78"/>
              </a:rPr>
              <a:t>ال</a:t>
            </a:r>
            <a:r>
              <a:rPr lang="ar-SA" sz="2800" b="1" u="sng" dirty="0">
                <a:latin typeface="Traditional Arabic" pitchFamily="18" charset="-78"/>
                <a:cs typeface="Traditional Arabic" pitchFamily="18" charset="-78"/>
              </a:rPr>
              <a:t>قسم</a:t>
            </a:r>
            <a:r>
              <a:rPr lang="ar-AE" sz="2800" b="1" u="sng" dirty="0">
                <a:latin typeface="Traditional Arabic" pitchFamily="18" charset="-78"/>
                <a:cs typeface="Traditional Arabic" pitchFamily="18" charset="-78"/>
              </a:rPr>
              <a:t> الثالث : </a:t>
            </a:r>
            <a:r>
              <a:rPr lang="ar-SA" sz="2800" b="1" u="sng" dirty="0">
                <a:latin typeface="Traditional Arabic" pitchFamily="18" charset="-78"/>
                <a:cs typeface="Traditional Arabic" pitchFamily="18" charset="-78"/>
              </a:rPr>
              <a:t>التعبير الكتابي </a:t>
            </a:r>
            <a:r>
              <a:rPr lang="ar-AE" sz="2800" b="1" u="sng" dirty="0">
                <a:latin typeface="Traditional Arabic" pitchFamily="18" charset="-78"/>
                <a:cs typeface="Traditional Arabic" pitchFamily="18" charset="-78"/>
              </a:rPr>
              <a:t>(</a:t>
            </a:r>
            <a:r>
              <a:rPr lang="ar-SA" sz="2800" b="1" u="sng" dirty="0">
                <a:latin typeface="Traditional Arabic" pitchFamily="18" charset="-78"/>
                <a:cs typeface="Traditional Arabic" pitchFamily="18" charset="-78"/>
              </a:rPr>
              <a:t>20</a:t>
            </a:r>
            <a:r>
              <a:rPr lang="ar-AE" sz="2800" b="1" u="sng" dirty="0">
                <a:latin typeface="Traditional Arabic" pitchFamily="18" charset="-78"/>
                <a:cs typeface="Traditional Arabic" pitchFamily="18" charset="-78"/>
              </a:rPr>
              <a:t> %)</a:t>
            </a:r>
          </a:p>
          <a:p>
            <a:r>
              <a:rPr lang="ar-AE" sz="2800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sz="2800" dirty="0">
                <a:latin typeface="Traditional Arabic" pitchFamily="18" charset="-78"/>
                <a:cs typeface="Traditional Arabic" pitchFamily="18" charset="-78"/>
              </a:rPr>
              <a:t>على الطّالب اختيار موضوع واحد من الموضوعين المقترحين (20 علامة</a:t>
            </a:r>
            <a:r>
              <a:rPr lang="ar-SA" sz="2800" dirty="0"/>
              <a:t>) </a:t>
            </a:r>
            <a:endParaRPr lang="ar-AE" sz="2000" dirty="0">
              <a:latin typeface="Neo Sans Arabic" panose="020B0504030504040204" pitchFamily="34" charset="-78"/>
              <a:cs typeface="Neo Sans Arabic" panose="020B0504030504040204" pitchFamily="34" charset="-78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533931" y="181658"/>
            <a:ext cx="9316398" cy="1280890"/>
          </a:xfrm>
        </p:spPr>
        <p:txBody>
          <a:bodyPr>
            <a:normAutofit fontScale="90000"/>
          </a:bodyPr>
          <a:lstStyle/>
          <a:p>
            <a:pPr algn="r"/>
            <a:r>
              <a:rPr lang="ar-SA" sz="4800" b="1" dirty="0">
                <a:solidFill>
                  <a:schemeClr val="accent1">
                    <a:lumMod val="75000"/>
                  </a:schemeClr>
                </a:solidFill>
                <a:latin typeface="Neo Sans Arabic" panose="020B0504030504040204" pitchFamily="34" charset="-78"/>
                <a:cs typeface="Alarabiya Font"/>
              </a:rPr>
              <a:t>ب</a:t>
            </a:r>
            <a:r>
              <a:rPr lang="ar-AE" sz="4800" b="1" dirty="0">
                <a:solidFill>
                  <a:schemeClr val="accent1">
                    <a:lumMod val="75000"/>
                  </a:schemeClr>
                </a:solidFill>
                <a:latin typeface="Neo Sans Arabic" panose="020B0504030504040204" pitchFamily="34" charset="-78"/>
                <a:cs typeface="Neo Sans Arabic" panose="020B0504030504040204" pitchFamily="34" charset="-78"/>
              </a:rPr>
              <a:t>. </a:t>
            </a:r>
            <a:r>
              <a:rPr lang="ar-SA" sz="4800" b="1" dirty="0">
                <a:solidFill>
                  <a:schemeClr val="accent1">
                    <a:lumMod val="75000"/>
                  </a:schemeClr>
                </a:solidFill>
                <a:latin typeface="AlArabiya"/>
                <a:cs typeface="Alarabiya Font"/>
              </a:rPr>
              <a:t>الخطة التعليمية لمستوى 9 سنوات تعليمية</a:t>
            </a:r>
            <a:r>
              <a:rPr lang="ar-AE" sz="4800" b="1" dirty="0">
                <a:solidFill>
                  <a:schemeClr val="accent1">
                    <a:lumMod val="75000"/>
                  </a:schemeClr>
                </a:solidFill>
                <a:latin typeface="AlArabiya"/>
                <a:cs typeface="Alarabiya Font"/>
              </a:rPr>
              <a:t>: </a:t>
            </a:r>
            <a:br>
              <a:rPr lang="ar-AE" dirty="0">
                <a:latin typeface="Neo Sans Arabic" panose="020B0504030504040204" pitchFamily="34" charset="-78"/>
                <a:cs typeface="Alarabiya Font"/>
              </a:rPr>
            </a:b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220686" y="1290484"/>
            <a:ext cx="9231675" cy="4809871"/>
          </a:xfrm>
        </p:spPr>
        <p:txBody>
          <a:bodyPr>
            <a:normAutofit/>
          </a:bodyPr>
          <a:lstStyle/>
          <a:p>
            <a:r>
              <a:rPr lang="ar-SA" b="1" dirty="0">
                <a:latin typeface="Neo Sans Arabic" panose="020B0504030504040204" pitchFamily="34" charset="-78"/>
                <a:cs typeface="Neo Sans Arabic" panose="020B0504030504040204" pitchFamily="34" charset="-78"/>
              </a:rPr>
              <a:t>النصوص الأدبية: </a:t>
            </a:r>
            <a:endParaRPr lang="ar-LB" b="1" dirty="0">
              <a:latin typeface="Neo Sans Arabic" panose="020B0504030504040204" pitchFamily="34" charset="-78"/>
              <a:cs typeface="Neo Sans Arabic" panose="020B0504030504040204" pitchFamily="34" charset="-78"/>
            </a:endParaRPr>
          </a:p>
          <a:p>
            <a:endParaRPr lang="ar-AE" dirty="0">
              <a:latin typeface="Neo Sans Arabic" panose="020B0504030504040204" pitchFamily="34" charset="-78"/>
              <a:cs typeface="Neo Sans Arabic" panose="020B0504030504040204" pitchFamily="34" charset="-78"/>
            </a:endParaRPr>
          </a:p>
          <a:p>
            <a:pPr>
              <a:buNone/>
            </a:pPr>
            <a:endParaRPr lang="ar-SA" dirty="0">
              <a:latin typeface="Neo Sans Arabic" panose="020B0504030504040204" pitchFamily="34" charset="-78"/>
              <a:cs typeface="Neo Sans Arabic" panose="020B0504030504040204" pitchFamily="34" charset="-78"/>
            </a:endParaRPr>
          </a:p>
          <a:p>
            <a:pPr>
              <a:buNone/>
            </a:pPr>
            <a:endParaRPr lang="ar-LB" dirty="0">
              <a:latin typeface="Neo Sans Arabic" panose="020B0504030504040204" pitchFamily="34" charset="-78"/>
              <a:cs typeface="Neo Sans Arabic" panose="020B0504030504040204" pitchFamily="34" charset="-78"/>
            </a:endParaRPr>
          </a:p>
          <a:p>
            <a:pPr>
              <a:buNone/>
            </a:pPr>
            <a:endParaRPr lang="ar-LB" dirty="0">
              <a:latin typeface="Neo Sans Arabic" panose="020B0504030504040204" pitchFamily="34" charset="-78"/>
              <a:cs typeface="Neo Sans Arabic" panose="020B0504030504040204" pitchFamily="34" charset="-78"/>
            </a:endParaRPr>
          </a:p>
          <a:p>
            <a:pPr>
              <a:buNone/>
            </a:pPr>
            <a:endParaRPr lang="ar-AE" dirty="0">
              <a:latin typeface="Neo Sans Arabic" panose="020B0504030504040204" pitchFamily="34" charset="-78"/>
              <a:cs typeface="Neo Sans Arabic" panose="020B0504030504040204" pitchFamily="34" charset="-78"/>
            </a:endParaRPr>
          </a:p>
          <a:p>
            <a:r>
              <a:rPr lang="ar-SA" sz="2000" dirty="0">
                <a:latin typeface="Traditional Arabic" pitchFamily="18" charset="-78"/>
                <a:cs typeface="Traditional Arabic" pitchFamily="18" charset="-78"/>
              </a:rPr>
              <a:t>المعرفة اللغوية: </a:t>
            </a:r>
          </a:p>
          <a:p>
            <a:pPr>
              <a:buNone/>
            </a:pPr>
            <a:r>
              <a:rPr lang="ar-SA" sz="2000" dirty="0">
                <a:latin typeface="Traditional Arabic" pitchFamily="18" charset="-78"/>
                <a:cs typeface="Traditional Arabic" pitchFamily="18" charset="-78"/>
              </a:rPr>
              <a:t>التشكيل، علامات الترقيم، إملاء، التذكير والتأنيث، مفرد </a:t>
            </a:r>
            <a:r>
              <a:rPr lang="ar-SA" sz="2000" dirty="0" err="1">
                <a:latin typeface="Traditional Arabic" pitchFamily="18" charset="-78"/>
                <a:cs typeface="Traditional Arabic" pitchFamily="18" charset="-78"/>
              </a:rPr>
              <a:t>مثى</a:t>
            </a:r>
            <a:r>
              <a:rPr lang="ar-LB" sz="2000" dirty="0">
                <a:latin typeface="Traditional Arabic" pitchFamily="18" charset="-78"/>
                <a:cs typeface="Traditional Arabic" pitchFamily="18" charset="-78"/>
              </a:rPr>
              <a:t>،</a:t>
            </a:r>
            <a:r>
              <a:rPr lang="ar-SA" sz="2000" dirty="0">
                <a:latin typeface="Traditional Arabic" pitchFamily="18" charset="-78"/>
                <a:cs typeface="Traditional Arabic" pitchFamily="18" charset="-78"/>
              </a:rPr>
              <a:t> جمع</a:t>
            </a:r>
            <a:r>
              <a:rPr lang="ar-LB" sz="2000" dirty="0">
                <a:latin typeface="Traditional Arabic" pitchFamily="18" charset="-78"/>
                <a:cs typeface="Traditional Arabic" pitchFamily="18" charset="-78"/>
              </a:rPr>
              <a:t>.</a:t>
            </a:r>
            <a:endParaRPr lang="ar-SA" sz="2000" dirty="0">
              <a:latin typeface="Traditional Arabic" pitchFamily="18" charset="-78"/>
              <a:cs typeface="Traditional Arabic" pitchFamily="18" charset="-78"/>
            </a:endParaRPr>
          </a:p>
          <a:p>
            <a:pPr>
              <a:buNone/>
            </a:pPr>
            <a:r>
              <a:rPr lang="ar-SA" sz="2000" dirty="0">
                <a:latin typeface="Traditional Arabic" pitchFamily="18" charset="-78"/>
                <a:cs typeface="Traditional Arabic" pitchFamily="18" charset="-78"/>
              </a:rPr>
              <a:t>إتمام تركيب وبناء جمل ، تسلسل الأحداث (ترتيب جمل)، كلمات مرادفة، تحديد نوع الكلمة، تصريف الأفعال والأسماء ، تمييز الضمائر، أسماء الإشارة .</a:t>
            </a:r>
            <a:endParaRPr lang="ar-AE" sz="2000" dirty="0">
              <a:latin typeface="Traditional Arabic" pitchFamily="18" charset="-78"/>
              <a:cs typeface="Traditional Arabic" pitchFamily="18" charset="-78"/>
            </a:endParaRPr>
          </a:p>
          <a:p>
            <a:r>
              <a:rPr lang="ar-AE" sz="2000" dirty="0">
                <a:latin typeface="Traditional Arabic" pitchFamily="18" charset="-78"/>
                <a:cs typeface="Traditional Arabic" pitchFamily="18" charset="-78"/>
              </a:rPr>
              <a:t> إعطاء مساحة للتعبير الشخصي من خلال كتابة</a:t>
            </a:r>
            <a:r>
              <a:rPr lang="ar-SA" sz="2000" dirty="0">
                <a:latin typeface="Traditional Arabic" pitchFamily="18" charset="-78"/>
                <a:cs typeface="Traditional Arabic" pitchFamily="18" charset="-78"/>
              </a:rPr>
              <a:t> تلخيص، رسالة شخصية أو فقرة نص وصفي أقناعي </a:t>
            </a:r>
            <a:endParaRPr lang="he-IL" sz="2000" dirty="0">
              <a:latin typeface="Traditional Arabic" pitchFamily="18" charset="-78"/>
            </a:endParaRPr>
          </a:p>
        </p:txBody>
      </p:sp>
      <p:graphicFrame>
        <p:nvGraphicFramePr>
          <p:cNvPr id="4" name="טבלה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5909087"/>
              </p:ext>
            </p:extLst>
          </p:nvPr>
        </p:nvGraphicFramePr>
        <p:xfrm>
          <a:off x="3220414" y="1408048"/>
          <a:ext cx="6048104" cy="222165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0240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40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4156">
                <a:tc>
                  <a:txBody>
                    <a:bodyPr/>
                    <a:lstStyle/>
                    <a:p>
                      <a:pPr algn="ctr" rtl="1"/>
                      <a:r>
                        <a:rPr lang="ar-SA" dirty="0">
                          <a:latin typeface="Traditional Arabic" pitchFamily="18" charset="-78"/>
                          <a:cs typeface="Traditional Arabic" pitchFamily="18" charset="-78"/>
                        </a:rPr>
                        <a:t>اللون الأدبي </a:t>
                      </a:r>
                      <a:endParaRPr lang="he-IL" dirty="0">
                        <a:latin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>
                          <a:latin typeface="Traditional Arabic" pitchFamily="18" charset="-78"/>
                          <a:cs typeface="Traditional Arabic" pitchFamily="18" charset="-78"/>
                        </a:rPr>
                        <a:t>  عنوان النص </a:t>
                      </a:r>
                      <a:endParaRPr lang="he-IL" dirty="0">
                        <a:latin typeface="Traditional Arabic" pitchFamily="18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4774">
                <a:tc>
                  <a:txBody>
                    <a:bodyPr/>
                    <a:lstStyle/>
                    <a:p>
                      <a:pPr rtl="1"/>
                      <a:r>
                        <a:rPr lang="ar-SA" sz="1600" dirty="0">
                          <a:latin typeface="Traditional Arabic" pitchFamily="18" charset="-78"/>
                          <a:cs typeface="Traditional Arabic" pitchFamily="18" charset="-78"/>
                        </a:rPr>
                        <a:t>قصة قصيرة </a:t>
                      </a:r>
                      <a:endParaRPr lang="he-IL" sz="1600" dirty="0">
                        <a:latin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1600" dirty="0">
                          <a:latin typeface="Traditional Arabic" pitchFamily="18" charset="-78"/>
                          <a:cs typeface="Traditional Arabic" pitchFamily="18" charset="-78"/>
                        </a:rPr>
                        <a:t>المزحة اللطيفة</a:t>
                      </a:r>
                      <a:r>
                        <a:rPr lang="ar-SA" sz="1600" baseline="0" dirty="0">
                          <a:latin typeface="Traditional Arabic" pitchFamily="18" charset="-78"/>
                          <a:cs typeface="Traditional Arabic" pitchFamily="18" charset="-78"/>
                        </a:rPr>
                        <a:t>، ثروة من نصف شاقل </a:t>
                      </a:r>
                      <a:endParaRPr lang="he-IL" sz="1600" dirty="0">
                        <a:latin typeface="Traditional Arabic" pitchFamily="18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4156">
                <a:tc>
                  <a:txBody>
                    <a:bodyPr/>
                    <a:lstStyle/>
                    <a:p>
                      <a:pPr rtl="1"/>
                      <a:r>
                        <a:rPr lang="ar-SA" sz="1600" dirty="0">
                          <a:latin typeface="Traditional Arabic" pitchFamily="18" charset="-78"/>
                          <a:cs typeface="Traditional Arabic" pitchFamily="18" charset="-78"/>
                        </a:rPr>
                        <a:t>قصة شعبية</a:t>
                      </a:r>
                      <a:r>
                        <a:rPr lang="ar-SA" sz="1600" baseline="0" dirty="0">
                          <a:latin typeface="Traditional Arabic" pitchFamily="18" charset="-78"/>
                          <a:cs typeface="Traditional Arabic" pitchFamily="18" charset="-78"/>
                        </a:rPr>
                        <a:t> </a:t>
                      </a:r>
                      <a:endParaRPr lang="he-IL" sz="1600" dirty="0">
                        <a:latin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1600" dirty="0">
                          <a:latin typeface="Traditional Arabic" pitchFamily="18" charset="-78"/>
                          <a:cs typeface="Traditional Arabic" pitchFamily="18" charset="-78"/>
                        </a:rPr>
                        <a:t>كوخ</a:t>
                      </a:r>
                      <a:r>
                        <a:rPr lang="ar-SA" sz="1600" baseline="0" dirty="0">
                          <a:latin typeface="Traditional Arabic" pitchFamily="18" charset="-78"/>
                          <a:cs typeface="Traditional Arabic" pitchFamily="18" charset="-78"/>
                        </a:rPr>
                        <a:t> الأرملة العجوز </a:t>
                      </a:r>
                      <a:endParaRPr lang="he-IL" sz="1600" dirty="0">
                        <a:latin typeface="Traditional Arabic" pitchFamily="18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4156">
                <a:tc>
                  <a:txBody>
                    <a:bodyPr/>
                    <a:lstStyle/>
                    <a:p>
                      <a:pPr marL="0" marR="0" indent="0" algn="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600" dirty="0">
                          <a:latin typeface="Traditional Arabic" pitchFamily="18" charset="-78"/>
                          <a:cs typeface="Traditional Arabic" pitchFamily="18" charset="-78"/>
                        </a:rPr>
                        <a:t>مقال علمي </a:t>
                      </a:r>
                      <a:endParaRPr lang="he-IL" sz="1600" dirty="0">
                        <a:latin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1600" dirty="0">
                          <a:latin typeface="Traditional Arabic" pitchFamily="18" charset="-78"/>
                          <a:cs typeface="Traditional Arabic" pitchFamily="18" charset="-78"/>
                        </a:rPr>
                        <a:t>أطعمة من البحر</a:t>
                      </a:r>
                      <a:endParaRPr lang="he-IL" sz="1600" dirty="0">
                        <a:latin typeface="Traditional Arabic" pitchFamily="18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4156">
                <a:tc>
                  <a:txBody>
                    <a:bodyPr/>
                    <a:lstStyle/>
                    <a:p>
                      <a:pPr marL="0" marR="0" indent="0" algn="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600" dirty="0">
                          <a:latin typeface="Traditional Arabic" pitchFamily="18" charset="-78"/>
                          <a:cs typeface="Traditional Arabic" pitchFamily="18" charset="-78"/>
                        </a:rPr>
                        <a:t>قصة مثل </a:t>
                      </a:r>
                      <a:endParaRPr lang="he-IL" sz="1600" dirty="0">
                        <a:latin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1600" dirty="0">
                          <a:latin typeface="Traditional Arabic" pitchFamily="18" charset="-78"/>
                          <a:cs typeface="Traditional Arabic" pitchFamily="18" charset="-78"/>
                        </a:rPr>
                        <a:t>الأسد</a:t>
                      </a:r>
                      <a:r>
                        <a:rPr lang="ar-SA" sz="1600" baseline="0" dirty="0">
                          <a:latin typeface="Traditional Arabic" pitchFamily="18" charset="-78"/>
                          <a:cs typeface="Traditional Arabic" pitchFamily="18" charset="-78"/>
                        </a:rPr>
                        <a:t> والسلحفاة </a:t>
                      </a:r>
                      <a:endParaRPr lang="he-IL" sz="1600" dirty="0">
                        <a:latin typeface="Traditional Arabic" pitchFamily="18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4156">
                <a:tc>
                  <a:txBody>
                    <a:bodyPr/>
                    <a:lstStyle/>
                    <a:p>
                      <a:pPr marL="0" marR="0" indent="0" algn="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600" dirty="0">
                          <a:latin typeface="Traditional Arabic" pitchFamily="18" charset="-78"/>
                          <a:cs typeface="Traditional Arabic" pitchFamily="18" charset="-78"/>
                        </a:rPr>
                        <a:t>شعر(قصيدة)</a:t>
                      </a:r>
                      <a:endParaRPr lang="he-IL" sz="1600" dirty="0">
                        <a:latin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1600" dirty="0">
                          <a:latin typeface="Traditional Arabic" pitchFamily="18" charset="-78"/>
                          <a:cs typeface="Traditional Arabic" pitchFamily="18" charset="-78"/>
                        </a:rPr>
                        <a:t>الحوت </a:t>
                      </a:r>
                      <a:endParaRPr lang="he-IL" sz="1600" dirty="0">
                        <a:latin typeface="Traditional Arabic" pitchFamily="18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עשן מתפתל">
  <a:themeElements>
    <a:clrScheme name="עשן מתפתל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עשן מתפתל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עשן מתפתל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1530</TotalTime>
  <Words>1246</Words>
  <Application>Microsoft Office PowerPoint</Application>
  <PresentationFormat>מסך רחב</PresentationFormat>
  <Paragraphs>191</Paragraphs>
  <Slides>16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9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16</vt:i4>
      </vt:variant>
    </vt:vector>
  </HeadingPairs>
  <TitlesOfParts>
    <vt:vector size="26" baseType="lpstr">
      <vt:lpstr>AlArabiya</vt:lpstr>
      <vt:lpstr>Alarabiya Font</vt:lpstr>
      <vt:lpstr>Arial</vt:lpstr>
      <vt:lpstr>Century Gothic</vt:lpstr>
      <vt:lpstr>Neo Sans Arabic</vt:lpstr>
      <vt:lpstr>Sakkal Majalla</vt:lpstr>
      <vt:lpstr>Simplified Arabic</vt:lpstr>
      <vt:lpstr>Traditional Arabic</vt:lpstr>
      <vt:lpstr>Wingdings 3</vt:lpstr>
      <vt:lpstr>עשן מתפתל</vt:lpstr>
      <vt:lpstr>מצגת של PowerPoint‏</vt:lpstr>
      <vt:lpstr>מצגת של PowerPoint‏</vt:lpstr>
      <vt:lpstr>أعزائي المعلمين / المعلمات: </vt:lpstr>
      <vt:lpstr>מצגת של PowerPoint‏</vt:lpstr>
      <vt:lpstr>מצגת של PowerPoint‏</vt:lpstr>
      <vt:lpstr>أ. الخطة التعليمية لمستوى 8 سنوات تعليمية :  </vt:lpstr>
      <vt:lpstr>الملف التربوي لمستوى 8 سنوات تعليمية </vt:lpstr>
      <vt:lpstr>مبنى امتحان 8 سنوات تعليمية </vt:lpstr>
      <vt:lpstr>ب. الخطة التعليمية لمستوى 9 سنوات تعليمية:  </vt:lpstr>
      <vt:lpstr>الملف التربوي لمستوى 9 سنوات تعليمية </vt:lpstr>
      <vt:lpstr>مبنى امتحان 9 سنوات تعليمية </vt:lpstr>
      <vt:lpstr>ج . الخطة التعليمية لمستوى 10  سنوات تعليمية:  </vt:lpstr>
      <vt:lpstr>الملف التربوي لمستوى 10سنوات تعليمية </vt:lpstr>
      <vt:lpstr>مبنى امتحان 10سنوات تعليمية </vt:lpstr>
      <vt:lpstr>الرجاء الالتفات الى ما يلي: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USER</dc:creator>
  <cp:lastModifiedBy>Najib Talhami</cp:lastModifiedBy>
  <cp:revision>86</cp:revision>
  <dcterms:created xsi:type="dcterms:W3CDTF">2019-03-03T18:13:28Z</dcterms:created>
  <dcterms:modified xsi:type="dcterms:W3CDTF">2025-08-17T17:07:14Z</dcterms:modified>
</cp:coreProperties>
</file>