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301" r:id="rId2"/>
    <p:sldId id="258" r:id="rId3"/>
    <p:sldId id="299" r:id="rId4"/>
    <p:sldId id="297" r:id="rId5"/>
    <p:sldId id="298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431"/>
    <a:srgbClr val="83B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95050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06828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215351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78399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814664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30156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0160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65342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9C44-1FE1-41CC-B570-C24D662CB765}" type="datetimeFigureOut">
              <a:rPr lang="he-IL" smtClean="0"/>
              <a:t>כ"ג/אב/תשפ"ה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FA77-0281-439F-9D4E-0C228F6B0F1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1032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714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1766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53115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226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49585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0633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1777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BCCD4-CEB1-405B-A443-DD9CBCBEA552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94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8" y="-1692497"/>
            <a:ext cx="9807576" cy="4654763"/>
          </a:xfrm>
          <a:prstGeom prst="rect">
            <a:avLst/>
          </a:prstGeom>
        </p:spPr>
      </p:pic>
      <p:sp>
        <p:nvSpPr>
          <p:cNvPr id="10" name="מלבן 9"/>
          <p:cNvSpPr/>
          <p:nvPr/>
        </p:nvSpPr>
        <p:spPr>
          <a:xfrm>
            <a:off x="1447799" y="434338"/>
            <a:ext cx="73136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 sz="2128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ar-SA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تركي</a:t>
            </a:r>
            <a:r>
              <a:rPr lang="ar-AE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ز</a:t>
            </a:r>
            <a:r>
              <a:rPr lang="ar-SA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AE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المواد </a:t>
            </a:r>
            <a:r>
              <a:rPr lang="ar-SA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في موضوع اللغة العربية</a:t>
            </a:r>
            <a:endParaRPr lang="he-IL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 rtl="1">
              <a:defRPr sz="2128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he-IL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JO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للمراكز الدرزيّة</a:t>
            </a:r>
            <a:r>
              <a:rPr lang="ar-AE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للسنة الدراسيّة2025\2026</a:t>
            </a:r>
          </a:p>
        </p:txBody>
      </p:sp>
      <p:grpSp>
        <p:nvGrpSpPr>
          <p:cNvPr id="15" name="קבוצה 14"/>
          <p:cNvGrpSpPr/>
          <p:nvPr/>
        </p:nvGrpSpPr>
        <p:grpSpPr>
          <a:xfrm>
            <a:off x="-1116012" y="2207633"/>
            <a:ext cx="12563474" cy="4320292"/>
            <a:chOff x="-1001712" y="1426583"/>
            <a:chExt cx="12563474" cy="4320292"/>
          </a:xfrm>
        </p:grpSpPr>
        <p:pic>
          <p:nvPicPr>
            <p:cNvPr id="8" name="תמונה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5352" y="1752600"/>
              <a:ext cx="7716021" cy="3994275"/>
            </a:xfrm>
            <a:prstGeom prst="rect">
              <a:avLst/>
            </a:prstGeom>
          </p:spPr>
        </p:pic>
        <p:sp>
          <p:nvSpPr>
            <p:cNvPr id="11" name="מלבן 10"/>
            <p:cNvSpPr/>
            <p:nvPr/>
          </p:nvSpPr>
          <p:spPr>
            <a:xfrm>
              <a:off x="4360862" y="5022270"/>
              <a:ext cx="7200900" cy="4197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>
                <a:defRPr sz="2128" b="1" i="0" u="none" strike="noStrike" kern="120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ar-SA" sz="2000" b="1" dirty="0">
                  <a:solidFill>
                    <a:srgbClr val="83B40B"/>
                  </a:solidFill>
                </a:rPr>
                <a:t>علامة</a:t>
              </a:r>
              <a:r>
                <a:rPr lang="ar-SA" b="1" dirty="0">
                  <a:solidFill>
                    <a:srgbClr val="83B40B"/>
                  </a:solidFill>
                </a:rPr>
                <a:t> واقية</a:t>
              </a:r>
            </a:p>
          </p:txBody>
        </p:sp>
        <p:sp>
          <p:nvSpPr>
            <p:cNvPr id="12" name="מלבן 11"/>
            <p:cNvSpPr/>
            <p:nvPr/>
          </p:nvSpPr>
          <p:spPr>
            <a:xfrm>
              <a:off x="-1001712" y="1426583"/>
              <a:ext cx="72009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>
                <a:defRPr sz="2128" b="1" i="0" u="none" strike="noStrike" kern="120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ar-SA" sz="2000" b="1" dirty="0">
                  <a:solidFill>
                    <a:srgbClr val="D95431"/>
                  </a:solidFill>
                </a:rPr>
                <a:t>امتحان خارجي</a:t>
              </a:r>
            </a:p>
          </p:txBody>
        </p:sp>
        <p:sp>
          <p:nvSpPr>
            <p:cNvPr id="13" name="מלבן 12"/>
            <p:cNvSpPr/>
            <p:nvPr/>
          </p:nvSpPr>
          <p:spPr>
            <a:xfrm>
              <a:off x="3549651" y="3744471"/>
              <a:ext cx="241299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>
                <a:defRPr sz="2128" b="1" i="0" u="none" strike="noStrike" kern="120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en-US" sz="4000" b="1" dirty="0">
                  <a:solidFill>
                    <a:schemeClr val="bg1"/>
                  </a:solidFill>
                </a:rPr>
                <a:t>50%</a:t>
              </a:r>
              <a:endParaRPr lang="ar-SA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מלבן 13"/>
            <p:cNvSpPr/>
            <p:nvPr/>
          </p:nvSpPr>
          <p:spPr>
            <a:xfrm>
              <a:off x="4739290" y="2873577"/>
              <a:ext cx="241299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>
                <a:defRPr sz="2128" b="1" i="0" u="none" strike="noStrike" kern="120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en-US" sz="4000" b="1" dirty="0">
                  <a:solidFill>
                    <a:schemeClr val="bg1"/>
                  </a:solidFill>
                </a:rPr>
                <a:t>50%</a:t>
              </a:r>
              <a:endParaRPr lang="ar-SA" sz="4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571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862" y="1055492"/>
            <a:ext cx="5553075" cy="55530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14736" y="2267930"/>
            <a:ext cx="281463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القسم الأول:</a:t>
            </a:r>
          </a:p>
          <a:p>
            <a:pPr algn="ctr"/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تقييم المعلم</a:t>
            </a:r>
            <a:endParaRPr lang="he-IL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-1533525" y="4446392"/>
            <a:ext cx="6096000" cy="4607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 sz="1197" b="1" i="0" u="none" strike="noStrike" kern="1200" baseline="0">
                <a:solidFill>
                  <a:srgbClr val="90C226"/>
                </a:solidFill>
                <a:latin typeface="+mn-lt"/>
                <a:ea typeface="+mn-ea"/>
                <a:cs typeface="+mn-cs"/>
              </a:defRPr>
            </a:pP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</a:rPr>
              <a:t>
</a:t>
            </a:r>
          </a:p>
        </p:txBody>
      </p:sp>
      <p:sp>
        <p:nvSpPr>
          <p:cNvPr id="8" name="מלבן 7"/>
          <p:cNvSpPr/>
          <p:nvPr/>
        </p:nvSpPr>
        <p:spPr>
          <a:xfrm>
            <a:off x="1647825" y="255571"/>
            <a:ext cx="7162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 sz="1995" b="1" i="0" u="none" strike="noStrike" kern="1200" cap="all" spc="100" normalizeH="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ar-JO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العلامة الواقية تقسم إلى ثلاثة أقسام: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26867" y="4337772"/>
            <a:ext cx="2183608" cy="11387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القسم الثاني:</a:t>
            </a:r>
          </a:p>
          <a:p>
            <a:pPr algn="ctr"/>
            <a:r>
              <a:rPr lang="ar-SA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نموذجان للتقييم :ورقة عمل، اختبار، فعالية ..</a:t>
            </a:r>
            <a:endParaRPr lang="he-IL" sz="2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8496" y="4588065"/>
            <a:ext cx="191873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القسم الثالث: </a:t>
            </a:r>
            <a:r>
              <a:rPr lang="ar-SA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امتحان نموذجي</a:t>
            </a:r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1" y="-2470874"/>
            <a:ext cx="9807576" cy="465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76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09479-CB13-D51E-0633-5103278B0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94" y="721234"/>
            <a:ext cx="10826406" cy="1002792"/>
          </a:xfrm>
        </p:spPr>
        <p:txBody>
          <a:bodyPr/>
          <a:lstStyle/>
          <a:p>
            <a:pPr algn="ctr" rtl="1"/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مبنى وأقسام الامتحان وتوزيع الدّرجات: 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636AE-13BF-4083-FE9B-A709A5B44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99709"/>
            <a:ext cx="9454500" cy="4801116"/>
          </a:xfrm>
        </p:spPr>
        <p:txBody>
          <a:bodyPr>
            <a:normAutofit fontScale="92500" lnSpcReduction="10000"/>
          </a:bodyPr>
          <a:lstStyle/>
          <a:p>
            <a:pPr marL="228600" marR="0" lvl="0" indent="-22860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FA751"/>
              </a:buClr>
              <a:buSzPct val="160000"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مدّة الامتحان: ساعتان.   </a:t>
            </a:r>
          </a:p>
          <a:p>
            <a:pPr marL="228600" marR="0" lvl="0" indent="-22860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FA751"/>
              </a:buClr>
              <a:buSzPct val="160000"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الامتحان في اللّغة العربيّة مكون من ثلاثة أقسام: 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FA751"/>
              </a:buClr>
              <a:buSzPct val="160000"/>
              <a:tabLst/>
              <a:defRPr/>
            </a:pPr>
            <a:r>
              <a:rPr kumimoji="0" lang="ar-SA" sz="2000" b="1" i="0" u="sng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القسم الأوّل: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FA751"/>
              </a:buClr>
              <a:buSzPct val="160000"/>
              <a:buNone/>
              <a:tabLst/>
              <a:defRPr/>
            </a:pPr>
            <a:r>
              <a:rPr kumimoji="0" lang="en-US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فهم المقروء: الإجابة عن </a:t>
            </a:r>
            <a:r>
              <a:rPr kumimoji="0" lang="ar-JO" sz="2000" b="1" i="0" u="sng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kumimoji="0" lang="ar-SA" sz="2000" b="1" i="0" u="sng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أسئلة 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بين </a:t>
            </a:r>
            <a:r>
              <a:rPr kumimoji="0" lang="ar-JO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أسئلة                                                </a:t>
            </a:r>
            <a:r>
              <a:rPr kumimoji="0" lang="en-US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(</a:t>
            </a:r>
            <a:r>
              <a:rPr kumimoji="0" lang="en-US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درجة)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FA751"/>
              </a:buClr>
              <a:buSzPct val="160000"/>
              <a:tabLst/>
              <a:defRPr/>
            </a:pPr>
            <a:r>
              <a:rPr kumimoji="0" lang="ar-SA" sz="2000" b="1" i="0" u="sng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القسم الثّاني: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FA751"/>
              </a:buClr>
              <a:buSzPct val="160000"/>
              <a:buNone/>
              <a:tabLst/>
              <a:defRPr/>
            </a:pPr>
            <a:r>
              <a:rPr lang="ar-JO" sz="2000" b="1" cap="all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قواعد اللغة العربيّة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الإجابة عن </a:t>
            </a:r>
            <a:r>
              <a:rPr kumimoji="0" lang="ar-JO" sz="2000" b="1" i="0" u="sng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جميع الأسئلة المرفقة </a:t>
            </a:r>
            <a:r>
              <a:rPr kumimoji="0" lang="ar-JO" sz="2000" b="1" i="0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(</a:t>
            </a:r>
            <a:r>
              <a:rPr kumimoji="0" lang="ar-JO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درجة)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FA751"/>
              </a:buClr>
              <a:buSzPct val="160000"/>
              <a:tabLst/>
              <a:defRPr/>
            </a:pPr>
            <a:r>
              <a:rPr kumimoji="0" lang="ar-SA" sz="2000" b="1" i="0" u="sng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القسم الثّالث: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FA751"/>
              </a:buClr>
              <a:buSzPct val="160000"/>
              <a:buNone/>
              <a:tabLst/>
              <a:defRPr/>
            </a:pPr>
            <a:r>
              <a:rPr kumimoji="0" lang="en-US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الأدب: الإجابة عن  </a:t>
            </a:r>
            <a:r>
              <a:rPr kumimoji="0" lang="ar-JO" sz="2000" b="1" i="0" u="sng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نص واحد </a:t>
            </a:r>
            <a:r>
              <a:rPr lang="ar-JO" sz="2000" b="1" cap="all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فقط من </a:t>
            </a:r>
            <a:r>
              <a:rPr kumimoji="0" lang="ar-JO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النصين المرفقين                     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(</a:t>
            </a:r>
            <a:r>
              <a:rPr kumimoji="0" lang="en-US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درجة)</a:t>
            </a:r>
          </a:p>
          <a:p>
            <a:pPr marL="228600" marR="0" lvl="0" indent="-22860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FA751"/>
              </a:buClr>
              <a:buSzPct val="160000"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المجموع                                                                            </a:t>
            </a:r>
            <a:r>
              <a:rPr kumimoji="0" lang="en-US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kumimoji="0" lang="ar-JO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30+30+40</a:t>
            </a:r>
            <a:r>
              <a:rPr kumimoji="0" lang="ar-SA" sz="20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= 100 درجة</a:t>
            </a:r>
          </a:p>
          <a:p>
            <a:pPr marL="0" indent="0" algn="ctr" rtl="1">
              <a:buNone/>
            </a:pPr>
            <a:br>
              <a:rPr lang="ar-SA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  <a:p>
            <a:endParaRPr lang="en-US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7404" y="304800"/>
            <a:ext cx="4009767" cy="400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483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67D787D-97C5-4B28-B3D3-959DD1B00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234" y="515709"/>
            <a:ext cx="5021182" cy="1745742"/>
          </a:xfrm>
        </p:spPr>
        <p:txBody>
          <a:bodyPr>
            <a:normAutofit/>
          </a:bodyPr>
          <a:lstStyle/>
          <a:p>
            <a:pPr algn="ctr"/>
            <a:r>
              <a:rPr lang="ar-SA" sz="6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فهم المقروء</a:t>
            </a:r>
            <a:endParaRPr lang="he-IL" sz="6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DC6CBE2-C861-4ECB-89EF-DE8631ADF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884" y="1804251"/>
            <a:ext cx="9127882" cy="3311189"/>
          </a:xfrm>
        </p:spPr>
        <p:txBody>
          <a:bodyPr>
            <a:normAutofit/>
          </a:bodyPr>
          <a:lstStyle/>
          <a:p>
            <a:pPr algn="ctr" rtl="1"/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نص لم يدرّس</a:t>
            </a:r>
            <a:endParaRPr lang="ar-JO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rtl="1">
              <a:buNone/>
            </a:pPr>
            <a:endParaRPr lang="he-I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967590A6-A870-4708-8C0A-197441A478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9466" y="838200"/>
            <a:ext cx="11444147" cy="653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50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62125" y="73534"/>
            <a:ext cx="7129727" cy="2107692"/>
          </a:xfrm>
        </p:spPr>
        <p:txBody>
          <a:bodyPr>
            <a:normAutofit/>
          </a:bodyPr>
          <a:lstStyle/>
          <a:p>
            <a:pPr algn="ctr"/>
            <a:r>
              <a:rPr lang="ar-JO" sz="6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قواعد اللغة العربيّة</a:t>
            </a:r>
            <a:endParaRPr lang="he-IL" sz="6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1190065" y="1609725"/>
            <a:ext cx="10551857" cy="4403216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المواضيع المطلوبة في قواعد اللغة العربيّة:</a:t>
            </a:r>
            <a:endParaRPr lang="ar-AE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JO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الجملة الفعليّة: الفعل الماضي , الامر ,المضارع, الفاعل ,والمفعول به.</a:t>
            </a:r>
            <a:endParaRPr lang="ar-AE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A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JO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الجملة </a:t>
            </a:r>
            <a:r>
              <a:rPr lang="ar-JO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الاسميّة:المبتدأ</a:t>
            </a:r>
            <a:r>
              <a:rPr lang="ar-JO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والخبر وأنواع الخبر</a:t>
            </a:r>
            <a:r>
              <a:rPr lang="ar-A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r" rtl="1">
              <a:lnSpc>
                <a:spcPct val="150000"/>
              </a:lnSpc>
            </a:pPr>
            <a:r>
              <a:rPr lang="ar-JO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الجار والمجرور.</a:t>
            </a:r>
          </a:p>
          <a:p>
            <a:pPr algn="r" rtl="1">
              <a:lnSpc>
                <a:spcPct val="150000"/>
              </a:lnSpc>
            </a:pPr>
            <a:r>
              <a:rPr lang="ar-JO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كان واخواتها.</a:t>
            </a:r>
          </a:p>
          <a:p>
            <a:pPr algn="r" rtl="1">
              <a:lnSpc>
                <a:spcPct val="150000"/>
              </a:lnSpc>
            </a:pPr>
            <a:endParaRPr lang="he-IL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61F0FA61-40CB-4D9E-B347-D4A18EE0E0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9724" y="1971674"/>
            <a:ext cx="6183709" cy="618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41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204063" y="525861"/>
            <a:ext cx="10396882" cy="1441334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الماد</a:t>
            </a:r>
            <a:r>
              <a:rPr lang="ar-SA" sz="6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AE" sz="6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ة المطلوبة في الأدب</a:t>
            </a:r>
            <a:endParaRPr lang="he-IL" sz="6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14445" y="2172561"/>
            <a:ext cx="8915400" cy="5816797"/>
          </a:xfrm>
        </p:spPr>
        <p:txBody>
          <a:bodyPr>
            <a:normAutofit/>
          </a:bodyPr>
          <a:lstStyle/>
          <a:p>
            <a:pPr algn="r" rtl="1"/>
            <a:r>
              <a:rPr lang="ar-AE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</a:t>
            </a:r>
            <a:r>
              <a:rPr lang="ar-JO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نثر </a:t>
            </a:r>
            <a:r>
              <a:rPr lang="ar-AE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القديم </a:t>
            </a:r>
            <a:r>
              <a:rPr lang="he-IL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r" rtl="1">
              <a:buNone/>
            </a:pPr>
            <a:r>
              <a:rPr lang="ar-AE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أ. </a:t>
            </a:r>
            <a:r>
              <a:rPr lang="ar-JO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خطبة الحجاج</a:t>
            </a:r>
            <a:r>
              <a:rPr lang="ar-AE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ar-JO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للحجاج بن يوسف الثقفي.</a:t>
            </a:r>
            <a:endParaRPr lang="ar-AE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ar-AE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الش</a:t>
            </a:r>
            <a:r>
              <a:rPr lang="ar-S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AE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عر الحديث :</a:t>
            </a:r>
            <a:endParaRPr lang="he-IL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ar-AE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أ. </a:t>
            </a:r>
            <a:r>
              <a:rPr lang="ar-JO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إرادة الحياة</a:t>
            </a:r>
            <a:r>
              <a:rPr lang="ar-S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ar-AE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ar-AE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القص</a:t>
            </a:r>
            <a:r>
              <a:rPr lang="ar-S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AE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ة القصيرة: </a:t>
            </a:r>
          </a:p>
          <a:p>
            <a:pPr marL="0" indent="0" algn="r" rtl="1">
              <a:buNone/>
            </a:pPr>
            <a:r>
              <a:rPr lang="ar-AE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أ. </a:t>
            </a:r>
            <a:r>
              <a:rPr lang="ar-JO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مارش الغروب</a:t>
            </a:r>
            <a:endParaRPr lang="he-IL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EC9F7E88-4E71-4CA3-9709-CB6D28C64B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2593" y="1360828"/>
            <a:ext cx="7278653" cy="58917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3419" y="3501482"/>
            <a:ext cx="447427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4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ملاحظة !</a:t>
            </a:r>
          </a:p>
          <a:p>
            <a:pPr algn="ctr">
              <a:lnSpc>
                <a:spcPct val="200000"/>
              </a:lnSpc>
            </a:pPr>
            <a:r>
              <a:rPr lang="ar-A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الن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A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صوص الت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A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عليمي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A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ة </a:t>
            </a:r>
          </a:p>
          <a:p>
            <a:pPr algn="ctr"/>
            <a:r>
              <a:rPr lang="ar-A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موجودة في كتاب : </a:t>
            </a:r>
          </a:p>
          <a:p>
            <a:pPr algn="ctr"/>
            <a:r>
              <a:rPr lang="ar-JO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المنتخب</a:t>
            </a:r>
            <a:endParaRPr lang="he-I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תמונה 8">
            <a:extLst>
              <a:ext uri="{FF2B5EF4-FFF2-40B4-BE49-F238E27FC236}">
                <a16:creationId xmlns:a16="http://schemas.microsoft.com/office/drawing/2014/main" id="{EFCCB499-3ED7-45A9-B4F6-AD34C7B516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48005" y="3079668"/>
            <a:ext cx="4539114" cy="454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76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</p:bldLst>
  </p:timing>
</p:sld>
</file>

<file path=ppt/theme/theme1.xml><?xml version="1.0" encoding="utf-8"?>
<a:theme xmlns:a="http://schemas.openxmlformats.org/drawingml/2006/main" name="פיאה">
  <a:themeElements>
    <a:clrScheme name="פיאה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פיאה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1511</TotalTime>
  <Words>233</Words>
  <Application>Microsoft Office PowerPoint</Application>
  <PresentationFormat>شاشة عريضة</PresentationFormat>
  <Paragraphs>43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פיאה</vt:lpstr>
      <vt:lpstr>عرض تقديمي في PowerPoint</vt:lpstr>
      <vt:lpstr>عرض تقديمي في PowerPoint</vt:lpstr>
      <vt:lpstr>مبنى وأقسام الامتحان وتوزيع الدّرجات: </vt:lpstr>
      <vt:lpstr>فهم المقروء</vt:lpstr>
      <vt:lpstr>قواعد اللغة العربيّة</vt:lpstr>
      <vt:lpstr>المادّة المطلوبة في الأدب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isis taha</dc:creator>
  <cp:lastModifiedBy>חדיגה סמרי</cp:lastModifiedBy>
  <cp:revision>18</cp:revision>
  <dcterms:created xsi:type="dcterms:W3CDTF">2023-12-19T13:54:35Z</dcterms:created>
  <dcterms:modified xsi:type="dcterms:W3CDTF">2025-08-17T14:19:41Z</dcterms:modified>
</cp:coreProperties>
</file>