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5" r:id="rId8"/>
    <p:sldId id="266" r:id="rId9"/>
    <p:sldId id="261" r:id="rId10"/>
    <p:sldId id="267" r:id="rId11"/>
    <p:sldId id="270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504B8620-9B91-4D9F-B13D-9D6F2A4B024F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8620-9B91-4D9F-B13D-9D6F2A4B024F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8620-9B91-4D9F-B13D-9D6F2A4B024F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8620-9B91-4D9F-B13D-9D6F2A4B024F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8620-9B91-4D9F-B13D-9D6F2A4B024F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8620-9B91-4D9F-B13D-9D6F2A4B024F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8620-9B91-4D9F-B13D-9D6F2A4B024F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8620-9B91-4D9F-B13D-9D6F2A4B024F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B8620-9B91-4D9F-B13D-9D6F2A4B024F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504B8620-9B91-4D9F-B13D-9D6F2A4B024F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04B8620-9B91-4D9F-B13D-9D6F2A4B024F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04B8620-9B91-4D9F-B13D-9D6F2A4B024F}" type="datetimeFigureOut">
              <a:rPr lang="en-US" smtClean="0"/>
              <a:t>8/28/2025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C1A07C11-C780-4EF2-BFAA-7C7EB7F02A6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792406"/>
            <a:ext cx="5181600" cy="31242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16851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609600"/>
            <a:ext cx="7467600" cy="6096000"/>
          </a:xfrm>
        </p:spPr>
        <p:txBody>
          <a:bodyPr>
            <a:normAutofit fontScale="47500" lnSpcReduction="20000"/>
          </a:bodyPr>
          <a:lstStyle/>
          <a:p>
            <a:pPr marL="0" indent="0" algn="ctr" rtl="1">
              <a:buNone/>
            </a:pPr>
            <a:r>
              <a:rPr lang="ar-SA" sz="11100" b="1" dirty="0">
                <a:solidFill>
                  <a:schemeClr val="bg2">
                    <a:lumMod val="25000"/>
                  </a:schemeClr>
                </a:solidFill>
              </a:rPr>
              <a:t>مهام الخلوة</a:t>
            </a:r>
            <a:endParaRPr lang="ar-EG" sz="11100" b="1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 algn="r" rtl="1">
              <a:buNone/>
            </a:pPr>
            <a:endParaRPr lang="en-US" sz="3100" dirty="0"/>
          </a:p>
          <a:p>
            <a:pPr marL="514350" indent="-514350" algn="r" rtl="1">
              <a:lnSpc>
                <a:spcPct val="170000"/>
              </a:lnSpc>
              <a:buFont typeface="+mj-lt"/>
              <a:buAutoNum type="arabicPeriod"/>
            </a:pPr>
            <a:r>
              <a:rPr lang="ar-SA" sz="5500" b="1" dirty="0"/>
              <a:t>ديني: مكان صلاة جماعي مركزي عند الدروز.</a:t>
            </a:r>
            <a:endParaRPr lang="ar-EG" sz="5500" dirty="0"/>
          </a:p>
          <a:p>
            <a:pPr marL="514350" indent="-514350" algn="r" rtl="1">
              <a:lnSpc>
                <a:spcPct val="170000"/>
              </a:lnSpc>
              <a:buFont typeface="+mj-lt"/>
              <a:buAutoNum type="arabicPeriod"/>
            </a:pPr>
            <a:r>
              <a:rPr lang="ar-SA" sz="5500" b="1" dirty="0"/>
              <a:t>محافظة على العادات والتقاليد، في الخلوة تتقرر غالبية القوانين الاجتماعية.</a:t>
            </a:r>
            <a:endParaRPr lang="ar-EG" sz="5500" dirty="0"/>
          </a:p>
          <a:p>
            <a:pPr marL="514350" indent="-514350" algn="r" rtl="1">
              <a:lnSpc>
                <a:spcPct val="170000"/>
              </a:lnSpc>
              <a:buFont typeface="+mj-lt"/>
              <a:buAutoNum type="arabicPeriod"/>
            </a:pPr>
            <a:r>
              <a:rPr lang="ar-SA" sz="5500" b="1" dirty="0"/>
              <a:t>ثقافية دينية.</a:t>
            </a:r>
            <a:endParaRPr lang="ar-EG" sz="5500" dirty="0"/>
          </a:p>
          <a:p>
            <a:pPr marL="514350" indent="-514350" algn="r" rtl="1">
              <a:lnSpc>
                <a:spcPct val="170000"/>
              </a:lnSpc>
              <a:buFont typeface="+mj-lt"/>
              <a:buAutoNum type="arabicPeriod"/>
            </a:pPr>
            <a:r>
              <a:rPr lang="ar-SA" sz="5500" b="1" dirty="0"/>
              <a:t>قوانين اجتماعية: الأمور التي يُعمل بها والأخرى المحظورة مع وسيلة لتنفيذ هذه القوانين بواسطة الحرمان الديني.</a:t>
            </a:r>
            <a:endParaRPr lang="en-US" sz="5500" dirty="0"/>
          </a:p>
          <a:p>
            <a:pPr marL="0" indent="0" algn="r" rtl="1">
              <a:lnSpc>
                <a:spcPct val="170000"/>
              </a:lnSpc>
              <a:buNone/>
            </a:pPr>
            <a:r>
              <a:rPr lang="he-IL" sz="5500" b="1" dirty="0"/>
              <a:t> </a:t>
            </a:r>
            <a:endParaRPr lang="en-US" sz="5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8376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609600"/>
            <a:ext cx="7467600" cy="6096000"/>
          </a:xfrm>
        </p:spPr>
        <p:txBody>
          <a:bodyPr>
            <a:normAutofit fontScale="47500" lnSpcReduction="20000"/>
          </a:bodyPr>
          <a:lstStyle/>
          <a:p>
            <a:pPr marL="0" indent="0" algn="r" rtl="1">
              <a:buNone/>
            </a:pPr>
            <a:r>
              <a:rPr lang="ar-SA" sz="6700" b="1" dirty="0">
                <a:solidFill>
                  <a:schemeClr val="bg2">
                    <a:lumMod val="25000"/>
                  </a:schemeClr>
                </a:solidFill>
              </a:rPr>
              <a:t>مهام الخلوة</a:t>
            </a:r>
            <a:r>
              <a:rPr lang="ar-EG" sz="6700" b="1" dirty="0">
                <a:solidFill>
                  <a:schemeClr val="bg2">
                    <a:lumMod val="25000"/>
                  </a:schemeClr>
                </a:solidFill>
              </a:rPr>
              <a:t>...</a:t>
            </a:r>
          </a:p>
          <a:p>
            <a:pPr marL="0" indent="0" algn="r" rtl="1">
              <a:buNone/>
            </a:pPr>
            <a:endParaRPr lang="en-US" sz="3100" dirty="0"/>
          </a:p>
          <a:p>
            <a:pPr marL="914400" indent="-914400" algn="r" rtl="1">
              <a:lnSpc>
                <a:spcPct val="170000"/>
              </a:lnSpc>
              <a:buFont typeface="+mj-lt"/>
              <a:buAutoNum type="arabicPeriod" startAt="5"/>
            </a:pPr>
            <a:r>
              <a:rPr lang="ar-SA" sz="5500" b="1" dirty="0"/>
              <a:t>وحدة العائلة والانتماء والدعم الاجتماعي.</a:t>
            </a:r>
            <a:endParaRPr lang="ar-EG" sz="5500" dirty="0"/>
          </a:p>
          <a:p>
            <a:pPr marL="914400" indent="-914400" algn="r" rtl="1">
              <a:lnSpc>
                <a:spcPct val="170000"/>
              </a:lnSpc>
              <a:buFont typeface="+mj-lt"/>
              <a:buAutoNum type="arabicPeriod" startAt="5"/>
            </a:pPr>
            <a:r>
              <a:rPr lang="ar-SA" sz="5500" b="1" dirty="0"/>
              <a:t>مراسيم الزواج.</a:t>
            </a:r>
            <a:endParaRPr lang="ar-EG" sz="5500" dirty="0"/>
          </a:p>
          <a:p>
            <a:pPr marL="914400" indent="-914400" algn="r" rtl="1">
              <a:lnSpc>
                <a:spcPct val="170000"/>
              </a:lnSpc>
              <a:buFont typeface="+mj-lt"/>
              <a:buAutoNum type="arabicPeriod" startAt="5"/>
            </a:pPr>
            <a:r>
              <a:rPr lang="ar-SA" sz="5500" b="1" dirty="0"/>
              <a:t>المآتم.</a:t>
            </a:r>
            <a:endParaRPr lang="ar-EG" sz="5500" dirty="0"/>
          </a:p>
          <a:p>
            <a:pPr marL="914400" indent="-914400" algn="r" rtl="1">
              <a:lnSpc>
                <a:spcPct val="170000"/>
              </a:lnSpc>
              <a:buFont typeface="+mj-lt"/>
              <a:buAutoNum type="arabicPeriod" startAt="5"/>
            </a:pPr>
            <a:r>
              <a:rPr lang="ar-SA" sz="5500" b="1" dirty="0"/>
              <a:t>المساواة بين الرجل والمرأة</a:t>
            </a:r>
            <a:endParaRPr lang="ar-EG" sz="5500" dirty="0"/>
          </a:p>
          <a:p>
            <a:pPr marL="914400" indent="-914400" algn="r" rtl="1">
              <a:lnSpc>
                <a:spcPct val="170000"/>
              </a:lnSpc>
              <a:buFont typeface="+mj-lt"/>
              <a:buAutoNum type="arabicPeriod" startAt="5"/>
            </a:pPr>
            <a:r>
              <a:rPr lang="ar-SA" sz="5500" b="1" dirty="0"/>
              <a:t>حرية العمل اليومي لكسب العيش والتفرغ للصلاة في الأمسيات والمواعيد.</a:t>
            </a:r>
            <a:endParaRPr lang="en-US" sz="5500" dirty="0"/>
          </a:p>
          <a:p>
            <a:pPr marL="0" indent="0" algn="r" rtl="1">
              <a:lnSpc>
                <a:spcPct val="170000"/>
              </a:lnSpc>
              <a:buNone/>
            </a:pPr>
            <a:r>
              <a:rPr lang="he-IL" sz="5500" b="1" dirty="0"/>
              <a:t> </a:t>
            </a:r>
            <a:endParaRPr lang="en-US" sz="55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0109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90600" y="685800"/>
            <a:ext cx="7315200" cy="5440363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3600" b="1" dirty="0">
                <a:solidFill>
                  <a:srgbClr val="002060"/>
                </a:solidFill>
              </a:rPr>
              <a:t>الخلوة كرمز</a:t>
            </a:r>
            <a:endParaRPr lang="ar-EG" sz="3600" b="1" dirty="0">
              <a:solidFill>
                <a:srgbClr val="002060"/>
              </a:solidFill>
            </a:endParaRPr>
          </a:p>
          <a:p>
            <a:pPr marL="0" indent="0" algn="ctr" rtl="1">
              <a:buNone/>
            </a:pPr>
            <a:endParaRPr lang="en-US" sz="3600" dirty="0">
              <a:solidFill>
                <a:schemeClr val="accent4">
                  <a:lumMod val="50000"/>
                </a:schemeClr>
              </a:solidFill>
            </a:endParaRP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b="1" dirty="0"/>
              <a:t>الخلوة هي رمز الدروز عامة والدين الدرزي خاصة</a:t>
            </a:r>
            <a:r>
              <a:rPr lang="ar-EG" sz="2800" b="1" dirty="0"/>
              <a:t>.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ar-SA" sz="2800" b="1" dirty="0"/>
              <a:t>الخلوة محور يدور حوله المجتمع الدرزي على كل ما يحتويه من فحوى ومفهوم سرية الدين</a:t>
            </a:r>
            <a:r>
              <a:rPr lang="ar-EG" sz="2800" b="1" dirty="0"/>
              <a:t>، </a:t>
            </a:r>
            <a:r>
              <a:rPr lang="ar-SA" sz="2800" b="1" dirty="0"/>
              <a:t>العادات </a:t>
            </a:r>
            <a:r>
              <a:rPr lang="ar-EG" sz="2800" b="1" dirty="0"/>
              <a:t>و</a:t>
            </a:r>
            <a:r>
              <a:rPr lang="ar-SA" sz="2800" b="1" dirty="0"/>
              <a:t>التقاليد</a:t>
            </a:r>
            <a:r>
              <a:rPr lang="ar-EG" sz="2800" b="1" dirty="0"/>
              <a:t>،</a:t>
            </a:r>
            <a:r>
              <a:rPr lang="ar-SA" sz="2800" b="1" dirty="0"/>
              <a:t> الانتماء المتواصل وغيرها، </a:t>
            </a:r>
            <a:endParaRPr lang="ar-EG" sz="2800" b="1" dirty="0"/>
          </a:p>
          <a:p>
            <a:pPr marL="0" indent="0" algn="r" rtl="1">
              <a:lnSpc>
                <a:spcPct val="150000"/>
              </a:lnSpc>
              <a:buNone/>
            </a:pPr>
            <a:endParaRPr lang="ar-EG" b="1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80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09600" y="1828800"/>
            <a:ext cx="7772400" cy="3581400"/>
          </a:xfrm>
        </p:spPr>
        <p:txBody>
          <a:bodyPr>
            <a:normAutofit fontScale="90000"/>
          </a:bodyPr>
          <a:lstStyle/>
          <a:p>
            <a:br>
              <a:rPr lang="ar-EG" sz="7300" b="1" dirty="0">
                <a:solidFill>
                  <a:srgbClr val="002060"/>
                </a:solidFill>
              </a:rPr>
            </a:br>
            <a:r>
              <a:rPr lang="ar-EG" sz="8000" b="1" dirty="0">
                <a:solidFill>
                  <a:srgbClr val="002060"/>
                </a:solidFill>
              </a:rPr>
              <a:t>درس ترا</a:t>
            </a:r>
            <a:r>
              <a:rPr lang="ar-LB" sz="8000" b="1" dirty="0">
                <a:solidFill>
                  <a:srgbClr val="002060"/>
                </a:solidFill>
              </a:rPr>
              <a:t>ث</a:t>
            </a:r>
            <a:br>
              <a:rPr lang="ar-LB" sz="8000" b="1" dirty="0">
                <a:solidFill>
                  <a:srgbClr val="002060"/>
                </a:solidFill>
              </a:rPr>
            </a:br>
            <a:r>
              <a:rPr lang="ar-EG" b="1" dirty="0">
                <a:solidFill>
                  <a:srgbClr val="002060"/>
                </a:solidFill>
              </a:rPr>
              <a:t>الصف </a:t>
            </a:r>
            <a:r>
              <a:rPr lang="ar-LB" b="1" dirty="0">
                <a:solidFill>
                  <a:srgbClr val="002060"/>
                </a:solidFill>
              </a:rPr>
              <a:t>العاشر</a:t>
            </a:r>
            <a:br>
              <a:rPr lang="ar-EG" b="1" dirty="0">
                <a:solidFill>
                  <a:srgbClr val="002060"/>
                </a:solidFill>
              </a:rPr>
            </a:br>
            <a:br>
              <a:rPr lang="ar-EG" sz="7300" b="1" dirty="0">
                <a:solidFill>
                  <a:srgbClr val="002060"/>
                </a:solidFill>
              </a:rPr>
            </a:br>
            <a:r>
              <a:rPr lang="ar-LB" sz="7300" b="1" dirty="0">
                <a:solidFill>
                  <a:srgbClr val="002060"/>
                </a:solidFill>
              </a:rPr>
              <a:t>الخلوة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0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38200" y="457200"/>
            <a:ext cx="7543800" cy="5516563"/>
          </a:xfrm>
        </p:spPr>
        <p:txBody>
          <a:bodyPr/>
          <a:lstStyle/>
          <a:p>
            <a:pPr marL="0" indent="0" algn="r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ar-SA" sz="6000" b="1" dirty="0">
                <a:solidFill>
                  <a:schemeClr val="accent1">
                    <a:lumMod val="75000"/>
                  </a:schemeClr>
                </a:solidFill>
              </a:rPr>
              <a:t>"الخلوة“</a:t>
            </a:r>
            <a:endParaRPr lang="en-US" sz="6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en-US" b="1" dirty="0"/>
          </a:p>
          <a:p>
            <a:pPr marL="0" indent="0" algn="r">
              <a:buNone/>
            </a:pPr>
            <a:r>
              <a:rPr lang="ar-SA" b="1" dirty="0"/>
              <a:t>بيت الصلاة </a:t>
            </a:r>
            <a:r>
              <a:rPr lang="ar-LB" b="1" dirty="0"/>
              <a:t>او دار العبادة عند طائفة الموحدين الدروز </a:t>
            </a:r>
            <a:endParaRPr lang="en-US" b="1" dirty="0"/>
          </a:p>
          <a:p>
            <a:pPr marL="0" indent="0" algn="r">
              <a:buNone/>
            </a:pPr>
            <a:r>
              <a:rPr lang="ar-LB" b="1" dirty="0"/>
              <a:t>يقيم المتدينون الدروز صلاتهم في الخلوة</a:t>
            </a:r>
            <a:r>
              <a:rPr lang="ar-EG" b="1" dirty="0"/>
              <a:t>،</a:t>
            </a:r>
            <a:br>
              <a:rPr lang="ar-EG" b="1" dirty="0"/>
            </a:br>
            <a:r>
              <a:rPr lang="ar-LB" b="1" dirty="0"/>
              <a:t> </a:t>
            </a:r>
            <a:endParaRPr lang="en-US" b="1" dirty="0"/>
          </a:p>
          <a:p>
            <a:pPr marL="0" indent="0" algn="r">
              <a:buNone/>
            </a:pPr>
            <a:r>
              <a:rPr lang="ar-LB" b="1" dirty="0"/>
              <a:t>يستمعون فيها الى المواعظ المختلفة الني تطهر نفوسهم وتجعلهم يتقربون من الخالق عز وجل.</a:t>
            </a:r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13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762000" y="609600"/>
            <a:ext cx="7696200" cy="5516563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3900" b="1" dirty="0">
                <a:solidFill>
                  <a:schemeClr val="accent6">
                    <a:lumMod val="50000"/>
                  </a:schemeClr>
                </a:solidFill>
              </a:rPr>
              <a:t>معن</a:t>
            </a:r>
            <a:r>
              <a:rPr lang="ar-EG" sz="3900" b="1" dirty="0">
                <a:solidFill>
                  <a:schemeClr val="accent6">
                    <a:lumMod val="50000"/>
                  </a:schemeClr>
                </a:solidFill>
              </a:rPr>
              <a:t>ى كلمة «خلوه»</a:t>
            </a:r>
          </a:p>
          <a:p>
            <a:pPr marL="0" indent="0" algn="ctr" rtl="1">
              <a:buNone/>
            </a:pPr>
            <a:endParaRPr lang="ar-EG" b="1" dirty="0"/>
          </a:p>
          <a:p>
            <a:pPr marL="0" indent="0" algn="r" rtl="1">
              <a:buNone/>
            </a:pPr>
            <a:r>
              <a:rPr lang="he-IL" b="1" dirty="0"/>
              <a:t>- </a:t>
            </a:r>
            <a:r>
              <a:rPr lang="ar-SA" b="1" dirty="0"/>
              <a:t>مكان خال "فارغ".</a:t>
            </a:r>
            <a:endParaRPr lang="en-US" dirty="0"/>
          </a:p>
          <a:p>
            <a:pPr marL="0" indent="0" algn="r" rtl="1">
              <a:buNone/>
            </a:pPr>
            <a:r>
              <a:rPr lang="he-IL" b="1" dirty="0"/>
              <a:t>- </a:t>
            </a:r>
            <a:r>
              <a:rPr lang="ar-SA" b="1" dirty="0"/>
              <a:t>مهجور ومتروك.</a:t>
            </a:r>
            <a:endParaRPr lang="en-US" dirty="0"/>
          </a:p>
          <a:p>
            <a:pPr algn="r" rtl="1">
              <a:buFontTx/>
              <a:buChar char="-"/>
            </a:pPr>
            <a:r>
              <a:rPr lang="ar-SA" b="1" dirty="0"/>
              <a:t>الاختلاء أي الانفراد بآخر.</a:t>
            </a:r>
            <a:endParaRPr lang="ar-EG" b="1" dirty="0"/>
          </a:p>
          <a:p>
            <a:pPr algn="r" rtl="1">
              <a:buFontTx/>
              <a:buChar char="-"/>
            </a:pPr>
            <a:endParaRPr lang="en-US" dirty="0"/>
          </a:p>
          <a:p>
            <a:pPr marL="0" indent="0" algn="r" rtl="1">
              <a:buNone/>
            </a:pPr>
            <a:r>
              <a:rPr lang="ar-SA" b="1" u="sng" dirty="0">
                <a:solidFill>
                  <a:schemeClr val="accent6">
                    <a:lumMod val="75000"/>
                  </a:schemeClr>
                </a:solidFill>
              </a:rPr>
              <a:t>المعنى الأخير</a:t>
            </a:r>
            <a:r>
              <a:rPr lang="ar-EG" b="1" u="sng" dirty="0">
                <a:solidFill>
                  <a:schemeClr val="accent6">
                    <a:lumMod val="75000"/>
                  </a:schemeClr>
                </a:solidFill>
              </a:rPr>
              <a:t>: </a:t>
            </a:r>
          </a:p>
          <a:p>
            <a:pPr marL="0" indent="0" algn="r" rtl="1">
              <a:buNone/>
            </a:pPr>
            <a:r>
              <a:rPr lang="ar-SA" b="1" dirty="0"/>
              <a:t>الانفراد بآخر والاختلاء في العزلة هو الأقرب إلى المفهوم الصحيح للخلوة حين ينفرد الدرزي بخالقه في عزلة عن المجتمع الخارجي.</a:t>
            </a:r>
            <a:br>
              <a:rPr lang="ar-EG" dirty="0"/>
            </a:br>
            <a:r>
              <a:rPr lang="ar-SA" b="1" dirty="0"/>
              <a:t>فالخلوة بيت متواضع كان وما زال </a:t>
            </a:r>
            <a:r>
              <a:rPr lang="ar-SA" b="1" dirty="0" err="1"/>
              <a:t>يؤمه</a:t>
            </a:r>
            <a:r>
              <a:rPr lang="ar-SA" b="1" dirty="0"/>
              <a:t> فقط رجال الدين والنساء</a:t>
            </a:r>
            <a:r>
              <a:rPr lang="ar-EG" b="1" dirty="0"/>
              <a:t> المتدينات</a:t>
            </a:r>
            <a:r>
              <a:rPr lang="ar-SA" b="1" dirty="0"/>
              <a:t> للصلاة.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924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533400"/>
            <a:ext cx="8001000" cy="5943600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SA" sz="3600" b="1" dirty="0">
                <a:solidFill>
                  <a:schemeClr val="accent1">
                    <a:lumMod val="75000"/>
                  </a:schemeClr>
                </a:solidFill>
              </a:rPr>
              <a:t>تحديد مكان الخلوة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en-US" b="1" dirty="0"/>
          </a:p>
          <a:p>
            <a:pPr marL="0" indent="0" algn="r" rtl="1">
              <a:buNone/>
            </a:pPr>
            <a:r>
              <a:rPr lang="ar-SA" b="1" dirty="0"/>
              <a:t>هناك عاملان يحددان موقع الخلوة:</a:t>
            </a:r>
            <a:endParaRPr lang="ar-EG" b="1" dirty="0"/>
          </a:p>
          <a:p>
            <a:pPr marL="0" indent="0" algn="r" rtl="1">
              <a:buNone/>
            </a:pPr>
            <a:endParaRPr lang="en-US" dirty="0"/>
          </a:p>
          <a:p>
            <a:pPr marL="400050" lvl="1" indent="0" algn="r" rtl="1">
              <a:buNone/>
            </a:pPr>
            <a:r>
              <a:rPr lang="he-IL" sz="3200" b="1" u="sng" dirty="0">
                <a:solidFill>
                  <a:srgbClr val="002060"/>
                </a:solidFill>
              </a:rPr>
              <a:t>1- </a:t>
            </a:r>
            <a:r>
              <a:rPr lang="ar-SA" sz="3200" b="1" u="sng" dirty="0">
                <a:solidFill>
                  <a:srgbClr val="002060"/>
                </a:solidFill>
              </a:rPr>
              <a:t>عامل العزلة</a:t>
            </a:r>
            <a:r>
              <a:rPr lang="ar-EG" sz="3200" b="1" u="sng" dirty="0">
                <a:solidFill>
                  <a:srgbClr val="002060"/>
                </a:solidFill>
              </a:rPr>
              <a:t>:</a:t>
            </a:r>
            <a:endParaRPr lang="en-US" sz="3200" u="sng" dirty="0">
              <a:solidFill>
                <a:srgbClr val="002060"/>
              </a:solidFill>
            </a:endParaRPr>
          </a:p>
          <a:p>
            <a:pPr marL="400050" lvl="1" indent="0" algn="r" rtl="1">
              <a:buNone/>
            </a:pPr>
            <a:r>
              <a:rPr lang="ar-SA" sz="2800" b="1" dirty="0"/>
              <a:t>بما أن الكتمان الديني هو من أهم أسس الدين الدرزي فقد دأب الدروز تحديد موقع جانبي للخلوة في أطراف الحارات الداخلية.</a:t>
            </a:r>
            <a:br>
              <a:rPr lang="ar-EG" sz="2800" b="1" dirty="0"/>
            </a:br>
            <a:br>
              <a:rPr lang="ar-EG" sz="2800" b="1" dirty="0"/>
            </a:br>
            <a:r>
              <a:rPr lang="he-IL" sz="3200" b="1" u="sng" dirty="0">
                <a:solidFill>
                  <a:srgbClr val="002060"/>
                </a:solidFill>
              </a:rPr>
              <a:t>2- </a:t>
            </a:r>
            <a:r>
              <a:rPr lang="ar-SA" sz="3200" b="1" u="sng" dirty="0">
                <a:solidFill>
                  <a:srgbClr val="002060"/>
                </a:solidFill>
              </a:rPr>
              <a:t>العامل البشري</a:t>
            </a:r>
            <a:r>
              <a:rPr lang="ar-EG" sz="3200" b="1" u="sng" dirty="0">
                <a:solidFill>
                  <a:srgbClr val="002060"/>
                </a:solidFill>
              </a:rPr>
              <a:t>:</a:t>
            </a:r>
            <a:endParaRPr lang="en-US" sz="3200" b="1" u="sng" dirty="0">
              <a:solidFill>
                <a:srgbClr val="002060"/>
              </a:solidFill>
            </a:endParaRPr>
          </a:p>
          <a:p>
            <a:pPr marL="400050" lvl="1" indent="0" algn="r" rtl="1">
              <a:buNone/>
            </a:pPr>
            <a:r>
              <a:rPr lang="ar-SA" sz="2800" b="1" dirty="0"/>
              <a:t>عند  القرار بإقامة خلوة جديدة فأنها تحدد بالقرب من بيت إمام العائلة أو في بيته نفسه وذلك بالتعاون بين أفراد العائلة.</a:t>
            </a:r>
            <a:endParaRPr lang="ar-EG" sz="2800" b="1" dirty="0"/>
          </a:p>
          <a:p>
            <a:pPr marL="400050" lvl="1" indent="0" algn="r" rtl="1">
              <a:buNone/>
            </a:pPr>
            <a:endParaRPr lang="en-US" sz="3200" dirty="0"/>
          </a:p>
          <a:p>
            <a:pPr marL="400050" lvl="1" indent="0" algn="r" rtl="1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2377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09600"/>
            <a:ext cx="8001000" cy="6019800"/>
          </a:xfrm>
        </p:spPr>
        <p:txBody>
          <a:bodyPr>
            <a:normAutofit fontScale="92500" lnSpcReduction="20000"/>
          </a:bodyPr>
          <a:lstStyle/>
          <a:p>
            <a:pPr marL="0" indent="0" algn="ctr" rtl="1">
              <a:buNone/>
            </a:pPr>
            <a:r>
              <a:rPr lang="ar-SA" sz="5200" b="1" dirty="0">
                <a:solidFill>
                  <a:srgbClr val="FF0000"/>
                </a:solidFill>
              </a:rPr>
              <a:t>مبنى ال</a:t>
            </a:r>
            <a:r>
              <a:rPr lang="ar-EG" sz="5200" b="1" dirty="0">
                <a:solidFill>
                  <a:srgbClr val="FF0000"/>
                </a:solidFill>
              </a:rPr>
              <a:t>خلوة</a:t>
            </a:r>
          </a:p>
          <a:p>
            <a:pPr marL="0" indent="0" algn="ctr" rtl="1">
              <a:buNone/>
            </a:pPr>
            <a:endParaRPr lang="en-US" sz="4500" dirty="0">
              <a:solidFill>
                <a:srgbClr val="FF0000"/>
              </a:solidFill>
            </a:endParaRPr>
          </a:p>
          <a:p>
            <a:pPr algn="r" rtl="1"/>
            <a:r>
              <a:rPr lang="ar-SA" sz="4000" b="1" dirty="0"/>
              <a:t>الخلوة هو بيت متواضع، واحد من سائر البيوت القديمة عامة من حيث حجر البناء أو الشكل الخارجي ويصعب جدا تمييزه. وذلك بخلاف الكنيسة والمسجد (كالصليب أو الهلال).</a:t>
            </a:r>
            <a:endParaRPr lang="ar-EG" sz="4000" b="1" dirty="0"/>
          </a:p>
          <a:p>
            <a:pPr algn="r" rtl="1"/>
            <a:endParaRPr lang="ar-EG" sz="4000" b="1" dirty="0"/>
          </a:p>
          <a:p>
            <a:pPr algn="r" rtl="1"/>
            <a:r>
              <a:rPr lang="ar-SA" sz="4000" b="1" dirty="0"/>
              <a:t>تقسم الخلوة </a:t>
            </a:r>
            <a:r>
              <a:rPr lang="ar-EG" sz="4000" b="1" dirty="0"/>
              <a:t>ل</a:t>
            </a:r>
            <a:r>
              <a:rPr lang="ar-SA" sz="4000" b="1" dirty="0" err="1"/>
              <a:t>جزءان</a:t>
            </a:r>
            <a:r>
              <a:rPr lang="ar-SA" sz="4000" b="1" dirty="0"/>
              <a:t>: </a:t>
            </a:r>
            <a:br>
              <a:rPr lang="ar-EG" sz="4000" b="1" dirty="0"/>
            </a:br>
            <a:r>
              <a:rPr lang="ar-SA" sz="4000" b="1" dirty="0"/>
              <a:t>الأول لرجال الدين والآخر للنساء مع انعزال تام بين الجزأين</a:t>
            </a:r>
            <a:r>
              <a:rPr lang="ar-EG" sz="4000" b="1" dirty="0"/>
              <a:t>.</a:t>
            </a:r>
            <a:br>
              <a:rPr lang="ar-EG" sz="4000" b="1" dirty="0"/>
            </a:b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80627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0" y="838200"/>
            <a:ext cx="7239000" cy="5668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b="1" dirty="0">
                <a:solidFill>
                  <a:srgbClr val="FF0000"/>
                </a:solidFill>
              </a:rPr>
              <a:t>مبنى ال</a:t>
            </a:r>
            <a:r>
              <a:rPr lang="ar-EG" b="1" dirty="0">
                <a:solidFill>
                  <a:srgbClr val="FF0000"/>
                </a:solidFill>
              </a:rPr>
              <a:t>خلوة.....</a:t>
            </a:r>
          </a:p>
          <a:p>
            <a:pPr algn="r" rtl="1"/>
            <a:endParaRPr lang="ar-EG" b="1" dirty="0"/>
          </a:p>
          <a:p>
            <a:pPr algn="r" rtl="1"/>
            <a:r>
              <a:rPr lang="ar-SA" b="1" dirty="0"/>
              <a:t>في الفناء الداخلي يتواجد عادة بئر ماء للشرب</a:t>
            </a:r>
            <a:endParaRPr lang="ar-EG" b="1" dirty="0"/>
          </a:p>
          <a:p>
            <a:pPr marL="0" indent="0" algn="r" rtl="1">
              <a:buNone/>
            </a:pPr>
            <a:endParaRPr lang="ar-EG" b="1" dirty="0"/>
          </a:p>
          <a:p>
            <a:pPr algn="r" rtl="1"/>
            <a:r>
              <a:rPr lang="ar-SA" b="1" dirty="0"/>
              <a:t>الخلوة محاطة عادة لجدار أو سياج يضيف إلى عزلتها بعدا آخر عن الحياة الخارجية.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810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295400" y="914400"/>
            <a:ext cx="6934200" cy="54403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SA" b="1" dirty="0">
                <a:solidFill>
                  <a:srgbClr val="FF0000"/>
                </a:solidFill>
              </a:rPr>
              <a:t>مبنى ال</a:t>
            </a:r>
            <a:r>
              <a:rPr lang="ar-EG" b="1" dirty="0">
                <a:solidFill>
                  <a:srgbClr val="FF0000"/>
                </a:solidFill>
              </a:rPr>
              <a:t>خلوة.....</a:t>
            </a:r>
          </a:p>
          <a:p>
            <a:pPr algn="r" rtl="1"/>
            <a:endParaRPr lang="ar-EG" b="1" dirty="0"/>
          </a:p>
          <a:p>
            <a:pPr algn="r" rtl="1"/>
            <a:r>
              <a:rPr lang="ar-SA" b="1" dirty="0"/>
              <a:t>الشبابيك الصغرى في جدران المبنى بالقرب من السقف حيث أن نظر المارة لا يستطيع رؤية ما يجول في الداخل والعكس.</a:t>
            </a:r>
            <a:endParaRPr lang="ar-EG" b="1" dirty="0"/>
          </a:p>
          <a:p>
            <a:pPr algn="r" rtl="1"/>
            <a:endParaRPr lang="ar-EG" b="1" dirty="0"/>
          </a:p>
          <a:p>
            <a:pPr algn="r" rtl="1"/>
            <a:r>
              <a:rPr lang="ar-SA" b="1" dirty="0"/>
              <a:t> تفتقر الخلوة عادة إلى الأثاث قصدا والجلوس يتم على الأرض المغطاة الحصير أو السجاد وما إلى ذلك تقشفا وخشوعا لله.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382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685801"/>
            <a:ext cx="7772400" cy="6019799"/>
          </a:xfrm>
        </p:spPr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EG" sz="4400" b="1" dirty="0">
                <a:solidFill>
                  <a:srgbClr val="003300"/>
                </a:solidFill>
              </a:rPr>
              <a:t>الجلوس في الخلوة</a:t>
            </a:r>
          </a:p>
          <a:p>
            <a:pPr marL="0" indent="0" algn="ctr" rtl="1">
              <a:buNone/>
            </a:pPr>
            <a:endParaRPr lang="en-US" b="1" dirty="0">
              <a:solidFill>
                <a:srgbClr val="003300"/>
              </a:solidFill>
            </a:endParaRPr>
          </a:p>
          <a:p>
            <a:pPr algn="r" rtl="1"/>
            <a:r>
              <a:rPr lang="ar-SA" b="1" dirty="0"/>
              <a:t>يتم الجلوس في الخلوة بشكل رباعي</a:t>
            </a:r>
            <a:r>
              <a:rPr lang="ar-EG" b="1" dirty="0"/>
              <a:t>.</a:t>
            </a:r>
          </a:p>
          <a:p>
            <a:pPr algn="r" rtl="1"/>
            <a:endParaRPr lang="ar-EG" b="1" dirty="0"/>
          </a:p>
          <a:p>
            <a:pPr algn="r" rtl="1"/>
            <a:r>
              <a:rPr lang="ar-SA" b="1" dirty="0"/>
              <a:t>يتمركز الإمام في وسط صدر البيت وفي مكان ثابت غالبا وبجانبيْه رجال الدين المسنين وذوي المكانة حسب الترتيب، وفي المقابل يجلس صغار رجال الدين عمرا.</a:t>
            </a:r>
            <a:endParaRPr lang="ar-EG" b="1" dirty="0"/>
          </a:p>
          <a:p>
            <a:pPr marL="0" indent="0" algn="r" rtl="1">
              <a:buNone/>
            </a:pPr>
            <a:endParaRPr lang="ar-EG" b="1" dirty="0"/>
          </a:p>
          <a:p>
            <a:pPr algn="r" rtl="1"/>
            <a:r>
              <a:rPr lang="ar-SA" b="1" dirty="0"/>
              <a:t>كذلك الأمر في الجز</a:t>
            </a:r>
            <a:r>
              <a:rPr lang="ar-EG" b="1" dirty="0"/>
              <a:t>ء</a:t>
            </a:r>
            <a:r>
              <a:rPr lang="ar-SA" b="1" dirty="0"/>
              <a:t> الخاص بالنساء حين تحل زوجة الإمام أو أمه مكانة الصدارة في الخلوة. </a:t>
            </a:r>
            <a:endParaRPr lang="ar-EG" b="1" dirty="0"/>
          </a:p>
        </p:txBody>
      </p:sp>
    </p:spTree>
    <p:extLst>
      <p:ext uri="{BB962C8B-B14F-4D97-AF65-F5344CB8AC3E}">
        <p14:creationId xmlns:p14="http://schemas.microsoft.com/office/powerpoint/2010/main" val="242700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נעץ">
  <a:themeElements>
    <a:clrScheme name="נעץ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נעץ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נעץ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173</TotalTime>
  <Words>461</Words>
  <Application>Microsoft Office PowerPoint</Application>
  <PresentationFormat>‫הצגה על המסך (4:3)</PresentationFormat>
  <Paragraphs>63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7" baseType="lpstr">
      <vt:lpstr>Brush Script MT</vt:lpstr>
      <vt:lpstr>Constantia</vt:lpstr>
      <vt:lpstr>Franklin Gothic Book</vt:lpstr>
      <vt:lpstr>Rage Italic</vt:lpstr>
      <vt:lpstr>נעץ</vt:lpstr>
      <vt:lpstr>מצגת של PowerPoint‏</vt:lpstr>
      <vt:lpstr> درس تراث الصف العاشر  الخلوة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الخلوة</dc:title>
  <dc:creator>234</dc:creator>
  <cp:lastModifiedBy>Najib Talhami</cp:lastModifiedBy>
  <cp:revision>17</cp:revision>
  <dcterms:created xsi:type="dcterms:W3CDTF">2018-01-30T06:33:46Z</dcterms:created>
  <dcterms:modified xsi:type="dcterms:W3CDTF">2025-08-28T18:12:27Z</dcterms:modified>
</cp:coreProperties>
</file>