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KW5BiEDS+tvrNXzhO4sRpKxOF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45906D-A590-4D0C-AB5B-0D4078710711}">
  <a:tblStyle styleId="{A745906D-A590-4D0C-AB5B-0D407871071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a259323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a259323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עשר שנות לימוד</a:t>
            </a:r>
            <a:endParaRPr/>
          </a:p>
        </p:txBody>
      </p:sp>
      <p:sp>
        <p:nvSpPr>
          <p:cNvPr id="85" name="Google Shape;85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על המורים</a:t>
            </a:r>
            <a:r>
              <a:rPr lang="he-IL" sz="2960" dirty="0"/>
              <a:t>/</a:t>
            </a:r>
            <a:r>
              <a:rPr lang="he-IL" sz="2960" dirty="0" err="1"/>
              <a:t>ות</a:t>
            </a:r>
            <a:r>
              <a:rPr lang="iw-IL" sz="2960" dirty="0"/>
              <a:t> להכין עם התלמידים</a:t>
            </a:r>
            <a:r>
              <a:rPr lang="he-IL" sz="2960" dirty="0"/>
              <a:t>/</a:t>
            </a:r>
            <a:r>
              <a:rPr lang="he-IL" sz="2960" dirty="0" err="1"/>
              <a:t>ות</a:t>
            </a:r>
            <a:r>
              <a:rPr lang="iw-IL" sz="2960" dirty="0"/>
              <a:t> תלקיט שמשקלו 30% ועל התלמידים להבחן בבחינה שמשקלה 70%. </a:t>
            </a:r>
            <a:endParaRPr dirty="0"/>
          </a:p>
          <a:p>
            <a:pPr marL="342900" lvl="0" indent="-15494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התלקיט הוא </a:t>
            </a:r>
            <a:r>
              <a:rPr lang="he-IL" sz="2960" dirty="0"/>
              <a:t>חלק מהציון הסופי, הוא גם </a:t>
            </a:r>
            <a:r>
              <a:rPr lang="iw-IL" sz="2960" dirty="0"/>
              <a:t>הכנה לבחינה והוא כולל:</a:t>
            </a:r>
            <a:endParaRPr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התייחסות </a:t>
            </a:r>
            <a:r>
              <a:rPr lang="he-IL" sz="2960" dirty="0"/>
              <a:t>לסיפור אחד ולשני שירים או ליצירת אומנות אחת במקום השירים, ה</a:t>
            </a:r>
            <a:r>
              <a:rPr lang="iw-IL" sz="2960" dirty="0"/>
              <a:t>כרת סוגי טקסטים, כתיבת קו"ח </a:t>
            </a:r>
            <a:r>
              <a:rPr lang="iw-IL" sz="2960" u="sng" dirty="0"/>
              <a:t>או</a:t>
            </a:r>
            <a:r>
              <a:rPr lang="iw-IL" sz="2960" dirty="0"/>
              <a:t> מכתב רשמי, כתיבת סיכום בורר, סמיכויות, שם המספר ותחביר </a:t>
            </a:r>
            <a:r>
              <a:rPr lang="iw-IL" sz="2960" u="sng" dirty="0"/>
              <a:t>או</a:t>
            </a:r>
            <a:r>
              <a:rPr lang="iw-IL" sz="2960" dirty="0"/>
              <a:t> מערכת הצורות. </a:t>
            </a:r>
            <a:endParaRPr lang="he-IL"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endParaRPr lang="he-IL"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he-IL" sz="2960" dirty="0"/>
              <a:t>ישנן 3 חוברות עזר ועבודה למורים/</a:t>
            </a:r>
            <a:r>
              <a:rPr lang="he-IL" sz="2960" dirty="0" err="1"/>
              <a:t>ות</a:t>
            </a:r>
            <a:r>
              <a:rPr lang="he-IL" sz="2960" dirty="0"/>
              <a:t>: חוברת הדרכה </a:t>
            </a:r>
            <a:r>
              <a:rPr lang="he-IL" sz="2960" dirty="0" err="1"/>
              <a:t>ומיומניות</a:t>
            </a:r>
            <a:r>
              <a:rPr lang="he-IL" sz="2960" dirty="0"/>
              <a:t>, חוברת לשון וחוברת יצירות ופרשנותן. </a:t>
            </a:r>
            <a:endParaRPr sz="2960" dirty="0"/>
          </a:p>
          <a:p>
            <a:pPr marL="342900" lvl="0" indent="-15494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 dirty="0"/>
          </a:p>
        </p:txBody>
      </p:sp>
      <p:pic>
        <p:nvPicPr>
          <p:cNvPr id="86" name="Google Shape;86;p2" descr="C:\Users\ישראלה\AppData\Local\Microsoft\Windows\Temporary Internet Files\Content.IE5\620LDRVQ\La_10.svg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536" y="404664"/>
            <a:ext cx="1652757" cy="122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תחביר – סוגי משפטים</a:t>
            </a:r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פשוט</a:t>
            </a:r>
            <a:r>
              <a:rPr lang="iw-IL" dirty="0"/>
              <a:t> – משפט בו יש רק נושא אחד ורק נשוא אחד. </a:t>
            </a:r>
            <a:endParaRPr dirty="0"/>
          </a:p>
          <a:p>
            <a:pPr marL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</a:t>
            </a:r>
            <a:r>
              <a:rPr lang="iw-IL" dirty="0"/>
              <a:t>למשל: דני </a:t>
            </a:r>
            <a:r>
              <a:rPr lang="iw-IL" dirty="0">
                <a:solidFill>
                  <a:srgbClr val="FF0000"/>
                </a:solidFill>
              </a:rPr>
              <a:t>אכל</a:t>
            </a:r>
            <a:r>
              <a:rPr lang="iw-IL" dirty="0"/>
              <a:t> תפוח.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מאוחה</a:t>
            </a:r>
            <a:r>
              <a:rPr lang="iw-IL" dirty="0"/>
              <a:t> – שני משפטים עצמאיים שחוברו בעזרת מילת קישור. </a:t>
            </a:r>
            <a:endParaRPr dirty="0"/>
          </a:p>
          <a:p>
            <a:pPr marL="0" lvl="0" indent="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</a:t>
            </a:r>
            <a:r>
              <a:rPr lang="iw-IL" dirty="0"/>
              <a:t>למשל: דני </a:t>
            </a:r>
            <a:r>
              <a:rPr lang="iw-IL" dirty="0">
                <a:solidFill>
                  <a:srgbClr val="FF0000"/>
                </a:solidFill>
              </a:rPr>
              <a:t>אוהב</a:t>
            </a:r>
            <a:r>
              <a:rPr lang="iw-IL" dirty="0"/>
              <a:t> תפוחים</a:t>
            </a:r>
            <a:r>
              <a:rPr lang="iw-IL" dirty="0">
                <a:solidFill>
                  <a:srgbClr val="0070C0"/>
                </a:solidFill>
              </a:rPr>
              <a:t>,</a:t>
            </a:r>
            <a:r>
              <a:rPr lang="iw-IL" dirty="0"/>
              <a:t> </a:t>
            </a:r>
            <a:r>
              <a:rPr lang="iw-IL" dirty="0">
                <a:solidFill>
                  <a:srgbClr val="0070C0"/>
                </a:solidFill>
              </a:rPr>
              <a:t>אבל</a:t>
            </a:r>
            <a:r>
              <a:rPr lang="iw-IL" dirty="0"/>
              <a:t> הוא לא </a:t>
            </a:r>
            <a:r>
              <a:rPr lang="iw-IL" dirty="0">
                <a:solidFill>
                  <a:srgbClr val="FF0000"/>
                </a:solidFill>
              </a:rPr>
              <a:t>אוהב</a:t>
            </a:r>
            <a:r>
              <a:rPr lang="iw-IL" dirty="0"/>
              <a:t> בננות.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מורכב </a:t>
            </a:r>
            <a:r>
              <a:rPr lang="iw-IL" dirty="0"/>
              <a:t>– שני משפטים שיש תלות ביניהם. למשל:  </a:t>
            </a:r>
            <a:r>
              <a:rPr lang="iw-IL" dirty="0">
                <a:solidFill>
                  <a:srgbClr val="0070C0"/>
                </a:solidFill>
              </a:rPr>
              <a:t>כש</a:t>
            </a:r>
            <a:r>
              <a:rPr lang="iw-IL" dirty="0"/>
              <a:t>דני </a:t>
            </a:r>
            <a:r>
              <a:rPr lang="he-IL" dirty="0">
                <a:solidFill>
                  <a:srgbClr val="FF0000"/>
                </a:solidFill>
              </a:rPr>
              <a:t>ישב</a:t>
            </a:r>
            <a:r>
              <a:rPr lang="he-IL" dirty="0"/>
              <a:t> על ספסל בגינה, הוא </a:t>
            </a:r>
            <a:r>
              <a:rPr lang="iw-IL" dirty="0">
                <a:solidFill>
                  <a:srgbClr val="FF0000"/>
                </a:solidFill>
              </a:rPr>
              <a:t>אכל</a:t>
            </a:r>
            <a:r>
              <a:rPr lang="iw-IL" dirty="0"/>
              <a:t> תפוח</a:t>
            </a:r>
            <a:r>
              <a:rPr lang="he-IL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תחביר – תפקיד תחבירי של מילה:</a:t>
            </a:r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הנשוא במשפט הוא </a:t>
            </a:r>
            <a:r>
              <a:rPr lang="iw-IL" sz="2960" b="1" u="sng" dirty="0"/>
              <a:t>הפועל</a:t>
            </a:r>
            <a:r>
              <a:rPr lang="iw-IL" sz="2960" dirty="0"/>
              <a:t>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הקטן </a:t>
            </a:r>
            <a:r>
              <a:rPr lang="iw-IL" sz="2960" dirty="0">
                <a:solidFill>
                  <a:srgbClr val="FF0000"/>
                </a:solidFill>
              </a:rPr>
              <a:t>אכל</a:t>
            </a:r>
            <a:r>
              <a:rPr lang="iw-IL" sz="2960" dirty="0"/>
              <a:t> תפוח.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הנושא – </a:t>
            </a:r>
            <a:r>
              <a:rPr lang="iw-IL" sz="2960" b="1" u="sng" dirty="0"/>
              <a:t>מי</a:t>
            </a:r>
            <a:r>
              <a:rPr lang="iw-IL" sz="2960" dirty="0"/>
              <a:t> שעשה את הפעולה: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2960"/>
              <a:buChar char="•"/>
            </a:pPr>
            <a:r>
              <a:rPr lang="iw-IL" sz="2960" dirty="0">
                <a:solidFill>
                  <a:srgbClr val="FF0000"/>
                </a:solidFill>
              </a:rPr>
              <a:t>דני</a:t>
            </a:r>
            <a:r>
              <a:rPr lang="iw-IL" sz="2960" dirty="0"/>
              <a:t> הקטן אכל תפוח.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משלים הפועל הוא מ</a:t>
            </a:r>
            <a:r>
              <a:rPr lang="he-IL" sz="2960" dirty="0" err="1"/>
              <a:t>ילה</a:t>
            </a:r>
            <a:r>
              <a:rPr lang="iw-IL" sz="2960" dirty="0"/>
              <a:t> </a:t>
            </a:r>
            <a:r>
              <a:rPr lang="he-IL" sz="2960" dirty="0"/>
              <a:t>ה</a:t>
            </a:r>
            <a:r>
              <a:rPr lang="iw-IL" sz="2960" dirty="0"/>
              <a:t>מתקשר</a:t>
            </a:r>
            <a:r>
              <a:rPr lang="he-IL" sz="2960" dirty="0"/>
              <a:t>ת</a:t>
            </a:r>
            <a:r>
              <a:rPr lang="iw-IL" sz="2960" dirty="0"/>
              <a:t> לפועל</a:t>
            </a:r>
            <a:r>
              <a:rPr lang="he-IL" sz="2960" dirty="0"/>
              <a:t> והוא עונה פעמים רבות על השאלה </a:t>
            </a:r>
            <a:r>
              <a:rPr lang="he-IL" sz="2960" b="1" u="sng" dirty="0"/>
              <a:t>מה</a:t>
            </a:r>
            <a:r>
              <a:rPr lang="iw-IL" sz="2960" dirty="0"/>
              <a:t>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הקטן אכל </a:t>
            </a:r>
            <a:r>
              <a:rPr lang="iw-IL" sz="2960" dirty="0">
                <a:solidFill>
                  <a:srgbClr val="FF0000"/>
                </a:solidFill>
              </a:rPr>
              <a:t>תפוח</a:t>
            </a:r>
            <a:r>
              <a:rPr lang="iw-IL" sz="2960" dirty="0"/>
              <a:t>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משלים השם הוא מ</a:t>
            </a:r>
            <a:r>
              <a:rPr lang="he-IL" sz="2960" dirty="0" err="1"/>
              <a:t>ילה</a:t>
            </a:r>
            <a:r>
              <a:rPr lang="iw-IL" sz="2960" dirty="0"/>
              <a:t> שמתקשר</a:t>
            </a:r>
            <a:r>
              <a:rPr lang="he-IL" sz="2960" dirty="0"/>
              <a:t>ת</a:t>
            </a:r>
            <a:r>
              <a:rPr lang="iw-IL" sz="2960" dirty="0"/>
              <a:t> לשם עצם ולא לפועל: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</a:t>
            </a:r>
            <a:r>
              <a:rPr lang="iw-IL" sz="2960" dirty="0">
                <a:solidFill>
                  <a:srgbClr val="FF0000"/>
                </a:solidFill>
              </a:rPr>
              <a:t>הקטן</a:t>
            </a:r>
            <a:r>
              <a:rPr lang="iw-IL" sz="2960" dirty="0"/>
              <a:t> אכל תפוח.</a:t>
            </a:r>
            <a:r>
              <a:rPr lang="he-IL" sz="2960" dirty="0"/>
              <a:t> מ</a:t>
            </a:r>
            <a:r>
              <a:rPr lang="iw-IL" sz="2960" dirty="0"/>
              <a:t>שלים שם עונה על השאלה – </a:t>
            </a:r>
            <a:r>
              <a:rPr lang="iw-IL" sz="2960" b="1" u="sng" dirty="0"/>
              <a:t>איזה</a:t>
            </a:r>
            <a:r>
              <a:rPr lang="he-IL" sz="2960" b="1" u="sng" dirty="0"/>
              <a:t>?</a:t>
            </a:r>
            <a:endParaRPr sz="296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מערכת הצורות - הפועל</a:t>
            </a:r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שורש</a:t>
            </a:r>
            <a:r>
              <a:rPr lang="iw-IL" dirty="0"/>
              <a:t> </a:t>
            </a:r>
            <a:r>
              <a:rPr lang="he-IL" dirty="0"/>
              <a:t>ובניין </a:t>
            </a:r>
            <a:r>
              <a:rPr lang="iw-IL" dirty="0"/>
              <a:t>של מילה אנו מוצאים בעזרת הנוסחה: </a:t>
            </a:r>
            <a:endParaRPr lang="he-IL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he-IL" dirty="0"/>
              <a:t>    "מה עשה </a:t>
            </a:r>
            <a:r>
              <a:rPr lang="iw-IL" dirty="0"/>
              <a:t>הוא אתמול</a:t>
            </a:r>
            <a:r>
              <a:rPr lang="he-IL" dirty="0"/>
              <a:t>"?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he-IL" dirty="0"/>
              <a:t>     </a:t>
            </a:r>
            <a:r>
              <a:rPr lang="iw-IL" dirty="0"/>
              <a:t>למשל </a:t>
            </a:r>
            <a:r>
              <a:rPr lang="he-IL" dirty="0"/>
              <a:t>: א</a:t>
            </a:r>
            <a:r>
              <a:rPr lang="iw-IL" dirty="0"/>
              <a:t>כלתי עוגה. </a:t>
            </a: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  </a:t>
            </a:r>
            <a:r>
              <a:rPr lang="iw-IL" dirty="0"/>
              <a:t>הוא אתמול </a:t>
            </a:r>
            <a:r>
              <a:rPr lang="iw-IL" u="sng" dirty="0"/>
              <a:t>אכל</a:t>
            </a:r>
            <a:r>
              <a:rPr lang="he-IL" dirty="0"/>
              <a:t> עוגה.</a:t>
            </a:r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  ה</a:t>
            </a:r>
            <a:r>
              <a:rPr lang="iw-IL" dirty="0"/>
              <a:t>שורש: אכ"ל.</a:t>
            </a:r>
            <a:r>
              <a:rPr lang="he-IL" dirty="0"/>
              <a:t> בניין פעל-קל.</a:t>
            </a:r>
            <a:endParaRPr dirty="0"/>
          </a:p>
          <a:p>
            <a:pPr marL="342900" lvl="0" indent="-1397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בניינים</a:t>
            </a:r>
            <a:r>
              <a:rPr lang="iw-IL" dirty="0"/>
              <a:t>: ישנם שבעה בניינים – פעל </a:t>
            </a:r>
            <a:r>
              <a:rPr lang="he-IL" dirty="0"/>
              <a:t>(</a:t>
            </a:r>
            <a:r>
              <a:rPr lang="iw-IL" dirty="0"/>
              <a:t>קל</a:t>
            </a:r>
            <a:r>
              <a:rPr lang="he-IL" dirty="0"/>
              <a:t>) </a:t>
            </a:r>
            <a:r>
              <a:rPr lang="iw-IL" dirty="0"/>
              <a:t>נפעל, הפעיל הופעל, פיעל פועל, והתפעל.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זמנים</a:t>
            </a:r>
            <a:r>
              <a:rPr lang="iw-IL" dirty="0"/>
              <a:t>: עבר, הווה </a:t>
            </a:r>
            <a:r>
              <a:rPr lang="he-IL" dirty="0"/>
              <a:t>(בינוני), ע</a:t>
            </a:r>
            <a:r>
              <a:rPr lang="iw-IL" dirty="0"/>
              <a:t>תיד וציווי. </a:t>
            </a:r>
            <a:endParaRPr dirty="0"/>
          </a:p>
        </p:txBody>
      </p:sp>
      <p:pic>
        <p:nvPicPr>
          <p:cNvPr id="159" name="Google Shape;159;p13" descr="C:\Program Files (x86)\Microsoft Office\MEDIA\CAGCAT10\j0205462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75655" y="2139885"/>
            <a:ext cx="2285639" cy="2234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29C88A-3D8C-9ABE-60FE-24F58A84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200"/>
              <a:t>החל משנת </a:t>
            </a:r>
            <a:r>
              <a:rPr lang="he-IL" sz="3200" dirty="0"/>
              <a:t>תשפ"ה, המורים בוחנים והמורות בוחנות את התלמידים והתלמידות ונותנים/</a:t>
            </a:r>
            <a:r>
              <a:rPr lang="he-IL" sz="3200" dirty="0" err="1"/>
              <a:t>ות</a:t>
            </a:r>
            <a:r>
              <a:rPr lang="he-IL" sz="3200" dirty="0"/>
              <a:t> את הציון הסופי.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8CCB25E-1CF0-D0A1-C901-BDF8ED485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3200" dirty="0">
                <a:solidFill>
                  <a:srgbClr val="FF0000"/>
                </a:solidFill>
              </a:rPr>
              <a:t>הערה חשובה:</a:t>
            </a:r>
          </a:p>
        </p:txBody>
      </p:sp>
      <p:pic>
        <p:nvPicPr>
          <p:cNvPr id="1026" name="Picture 2" descr="ציונים טובים | Haba | ShowMe">
            <a:extLst>
              <a:ext uri="{FF2B5EF4-FFF2-40B4-BE49-F238E27FC236}">
                <a16:creationId xmlns:a16="http://schemas.microsoft.com/office/drawing/2014/main" id="{6F687727-AFF7-50C8-BAF9-A0F03EC8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977" y="510988"/>
            <a:ext cx="4422588" cy="331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5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a259323a7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/>
              <a:t>דגשים לתלקיט</a:t>
            </a:r>
            <a:endParaRPr/>
          </a:p>
        </p:txBody>
      </p:sp>
      <p:sp>
        <p:nvSpPr>
          <p:cNvPr id="92" name="Google Shape;92;g7a259323a7_0_0"/>
          <p:cNvSpPr txBox="1">
            <a:spLocks noGrp="1"/>
          </p:cNvSpPr>
          <p:nvPr>
            <p:ph type="body" idx="1"/>
          </p:nvPr>
        </p:nvSpPr>
        <p:spPr>
          <a:xfrm>
            <a:off x="457200" y="1189607"/>
            <a:ext cx="8229600" cy="551285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IL" sz="18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1800" b="1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תלקיט שבתוכו משימה אחת מכל נושא הוא מקיף ומספק. התלקיט מכיל:</a:t>
            </a:r>
            <a:endParaRPr lang="he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סיפור קצר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יש לבחור אפשרות אחת מבין הסיפורים המוצעים. לתלקיט ניתן להכין על הסיפור: קומיקס/ גרף/ חוות דעת של התלמיד על הסיפור/ מענה לשאלה וכדומה.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התייחסות לשני שירים או לתמונה – כתיבת חוות דעת על השיר או מענה לשאלה על השיר, או תיאור תמונה והבעת עמדה על תכניה.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הבנת הנקרא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הכרות עם סוגי הטקסטים: </a:t>
            </a:r>
            <a:r>
              <a:rPr lang="he-I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מידעי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טיעון ולא מילולי.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הבעה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מילוי תרשים וכתיבת סיכום בורר.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כתיבת קו"ח </a:t>
            </a:r>
            <a:r>
              <a:rPr lang="he-I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</a:t>
            </a: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מכתב רשמי.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לשון-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שם המספר. מספר תרגולים שנעשו בכיתה.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מערכת הפועל </a:t>
            </a: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תחביר. תרגול שנעשה בכיתה.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סמיכות. תרגול שנעשה בכיתה.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ניתן לצרף גם מבחן מתכונת, נתון לשיקול הדעת של המורה.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074" name="Picture 2" descr="מט&quot;ח">
            <a:extLst>
              <a:ext uri="{FF2B5EF4-FFF2-40B4-BE49-F238E27FC236}">
                <a16:creationId xmlns:a16="http://schemas.microsoft.com/office/drawing/2014/main" id="{4926A7DF-5E3D-A7BA-56D5-15BC8FB0C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70" y="4120103"/>
            <a:ext cx="3197258" cy="227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סיפורים</a:t>
            </a:r>
            <a:r>
              <a:rPr lang="he-IL" dirty="0"/>
              <a:t> ושירים</a:t>
            </a:r>
            <a:endParaRPr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ישנה חוברת </a:t>
            </a:r>
            <a:r>
              <a:rPr lang="he-IL" dirty="0"/>
              <a:t>-</a:t>
            </a:r>
            <a:r>
              <a:rPr lang="iw-IL" dirty="0"/>
              <a:t> מדריך למורה, שכוללת סיפורים שירים</a:t>
            </a:r>
            <a:r>
              <a:rPr lang="he-IL" dirty="0"/>
              <a:t> ותמונות</a:t>
            </a:r>
            <a:r>
              <a:rPr lang="iw-IL" dirty="0"/>
              <a:t>. </a:t>
            </a:r>
            <a:endParaRPr lang="he-IL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השירים </a:t>
            </a:r>
            <a:r>
              <a:rPr lang="he-IL" dirty="0"/>
              <a:t>עודכנו ויש לבחור מתוכם שניים</a:t>
            </a:r>
            <a:r>
              <a:rPr lang="iw-IL" dirty="0"/>
              <a:t> בתוכנית החדשה. </a:t>
            </a:r>
            <a:endParaRPr lang="he-IL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he-IL" dirty="0"/>
              <a:t>ניתן לבחור במקום שירים יצירת אומנות אחת.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נותר מבחר </a:t>
            </a:r>
            <a:r>
              <a:rPr lang="he-IL" dirty="0"/>
              <a:t>מצומצם</a:t>
            </a:r>
            <a:r>
              <a:rPr lang="iw-IL" dirty="0"/>
              <a:t> של סיפורים. </a:t>
            </a:r>
            <a:r>
              <a:rPr lang="he-IL" dirty="0"/>
              <a:t> הסיפורים עוסקים בעיקר בנושא: בין הדורות. </a:t>
            </a:r>
            <a:r>
              <a:rPr lang="iw-IL" b="1" dirty="0"/>
              <a:t>בבחינה</a:t>
            </a:r>
            <a:r>
              <a:rPr lang="iw-IL" dirty="0"/>
              <a:t> תופענה שלוש שאלות </a:t>
            </a:r>
            <a:r>
              <a:rPr lang="he-IL" dirty="0"/>
              <a:t>רק </a:t>
            </a:r>
            <a:r>
              <a:rPr lang="iw-IL" dirty="0"/>
              <a:t>על הסיפורים</a:t>
            </a:r>
            <a:r>
              <a:rPr lang="he-IL" dirty="0"/>
              <a:t>,</a:t>
            </a:r>
            <a:r>
              <a:rPr lang="iw-IL" dirty="0"/>
              <a:t> והתלמיד עונה על </a:t>
            </a:r>
            <a:r>
              <a:rPr lang="iw-IL" u="sng" dirty="0"/>
              <a:t>אחת</a:t>
            </a:r>
            <a:r>
              <a:rPr lang="iw-IL" dirty="0"/>
              <a:t> מהן. מותר לתלמיד להביא את הסיפור עימו לבחינה. </a:t>
            </a:r>
            <a:r>
              <a:rPr lang="he-IL" dirty="0"/>
              <a:t> </a:t>
            </a:r>
            <a:endParaRPr dirty="0"/>
          </a:p>
        </p:txBody>
      </p:sp>
      <p:pic>
        <p:nvPicPr>
          <p:cNvPr id="99" name="Google Shape;99;p3" descr="C:\Program Files (x86)\Microsoft Office\MEDIA\CAGCAT10\j0299125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2058155"/>
            <a:ext cx="1100023" cy="180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סוגי טקסטים</a:t>
            </a:r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התלמיד</a:t>
            </a:r>
            <a:r>
              <a:rPr lang="he-IL" dirty="0"/>
              <a:t>ים</a:t>
            </a:r>
            <a:r>
              <a:rPr lang="iw-IL" dirty="0"/>
              <a:t> </a:t>
            </a:r>
            <a:r>
              <a:rPr lang="he-IL" dirty="0"/>
              <a:t>והתלמידות </a:t>
            </a:r>
            <a:r>
              <a:rPr lang="iw-IL" dirty="0"/>
              <a:t>צרי</a:t>
            </a:r>
            <a:r>
              <a:rPr lang="he-IL" dirty="0"/>
              <a:t>כים</a:t>
            </a:r>
            <a:r>
              <a:rPr lang="iw-IL" dirty="0"/>
              <a:t> להכיר טקסט מידע, טקסט עמדה</a:t>
            </a:r>
            <a:r>
              <a:rPr lang="he-IL" dirty="0"/>
              <a:t>-</a:t>
            </a:r>
            <a:r>
              <a:rPr lang="iw-IL" dirty="0"/>
              <a:t> טיעון</a:t>
            </a:r>
            <a:r>
              <a:rPr lang="he-IL" dirty="0"/>
              <a:t>,</a:t>
            </a:r>
            <a:r>
              <a:rPr lang="iw-IL" dirty="0"/>
              <a:t> טקסט לא מילולי</a:t>
            </a:r>
            <a:r>
              <a:rPr lang="he-IL" dirty="0"/>
              <a:t>:</a:t>
            </a:r>
            <a:r>
              <a:rPr lang="iw-IL" dirty="0"/>
              <a:t> תרשים, </a:t>
            </a:r>
            <a:r>
              <a:rPr lang="he-IL" dirty="0"/>
              <a:t>טבלה, </a:t>
            </a:r>
            <a:r>
              <a:rPr lang="iw-IL" dirty="0"/>
              <a:t>קריקטורה</a:t>
            </a:r>
            <a:r>
              <a:rPr lang="en-US" dirty="0"/>
              <a:t>.</a:t>
            </a:r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endParaRPr lang="en-US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b="1" dirty="0"/>
              <a:t>בבחינה</a:t>
            </a:r>
            <a:r>
              <a:rPr lang="iw-IL" dirty="0"/>
              <a:t> מופיע טקסט, ועליו נשאלות שאלות של הבנת הנקרא. </a:t>
            </a:r>
            <a:endParaRPr dirty="0"/>
          </a:p>
          <a:p>
            <a:pPr marL="342900" lvl="0" indent="0" algn="r" rtl="1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6" name="Google Shape;106;p4" descr="C:\Program Files (x86)\Microsoft Office\MEDIA\CAGCAT10\j0217698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9207" y="4090222"/>
            <a:ext cx="2532793" cy="2035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כתיבת קו"ח </a:t>
            </a:r>
            <a:r>
              <a:rPr lang="iw-IL" u="sng" dirty="0"/>
              <a:t>או </a:t>
            </a:r>
            <a:r>
              <a:rPr lang="iw-IL" dirty="0"/>
              <a:t>מכתב רשמי </a:t>
            </a:r>
            <a:r>
              <a:rPr lang="he-IL" dirty="0"/>
              <a:t> - </a:t>
            </a:r>
            <a:r>
              <a:rPr lang="iw-IL" dirty="0"/>
              <a:t>בחירה</a:t>
            </a:r>
            <a:endParaRPr dirty="0"/>
          </a:p>
        </p:txBody>
      </p:sp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212521"/>
            <a:ext cx="8229600" cy="4575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על המורה ללמד </a:t>
            </a:r>
            <a:r>
              <a:rPr lang="he-IL" sz="2960" dirty="0"/>
              <a:t>את ה</a:t>
            </a:r>
            <a:r>
              <a:rPr lang="iw-IL" sz="2960" dirty="0"/>
              <a:t>תלמיד</a:t>
            </a:r>
            <a:r>
              <a:rPr lang="he-IL" sz="2960" dirty="0"/>
              <a:t>ים/</a:t>
            </a:r>
            <a:r>
              <a:rPr lang="he-IL" sz="2960" dirty="0" err="1"/>
              <a:t>ות</a:t>
            </a:r>
            <a:r>
              <a:rPr lang="iw-IL" sz="2960" dirty="0"/>
              <a:t> לכתוב קורות חיים </a:t>
            </a:r>
            <a:r>
              <a:rPr lang="iw-IL" sz="2960" u="sng" dirty="0"/>
              <a:t>או</a:t>
            </a:r>
            <a:r>
              <a:rPr lang="iw-IL" sz="2960" dirty="0"/>
              <a:t> מכתב רשמי</a:t>
            </a:r>
            <a:r>
              <a:rPr lang="he-IL" sz="2960" dirty="0"/>
              <a:t>.</a:t>
            </a:r>
            <a:r>
              <a:rPr lang="iw-IL" sz="2960" dirty="0"/>
              <a:t>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b="1" dirty="0"/>
              <a:t>בבחינה</a:t>
            </a:r>
            <a:r>
              <a:rPr lang="iw-IL" sz="2960" dirty="0"/>
              <a:t> יופיע סיפור של אדם ו</a:t>
            </a:r>
            <a:r>
              <a:rPr lang="he-IL" sz="2960" dirty="0"/>
              <a:t>מי</a:t>
            </a:r>
            <a:r>
              <a:rPr lang="iw-IL" sz="2960" dirty="0"/>
              <a:t> </a:t>
            </a:r>
            <a:r>
              <a:rPr lang="he-IL" sz="2960" dirty="0"/>
              <a:t>שבחרו אפשרות  זאת </a:t>
            </a:r>
            <a:r>
              <a:rPr lang="iw-IL" sz="2960" dirty="0"/>
              <a:t>יצטר</a:t>
            </a:r>
            <a:r>
              <a:rPr lang="he-IL" sz="2960" dirty="0" err="1"/>
              <a:t>כו</a:t>
            </a:r>
            <a:r>
              <a:rPr lang="iw-IL" sz="2960" dirty="0"/>
              <a:t> לדלות נתונים וליצור מהקטע קורות חיים לאותו אדם. </a:t>
            </a:r>
            <a:endParaRPr lang="he-IL" sz="2960"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b="1" dirty="0"/>
              <a:t>בבחינה</a:t>
            </a:r>
            <a:r>
              <a:rPr lang="iw-IL" sz="2960" dirty="0"/>
              <a:t> מופיעים שני נושאים ו</a:t>
            </a:r>
            <a:r>
              <a:rPr lang="he-IL" sz="2960" dirty="0"/>
              <a:t>מי</a:t>
            </a:r>
            <a:r>
              <a:rPr lang="iw-IL" sz="2960" dirty="0"/>
              <a:t> </a:t>
            </a:r>
            <a:r>
              <a:rPr lang="he-IL" sz="2960" dirty="0"/>
              <a:t>שבחרו בזאת </a:t>
            </a:r>
            <a:r>
              <a:rPr lang="iw-IL" sz="2960" dirty="0"/>
              <a:t>בוחר</a:t>
            </a:r>
            <a:r>
              <a:rPr lang="he-IL" sz="2960" dirty="0"/>
              <a:t>ים</a:t>
            </a:r>
            <a:r>
              <a:rPr lang="iw-IL" sz="2960" dirty="0"/>
              <a:t> אחד מהם וכותב</a:t>
            </a:r>
            <a:r>
              <a:rPr lang="he-IL" sz="2960" dirty="0"/>
              <a:t>ים</a:t>
            </a:r>
            <a:r>
              <a:rPr lang="iw-IL" sz="2960" dirty="0"/>
              <a:t> עליו מכתב רשמי. </a:t>
            </a:r>
            <a:r>
              <a:rPr lang="iw-IL" sz="2960" b="1" dirty="0"/>
              <a:t>למשל:</a:t>
            </a:r>
            <a:r>
              <a:rPr lang="iw-IL" sz="2960" dirty="0"/>
              <a:t> </a:t>
            </a:r>
            <a:r>
              <a:rPr lang="he-IL" sz="2960" dirty="0"/>
              <a:t> </a:t>
            </a:r>
            <a:r>
              <a:rPr lang="iw-IL" sz="2960" dirty="0"/>
              <a:t>החברה </a:t>
            </a:r>
            <a:r>
              <a:rPr lang="he-IL" sz="2960" dirty="0"/>
              <a:t>ש</a:t>
            </a:r>
            <a:r>
              <a:rPr lang="iw-IL" sz="2960" dirty="0"/>
              <a:t>וקלת תלבושת אחידה לתלמידי היל"ה</a:t>
            </a:r>
            <a:r>
              <a:rPr lang="he-IL" sz="2960" dirty="0"/>
              <a:t>.</a:t>
            </a:r>
            <a:r>
              <a:rPr lang="iw-IL" sz="2960" dirty="0"/>
              <a:t> כתב</a:t>
            </a:r>
            <a:r>
              <a:rPr lang="he-IL" sz="2960" dirty="0"/>
              <a:t>ו</a:t>
            </a:r>
            <a:r>
              <a:rPr lang="iw-IL" sz="2960" dirty="0"/>
              <a:t> מכתב למנהלי החברה ובו הב</a:t>
            </a:r>
            <a:r>
              <a:rPr lang="he-IL" sz="2960" dirty="0"/>
              <a:t>י</a:t>
            </a:r>
            <a:r>
              <a:rPr lang="iw-IL" sz="2960" dirty="0"/>
              <a:t>ע</a:t>
            </a:r>
            <a:r>
              <a:rPr lang="he-IL" sz="2960" dirty="0"/>
              <a:t>ו</a:t>
            </a:r>
            <a:r>
              <a:rPr lang="iw-IL" sz="2960" dirty="0"/>
              <a:t> את דעת</a:t>
            </a:r>
            <a:r>
              <a:rPr lang="he-IL" sz="2960" dirty="0" err="1"/>
              <a:t>כם</a:t>
            </a:r>
            <a:r>
              <a:rPr lang="iw-IL" sz="2960" dirty="0"/>
              <a:t> על הנושא</a:t>
            </a:r>
            <a:r>
              <a:rPr lang="he-IL" sz="2960" dirty="0"/>
              <a:t>.</a:t>
            </a:r>
          </a:p>
        </p:txBody>
      </p:sp>
      <p:pic>
        <p:nvPicPr>
          <p:cNvPr id="5122" name="Picture 2" descr="מכתב בקליק">
            <a:extLst>
              <a:ext uri="{FF2B5EF4-FFF2-40B4-BE49-F238E27FC236}">
                <a16:creationId xmlns:a16="http://schemas.microsoft.com/office/drawing/2014/main" id="{FB043A86-B0F2-FA4F-51FB-1C7569CDD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485" y="5104613"/>
            <a:ext cx="1753387" cy="17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סיכום בורר</a:t>
            </a:r>
            <a:endParaRPr/>
          </a:p>
        </p:txBody>
      </p:sp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על התלמיד</a:t>
            </a:r>
            <a:r>
              <a:rPr lang="he-IL" dirty="0"/>
              <a:t>ים/</a:t>
            </a:r>
            <a:r>
              <a:rPr lang="he-IL" dirty="0" err="1"/>
              <a:t>ות</a:t>
            </a:r>
            <a:r>
              <a:rPr lang="iw-IL" dirty="0"/>
              <a:t> ל</a:t>
            </a:r>
            <a:r>
              <a:rPr lang="he-IL" dirty="0"/>
              <a:t>הכין</a:t>
            </a:r>
            <a:r>
              <a:rPr lang="iw-IL" dirty="0"/>
              <a:t> על אותו הקטע </a:t>
            </a:r>
            <a:r>
              <a:rPr lang="he-IL" dirty="0"/>
              <a:t>שהופיע בבחינה </a:t>
            </a:r>
            <a:r>
              <a:rPr lang="iw-IL" dirty="0"/>
              <a:t>עם שאלות ההבנה עליהן השיב</a:t>
            </a:r>
            <a:r>
              <a:rPr lang="he-IL" dirty="0"/>
              <a:t>ו</a:t>
            </a:r>
            <a:r>
              <a:rPr lang="iw-IL" dirty="0"/>
              <a:t>, סיכום בורר.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סיכום בורר פירושו לדלות מהקטע את המידע שה</a:t>
            </a:r>
            <a:r>
              <a:rPr lang="he-IL" dirty="0"/>
              <a:t>ם</a:t>
            </a:r>
            <a:r>
              <a:rPr lang="iw-IL" dirty="0"/>
              <a:t> נדרש</a:t>
            </a:r>
            <a:r>
              <a:rPr lang="he-IL" dirty="0"/>
              <a:t>ים</a:t>
            </a:r>
            <a:r>
              <a:rPr lang="iw-IL" dirty="0"/>
              <a:t> למצוא, ולכתוב בקצרה במילים של</a:t>
            </a:r>
            <a:r>
              <a:rPr lang="he-IL" dirty="0"/>
              <a:t>הם</a:t>
            </a:r>
            <a:r>
              <a:rPr lang="iw-IL" dirty="0"/>
              <a:t> את </a:t>
            </a:r>
            <a:r>
              <a:rPr lang="he-IL" dirty="0"/>
              <a:t>סיכום </a:t>
            </a:r>
            <a:r>
              <a:rPr lang="iw-IL" dirty="0"/>
              <a:t>הדברים האלה. </a:t>
            </a:r>
            <a:endParaRPr dirty="0"/>
          </a:p>
        </p:txBody>
      </p:sp>
      <p:pic>
        <p:nvPicPr>
          <p:cNvPr id="1026" name="Picture 2" descr="איך לכתוב סיכום מקצועי?">
            <a:extLst>
              <a:ext uri="{FF2B5EF4-FFF2-40B4-BE49-F238E27FC236}">
                <a16:creationId xmlns:a16="http://schemas.microsoft.com/office/drawing/2014/main" id="{0E3215FC-A5CB-DBA3-231F-B03254B06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904" y="4244615"/>
            <a:ext cx="3039554" cy="202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iw-IL" sz="3959" dirty="0"/>
              <a:t>סמיכויות – בבחינה יש טבלה אותה על התלמיד</a:t>
            </a:r>
            <a:r>
              <a:rPr lang="he-IL" sz="3959" dirty="0"/>
              <a:t>ים והתלמידות</a:t>
            </a:r>
            <a:r>
              <a:rPr lang="iw-IL" sz="3959" dirty="0"/>
              <a:t> למלא:</a:t>
            </a:r>
            <a:endParaRPr dirty="0"/>
          </a:p>
        </p:txBody>
      </p:sp>
      <p:graphicFrame>
        <p:nvGraphicFramePr>
          <p:cNvPr id="125" name="Google Shape;125;p8"/>
          <p:cNvGraphicFramePr/>
          <p:nvPr/>
        </p:nvGraphicFramePr>
        <p:xfrm>
          <a:off x="457200" y="1600200"/>
          <a:ext cx="8229600" cy="2966800"/>
        </p:xfrm>
        <a:graphic>
          <a:graphicData uri="http://schemas.openxmlformats.org/drawingml/2006/table">
            <a:tbl>
              <a:tblPr firstRow="1" bandRow="1">
                <a:noFill/>
                <a:tableStyleId>{A745906D-A590-4D0C-AB5B-0D4078710711}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סמיכות יחיד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סמיכות רבים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בית ספר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בתי ספר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עורכי דין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בן אדם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מקצוע חובה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מבחני בית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גן ילדים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ספרי לימוד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שם המספר</a:t>
            </a:r>
            <a:endParaRPr dirty="0"/>
          </a:p>
        </p:txBody>
      </p:sp>
      <p:sp>
        <p:nvSpPr>
          <p:cNvPr id="131" name="Google Shape;13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על התלמידים </a:t>
            </a:r>
            <a:r>
              <a:rPr lang="he-IL" sz="2720" dirty="0"/>
              <a:t>והתלמידות </a:t>
            </a:r>
            <a:r>
              <a:rPr lang="iw-IL" sz="2720" dirty="0"/>
              <a:t>להבחין בין זכר לנקבה.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להכיר את צורת הסמיכות במספרים</a:t>
            </a:r>
            <a:r>
              <a:rPr lang="en-US" sz="2720" dirty="0"/>
              <a:t>:</a:t>
            </a:r>
            <a:r>
              <a:rPr lang="he-IL" sz="2720" dirty="0"/>
              <a:t> </a:t>
            </a:r>
            <a:r>
              <a:rPr lang="iw-IL" sz="2720" dirty="0"/>
              <a:t>ששת הימי</a:t>
            </a:r>
            <a:r>
              <a:rPr lang="he-IL" sz="2720" dirty="0"/>
              <a:t>ם</a:t>
            </a:r>
            <a:r>
              <a:rPr lang="iw-IL" sz="2720" dirty="0"/>
              <a:t>\ עשרת הדברות, שְלוש הילדות</a:t>
            </a:r>
            <a:r>
              <a:rPr lang="en-US" sz="2720" dirty="0"/>
              <a:t>.</a:t>
            </a:r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לה</a:t>
            </a:r>
            <a:r>
              <a:rPr lang="iw-IL" sz="2720" dirty="0"/>
              <a:t>כיר כללים בסיסיים כמו: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לדעת ש</a:t>
            </a:r>
            <a:r>
              <a:rPr lang="iw-IL" sz="2720" dirty="0"/>
              <a:t>תאריך כותבים בזכר </a:t>
            </a:r>
            <a:r>
              <a:rPr lang="he-IL" sz="2720" dirty="0"/>
              <a:t>: </a:t>
            </a:r>
            <a:r>
              <a:rPr lang="iw-IL" sz="2720" dirty="0"/>
              <a:t>תשעה באב</a:t>
            </a:r>
            <a:endParaRPr lang="he-IL" sz="2720"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מאות = נקבה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אלפים = זכר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להכיר </a:t>
            </a:r>
            <a:r>
              <a:rPr lang="iw-IL" sz="2720" dirty="0"/>
              <a:t>מספר סידורי – ראשון, שני, שלישי...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ולדעת ש</a:t>
            </a:r>
            <a:r>
              <a:rPr lang="iw-IL" sz="2720" dirty="0"/>
              <a:t>עד המספר10 </a:t>
            </a:r>
            <a:r>
              <a:rPr lang="he-IL" sz="2720" dirty="0"/>
              <a:t>  ש</a:t>
            </a:r>
            <a:r>
              <a:rPr lang="iw-IL" sz="2720" dirty="0"/>
              <a:t>ם העצם </a:t>
            </a:r>
            <a:r>
              <a:rPr lang="he-IL" sz="2720" dirty="0"/>
              <a:t>יופיע </a:t>
            </a:r>
            <a:r>
              <a:rPr lang="iw-IL" sz="2720" dirty="0"/>
              <a:t>ברבים –</a:t>
            </a:r>
            <a:r>
              <a:rPr lang="he-IL" sz="2720" dirty="0"/>
              <a:t>למשל: </a:t>
            </a:r>
            <a:r>
              <a:rPr lang="iw-IL" sz="2720" dirty="0"/>
              <a:t> יש לי חמישה שקלים.</a:t>
            </a:r>
            <a:endParaRPr dirty="0"/>
          </a:p>
          <a:p>
            <a:pPr marL="342900" lvl="0" indent="-17018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 dirty="0"/>
          </a:p>
        </p:txBody>
      </p:sp>
      <p:pic>
        <p:nvPicPr>
          <p:cNvPr id="4098" name="Picture 2" descr="מספרים צבעוניים מבצק סוכר">
            <a:extLst>
              <a:ext uri="{FF2B5EF4-FFF2-40B4-BE49-F238E27FC236}">
                <a16:creationId xmlns:a16="http://schemas.microsoft.com/office/drawing/2014/main" id="{5980CCF7-96C0-AF5B-8A22-A35E0943B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6" y="2507529"/>
            <a:ext cx="2404931" cy="24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תחביר </a:t>
            </a:r>
            <a:r>
              <a:rPr lang="iw-IL" u="sng" dirty="0"/>
              <a:t>או</a:t>
            </a:r>
            <a:r>
              <a:rPr lang="iw-IL" dirty="0"/>
              <a:t> מערכת הצורות - פועל</a:t>
            </a:r>
            <a:endParaRPr dirty="0"/>
          </a:p>
        </p:txBody>
      </p:sp>
      <p:sp>
        <p:nvSpPr>
          <p:cNvPr id="137" name="Google Shape;13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w-IL"/>
              <a:t>מערכת הצורות - הפועל</a:t>
            </a:r>
            <a:endParaRPr/>
          </a:p>
        </p:txBody>
      </p:sp>
      <p:sp>
        <p:nvSpPr>
          <p:cNvPr id="138" name="Google Shape;13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על התלמיד</a:t>
            </a:r>
            <a:r>
              <a:rPr lang="he-IL" dirty="0"/>
              <a:t>ים</a:t>
            </a:r>
            <a:r>
              <a:rPr lang="iw-IL" dirty="0"/>
              <a:t> </a:t>
            </a:r>
            <a:r>
              <a:rPr lang="he-IL" dirty="0"/>
              <a:t>והתלמידות </a:t>
            </a:r>
            <a:r>
              <a:rPr lang="iw-IL" dirty="0"/>
              <a:t>לזהות שורשים </a:t>
            </a:r>
            <a:r>
              <a:rPr lang="he-IL" dirty="0"/>
              <a:t>מגזרת ה</a:t>
            </a:r>
            <a:r>
              <a:rPr lang="iw-IL" dirty="0"/>
              <a:t>שלמים.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זמנים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בניינים</a:t>
            </a:r>
            <a:endParaRPr dirty="0"/>
          </a:p>
        </p:txBody>
      </p:sp>
      <p:sp>
        <p:nvSpPr>
          <p:cNvPr id="139" name="Google Shape;13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w-IL"/>
              <a:t>תחביר </a:t>
            </a:r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על התלמיד</a:t>
            </a:r>
            <a:r>
              <a:rPr lang="he-IL" dirty="0"/>
              <a:t>ים</a:t>
            </a:r>
            <a:r>
              <a:rPr lang="iw-IL" dirty="0"/>
              <a:t> </a:t>
            </a:r>
            <a:r>
              <a:rPr lang="he-IL" dirty="0"/>
              <a:t>והתלמידות </a:t>
            </a:r>
            <a:r>
              <a:rPr lang="iw-IL" dirty="0"/>
              <a:t>לזהות: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פשוט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</a:t>
            </a:r>
            <a:r>
              <a:rPr lang="he-IL" dirty="0"/>
              <a:t>מחובר (מאוחה)</a:t>
            </a:r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מורכב. 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וכן לזהות נושא, נשוא, משלים פועל ומשלים שם. </a:t>
            </a:r>
            <a:endParaRPr dirty="0"/>
          </a:p>
        </p:txBody>
      </p:sp>
      <p:pic>
        <p:nvPicPr>
          <p:cNvPr id="2050" name="Picture 2" descr="קורס: אביב לבגרות - לשון עברית , יחידת־הוראה: תחביר">
            <a:extLst>
              <a:ext uri="{FF2B5EF4-FFF2-40B4-BE49-F238E27FC236}">
                <a16:creationId xmlns:a16="http://schemas.microsoft.com/office/drawing/2014/main" id="{BADF4795-EF0D-CDB1-24A4-F38C2B3FD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794" y="4150519"/>
            <a:ext cx="3430717" cy="228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860</Words>
  <Application>Microsoft Office PowerPoint</Application>
  <PresentationFormat>‫הצגה על המסך (4:3)</PresentationFormat>
  <Paragraphs>92</Paragraphs>
  <Slides>13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6" baseType="lpstr">
      <vt:lpstr>Arial</vt:lpstr>
      <vt:lpstr>Calibri</vt:lpstr>
      <vt:lpstr>ערכת נושא Office</vt:lpstr>
      <vt:lpstr>עשר שנות לימוד</vt:lpstr>
      <vt:lpstr>דגשים לתלקיט</vt:lpstr>
      <vt:lpstr>סיפורים ושירים</vt:lpstr>
      <vt:lpstr>סוגי טקסטים</vt:lpstr>
      <vt:lpstr>כתיבת קו"ח או מכתב רשמי  - בחירה</vt:lpstr>
      <vt:lpstr>סיכום בורר</vt:lpstr>
      <vt:lpstr>סמיכויות – בבחינה יש טבלה אותה על התלמידים והתלמידות למלא:</vt:lpstr>
      <vt:lpstr>שם המספר</vt:lpstr>
      <vt:lpstr>תחביר או מערכת הצורות - פועל</vt:lpstr>
      <vt:lpstr>תחביר – סוגי משפטים</vt:lpstr>
      <vt:lpstr>תחביר – תפקיד תחבירי של מילה:</vt:lpstr>
      <vt:lpstr>מערכת הצורות - הפועל</vt:lpstr>
      <vt:lpstr>החל משנת תשפ"ה, המורים בוחנים והמורות בוחנות את התלמידים והתלמידות ונותנים/ות את הציון הסופי.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עשר שנות לימוד</dc:title>
  <dc:creator>ישראלה</dc:creator>
  <cp:lastModifiedBy>Najib Talhami</cp:lastModifiedBy>
  <cp:revision>63</cp:revision>
  <dcterms:created xsi:type="dcterms:W3CDTF">2020-09-26T03:35:47Z</dcterms:created>
  <dcterms:modified xsi:type="dcterms:W3CDTF">2025-08-17T11:28:07Z</dcterms:modified>
</cp:coreProperties>
</file>