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notesMasterIdLst>
    <p:notesMasterId r:id="rId37"/>
  </p:notesMasterIdLst>
  <p:sldIdLst>
    <p:sldId id="256" r:id="rId2"/>
    <p:sldId id="257" r:id="rId3"/>
    <p:sldId id="258" r:id="rId4"/>
    <p:sldId id="284" r:id="rId5"/>
    <p:sldId id="286" r:id="rId6"/>
    <p:sldId id="285" r:id="rId7"/>
    <p:sldId id="288" r:id="rId8"/>
    <p:sldId id="259" r:id="rId9"/>
    <p:sldId id="260" r:id="rId10"/>
    <p:sldId id="261" r:id="rId11"/>
    <p:sldId id="262" r:id="rId12"/>
    <p:sldId id="287" r:id="rId13"/>
    <p:sldId id="263" r:id="rId14"/>
    <p:sldId id="289" r:id="rId15"/>
    <p:sldId id="291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2007" autoAdjust="0"/>
  </p:normalViewPr>
  <p:slideViewPr>
    <p:cSldViewPr>
      <p:cViewPr varScale="1">
        <p:scale>
          <a:sx n="103" d="100"/>
          <a:sy n="103" d="100"/>
        </p:scale>
        <p:origin x="18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77E364E-81E9-4FD1-BB83-E81F8BB0234B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B7DC2C4-A416-45EB-9C95-B2D2FEEC10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494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DC2C4-A416-45EB-9C95-B2D2FEEC10A5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1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707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297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797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491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012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033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5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460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269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126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217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C6BE-0E2E-4226-A4B6-C6D3B32B8E78}" type="datetimeFigureOut">
              <a:rPr lang="he-IL" smtClean="0"/>
              <a:t>א'/אלול/תשפ"ה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1B3C2-75FB-43E9-BD62-882B6AA88F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083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3630265"/>
          </a:xfrm>
        </p:spPr>
        <p:txBody>
          <a:bodyPr>
            <a:normAutofit/>
          </a:bodyPr>
          <a:lstStyle/>
          <a:p>
            <a:r>
              <a:rPr lang="he-IL" sz="5400" b="1" dirty="0">
                <a:solidFill>
                  <a:srgbClr val="FF0000"/>
                </a:solidFill>
              </a:rPr>
              <a:t>הנחיות בנושא מטלת הביצוע</a:t>
            </a:r>
            <a:br>
              <a:rPr lang="ar-SA" sz="5400" b="1" dirty="0">
                <a:solidFill>
                  <a:srgbClr val="FF0000"/>
                </a:solidFill>
              </a:rPr>
            </a:br>
            <a:r>
              <a:rPr lang="ar-SA" sz="5400" b="1" dirty="0">
                <a:solidFill>
                  <a:srgbClr val="FF0000"/>
                </a:solidFill>
              </a:rPr>
              <a:t>تعليمات حول </a:t>
            </a:r>
            <a:r>
              <a:rPr lang="ar-JO" sz="5400" b="1" dirty="0">
                <a:solidFill>
                  <a:srgbClr val="FF0000"/>
                </a:solidFill>
              </a:rPr>
              <a:t>المهمة التطبيقية في المدنيات</a:t>
            </a:r>
            <a:r>
              <a:rPr lang="ar-SA" sz="5400" b="1" dirty="0">
                <a:solidFill>
                  <a:srgbClr val="FF0000"/>
                </a:solidFill>
              </a:rPr>
              <a:t> </a:t>
            </a:r>
            <a:r>
              <a:rPr lang="ar-JO" sz="5400" b="1" dirty="0">
                <a:solidFill>
                  <a:srgbClr val="FF0000"/>
                </a:solidFill>
              </a:rPr>
              <a:t> </a:t>
            </a:r>
            <a:endParaRPr lang="he-IL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068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1196" y="476672"/>
            <a:ext cx="8229600" cy="6007397"/>
          </a:xfrm>
        </p:spPr>
        <p:txBody>
          <a:bodyPr>
            <a:normAutofit/>
          </a:bodyPr>
          <a:lstStyle/>
          <a:p>
            <a:r>
              <a:rPr lang="ar-JO" dirty="0"/>
              <a:t>   الظاهرة الاجتماعية يجب ان تشمل :</a:t>
            </a:r>
          </a:p>
          <a:p>
            <a:r>
              <a:rPr lang="ar-JO" dirty="0"/>
              <a:t>                       حدث -1</a:t>
            </a:r>
          </a:p>
          <a:p>
            <a:r>
              <a:rPr lang="ar-JO" dirty="0"/>
              <a:t>                           مصطلحات في مجال المدنيات   7</a:t>
            </a:r>
          </a:p>
          <a:p>
            <a:r>
              <a:rPr lang="ar-JO" dirty="0"/>
              <a:t>      مشكلة عامة -2</a:t>
            </a:r>
          </a:p>
          <a:p>
            <a:r>
              <a:rPr lang="ar-JO" dirty="0"/>
              <a:t>             زمان3                    </a:t>
            </a:r>
            <a:r>
              <a:rPr lang="ar-JO" sz="2400" dirty="0"/>
              <a:t>روابط لاشتقاق المشاكل 5</a:t>
            </a:r>
          </a:p>
          <a:p>
            <a:r>
              <a:rPr lang="ar-JO" dirty="0"/>
              <a:t>                            مكان         </a:t>
            </a:r>
          </a:p>
          <a:p>
            <a:r>
              <a:rPr lang="ar-JO" dirty="0"/>
              <a:t>           مكان 4                       اصحاب شأن 6  </a:t>
            </a:r>
          </a:p>
        </p:txBody>
      </p:sp>
      <p:sp>
        <p:nvSpPr>
          <p:cNvPr id="4" name="אליפסה 3"/>
          <p:cNvSpPr/>
          <p:nvPr/>
        </p:nvSpPr>
        <p:spPr>
          <a:xfrm>
            <a:off x="3707904" y="2817168"/>
            <a:ext cx="2304256" cy="12139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الظاهرة الاجتماعية </a:t>
            </a:r>
            <a:endParaRPr lang="he-IL" dirty="0"/>
          </a:p>
        </p:txBody>
      </p:sp>
      <p:cxnSp>
        <p:nvCxnSpPr>
          <p:cNvPr id="9" name="מחבר חץ ישר 8"/>
          <p:cNvCxnSpPr>
            <a:stCxn id="4" idx="1"/>
          </p:cNvCxnSpPr>
          <p:nvPr/>
        </p:nvCxnSpPr>
        <p:spPr>
          <a:xfrm flipH="1" flipV="1">
            <a:off x="3707904" y="2606538"/>
            <a:ext cx="337450" cy="388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>
            <a:off x="6012160" y="33352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חץ ישר 12"/>
          <p:cNvCxnSpPr/>
          <p:nvPr/>
        </p:nvCxnSpPr>
        <p:spPr>
          <a:xfrm flipV="1">
            <a:off x="5029696" y="2082664"/>
            <a:ext cx="0" cy="676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/>
          <p:nvPr/>
        </p:nvCxnSpPr>
        <p:spPr>
          <a:xfrm flipH="1">
            <a:off x="8316416" y="2953318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חץ ישר 26"/>
          <p:cNvCxnSpPr/>
          <p:nvPr/>
        </p:nvCxnSpPr>
        <p:spPr>
          <a:xfrm flipH="1">
            <a:off x="2987824" y="341051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>
            <a:off x="4860032" y="4031154"/>
            <a:ext cx="0" cy="621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חץ ישר 31"/>
          <p:cNvCxnSpPr>
            <a:stCxn id="4" idx="5"/>
          </p:cNvCxnSpPr>
          <p:nvPr/>
        </p:nvCxnSpPr>
        <p:spPr>
          <a:xfrm>
            <a:off x="5674710" y="3853370"/>
            <a:ext cx="481466" cy="3677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מחבר חץ ישר 33"/>
          <p:cNvCxnSpPr/>
          <p:nvPr/>
        </p:nvCxnSpPr>
        <p:spPr>
          <a:xfrm flipH="1">
            <a:off x="4499992" y="3867718"/>
            <a:ext cx="720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חץ ישר 35"/>
          <p:cNvCxnSpPr>
            <a:stCxn id="4" idx="3"/>
          </p:cNvCxnSpPr>
          <p:nvPr/>
        </p:nvCxnSpPr>
        <p:spPr>
          <a:xfrm flipH="1">
            <a:off x="3563888" y="3853370"/>
            <a:ext cx="481466" cy="48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94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ar-JO" dirty="0"/>
              <a:t>عرض المشاكل –اشتقاق المشاكل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JO" dirty="0"/>
              <a:t>  -</a:t>
            </a:r>
            <a:r>
              <a:rPr lang="ar-JO" b="1" dirty="0"/>
              <a:t>في هذه المرحلة يتم اشتقاق المشاكل المختلفة –يجب فحص واحدة منها .</a:t>
            </a:r>
          </a:p>
          <a:p>
            <a:endParaRPr lang="ar-JO" b="1" dirty="0"/>
          </a:p>
          <a:p>
            <a:pPr marL="0" indent="0">
              <a:buNone/>
            </a:pPr>
            <a:r>
              <a:rPr lang="ar-JO" b="1" dirty="0"/>
              <a:t>  -المشكلة مرتبطة بمصطلحات في المدنيات .</a:t>
            </a:r>
          </a:p>
          <a:p>
            <a:endParaRPr lang="ar-JO" b="1" dirty="0"/>
          </a:p>
          <a:p>
            <a:pPr marL="0" indent="0">
              <a:buNone/>
            </a:pPr>
            <a:r>
              <a:rPr lang="ar-JO" b="1" dirty="0"/>
              <a:t>-مشكلة واقعية وليست سؤال بحث . </a:t>
            </a:r>
          </a:p>
          <a:p>
            <a:endParaRPr lang="ar-JO" b="1" dirty="0"/>
          </a:p>
          <a:p>
            <a:pPr marL="0" indent="0">
              <a:buNone/>
            </a:pPr>
            <a:r>
              <a:rPr lang="ar-JO" b="1" dirty="0"/>
              <a:t>       </a:t>
            </a:r>
          </a:p>
          <a:p>
            <a:pPr marL="0" indent="0">
              <a:buNone/>
            </a:pPr>
            <a:r>
              <a:rPr lang="ar-JO" b="1" dirty="0"/>
              <a:t> -- -يجب </a:t>
            </a:r>
            <a:r>
              <a:rPr lang="ar-SA" b="1" dirty="0"/>
              <a:t>أ</a:t>
            </a:r>
            <a:r>
              <a:rPr lang="ar-JO" b="1" dirty="0"/>
              <a:t>ن تكون المشكلة واقعيه</a:t>
            </a:r>
            <a:r>
              <a:rPr lang="ar-SA" b="1" dirty="0"/>
              <a:t>، </a:t>
            </a:r>
            <a:r>
              <a:rPr lang="ar-JO" b="1" dirty="0"/>
              <a:t>وحلولها الممكنة عملية .</a:t>
            </a:r>
          </a:p>
        </p:txBody>
      </p:sp>
    </p:spTree>
    <p:extLst>
      <p:ext uri="{BB962C8B-B14F-4D97-AF65-F5344CB8AC3E}">
        <p14:creationId xmlns:p14="http://schemas.microsoft.com/office/powerpoint/2010/main" val="3763106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جدول استخلاص المشاكل-لاستخدام الطالب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62402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dirty="0"/>
                        <a:t>المشكلة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/>
                        <a:t>المصطلحات المرتبطة 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323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u="sng" dirty="0">
                <a:solidFill>
                  <a:srgbClr val="FF0000"/>
                </a:solidFill>
              </a:rPr>
              <a:t>القسم النظري –العرض النظري</a:t>
            </a:r>
            <a:endParaRPr lang="he-IL" b="1" u="sng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b="1" dirty="0"/>
              <a:t>-هدف العرض النظري </a:t>
            </a:r>
            <a:r>
              <a:rPr lang="ar-SA" b="1" dirty="0"/>
              <a:t>إ</a:t>
            </a:r>
            <a:r>
              <a:rPr lang="ar-JO" b="1" dirty="0"/>
              <a:t>يجاد مصادر توضيح المشكلة و</a:t>
            </a:r>
            <a:r>
              <a:rPr lang="ar-SA" b="1" dirty="0"/>
              <a:t>ال</a:t>
            </a:r>
            <a:r>
              <a:rPr lang="ar-JO" b="1" dirty="0"/>
              <a:t>توجه إلى حلها.</a:t>
            </a:r>
          </a:p>
          <a:p>
            <a:pPr marL="0" indent="0">
              <a:buNone/>
            </a:pPr>
            <a:r>
              <a:rPr lang="ar-JO" b="1" dirty="0"/>
              <a:t>-يعتمد العرض النظري على 2-3 مصادر متنوعة.</a:t>
            </a:r>
          </a:p>
          <a:p>
            <a:pPr marL="0" indent="0">
              <a:buNone/>
            </a:pPr>
            <a:r>
              <a:rPr lang="ar-JO" b="1" dirty="0"/>
              <a:t>-يتم ذكر المصادر في الوظيفة .</a:t>
            </a:r>
          </a:p>
          <a:p>
            <a:pPr marL="0" indent="0">
              <a:buNone/>
            </a:pPr>
            <a:r>
              <a:rPr lang="ar-JO" b="1" dirty="0"/>
              <a:t>-تعتمد كتابه العرض النظري على المصادر التي وجدت </a:t>
            </a:r>
          </a:p>
          <a:p>
            <a:pPr marL="0" indent="0">
              <a:buNone/>
            </a:pPr>
            <a:r>
              <a:rPr lang="ar-JO" b="1" dirty="0"/>
              <a:t>(مع استعمال مصطلحات المدنيات ).</a:t>
            </a:r>
          </a:p>
          <a:p>
            <a:pPr marL="0" indent="0">
              <a:buNone/>
            </a:pPr>
            <a:r>
              <a:rPr lang="ar-JO" b="1" dirty="0"/>
              <a:t>-يكون العرض النظري صفحتين على ال</a:t>
            </a:r>
            <a:r>
              <a:rPr lang="ar-SA" b="1" dirty="0"/>
              <a:t>أ</a:t>
            </a:r>
            <a:r>
              <a:rPr lang="ar-JO" b="1" dirty="0"/>
              <a:t>كثر 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743889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العرض النظري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lnSpc>
                <a:spcPct val="110000"/>
              </a:lnSpc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ar-JO" altLang="he-IL" b="1" dirty="0">
                <a:solidFill>
                  <a:prstClr val="black"/>
                </a:solidFill>
                <a:latin typeface="Constantia"/>
              </a:rPr>
              <a:t>على المعلم شرح المطلوب بالجانب النظري للطلاب.</a:t>
            </a:r>
          </a:p>
          <a:p>
            <a:pPr marL="274320" lvl="0" indent="-274320">
              <a:lnSpc>
                <a:spcPct val="110000"/>
              </a:lnSpc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ar-JO" altLang="he-IL" b="1" dirty="0">
                <a:solidFill>
                  <a:prstClr val="black"/>
                </a:solidFill>
                <a:latin typeface="Constantia"/>
              </a:rPr>
              <a:t>كل مجموعة طلاب تتحاور حول مشكلة البحث المستخلصة، ربط المشكلة بالظاهرة العامة المنبثقة عنها، أهمية صاحب الشأن ، مصطلحات مدنيات ذات علاقة بالمشكلة المصادر التي يبحث عنها الطلاب تتعلق بهذه المواضيع.</a:t>
            </a:r>
          </a:p>
          <a:p>
            <a:pPr marL="274320" lvl="0" indent="-274320">
              <a:lnSpc>
                <a:spcPct val="110000"/>
              </a:lnSpc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ar-JO" altLang="he-IL" b="1" dirty="0">
                <a:solidFill>
                  <a:prstClr val="black"/>
                </a:solidFill>
                <a:latin typeface="Constantia"/>
              </a:rPr>
              <a:t>أفراد المجموعة تقسم العرض النظري فيما بينها، قسم يبحث عن مصادر، قسم يكتب النص النهائي، قسم يطبع.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8448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lnSpc>
                <a:spcPct val="110000"/>
              </a:lnSpc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ar-JO" altLang="he-IL" b="1" dirty="0">
                <a:solidFill>
                  <a:prstClr val="black"/>
                </a:solidFill>
                <a:latin typeface="Constantia"/>
              </a:rPr>
              <a:t>من يقرأ  المصدر، يلخص الفكرة المركزية المتعقلة بالمصطلح.</a:t>
            </a:r>
          </a:p>
          <a:p>
            <a:pPr marL="274320" lvl="0" indent="-274320">
              <a:lnSpc>
                <a:spcPct val="110000"/>
              </a:lnSpc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ar-JO" altLang="he-IL" b="1" dirty="0">
                <a:solidFill>
                  <a:prstClr val="black"/>
                </a:solidFill>
                <a:latin typeface="Constantia"/>
              </a:rPr>
              <a:t>المجموعة تجتمع لعرض المصادر على بعضهم البعض, المجموعة تقرر أية مصادر تستعمل والتي تخص الموضوع مباشرة وتفيد في توسعة الأفاق حوله.</a:t>
            </a:r>
          </a:p>
          <a:p>
            <a:pPr marL="274320" lvl="0" indent="-274320">
              <a:lnSpc>
                <a:spcPct val="110000"/>
              </a:lnSpc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ar-JO" altLang="he-IL" b="1" dirty="0">
                <a:solidFill>
                  <a:prstClr val="black"/>
                </a:solidFill>
                <a:latin typeface="Constantia"/>
              </a:rPr>
              <a:t>كتابة نص ”عرض نظري“ مبني على الأفكار المركزية </a:t>
            </a:r>
          </a:p>
          <a:p>
            <a:pPr marL="274320" lvl="0" indent="-274320">
              <a:lnSpc>
                <a:spcPct val="110000"/>
              </a:lnSpc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ar-JO" altLang="he-IL" b="1" dirty="0">
                <a:solidFill>
                  <a:prstClr val="black"/>
                </a:solidFill>
                <a:latin typeface="Constantia"/>
              </a:rPr>
              <a:t>كتابة هوامش لكل فكرة (حسب المصدر المستعمل).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600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u="sng" dirty="0"/>
              <a:t>القسم العملي-جمع معطيات وتحليلها </a:t>
            </a:r>
            <a:br>
              <a:rPr lang="ar-JO" b="1" u="sng" dirty="0"/>
            </a:br>
            <a:r>
              <a:rPr lang="ar-JO" sz="2400" b="1" dirty="0"/>
              <a:t>الهدف من جمع المعلومات هو التعرف على جوانب المشكلة وليس فحص حقيقة وجود المشكلة 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u="sng" dirty="0"/>
              <a:t>في هذا</a:t>
            </a:r>
            <a:r>
              <a:rPr lang="ar-SA" b="1" u="sng" dirty="0"/>
              <a:t> القسم</a:t>
            </a:r>
            <a:r>
              <a:rPr lang="ar-JO" b="1" u="sng" dirty="0"/>
              <a:t> يتم استعمال وسائل فحص مختلفة</a:t>
            </a:r>
            <a:r>
              <a:rPr lang="ar-JO" b="1" dirty="0"/>
              <a:t>.</a:t>
            </a:r>
          </a:p>
          <a:p>
            <a:r>
              <a:rPr lang="ar-JO" b="1" dirty="0"/>
              <a:t>المشاهدة -جمع معلومات من خلال المشاهدة.(تحديد المكان والزمان والتساؤلات)</a:t>
            </a:r>
          </a:p>
          <a:p>
            <a:r>
              <a:rPr lang="ar-JO" b="1" dirty="0"/>
              <a:t>المقابلة-من خلال حوار بين شخصين والحصول على معلومات في موضوع معين.(3-4 اسئلة تقدم ل 2-3 اشخاص )</a:t>
            </a:r>
          </a:p>
          <a:p>
            <a:r>
              <a:rPr lang="ar-JO" b="1" dirty="0"/>
              <a:t>الاستبيان -جمع معلومات عن تجربة ورأي ال</a:t>
            </a:r>
            <a:r>
              <a:rPr lang="ar-SA" b="1" dirty="0"/>
              <a:t>آ</a:t>
            </a:r>
            <a:r>
              <a:rPr lang="ar-JO" b="1" dirty="0"/>
              <a:t>خرين بشكل منظم .8-10أسئلة ل -20 شخص )</a:t>
            </a:r>
          </a:p>
          <a:p>
            <a:r>
              <a:rPr lang="ar-JO" b="1" dirty="0"/>
              <a:t>تحليل المضمون .</a:t>
            </a:r>
          </a:p>
        </p:txBody>
      </p:sp>
      <p:sp>
        <p:nvSpPr>
          <p:cNvPr id="7" name="חץ שמאלה 6"/>
          <p:cNvSpPr/>
          <p:nvPr/>
        </p:nvSpPr>
        <p:spPr>
          <a:xfrm>
            <a:off x="7020272" y="4221088"/>
            <a:ext cx="45719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0097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u="sng" dirty="0"/>
              <a:t>الحل والناتج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b="1" dirty="0"/>
              <a:t>الحل –بعد فحص المشكلة </a:t>
            </a:r>
            <a:r>
              <a:rPr lang="ar-SA" b="1" dirty="0"/>
              <a:t>ت</a:t>
            </a:r>
            <a:r>
              <a:rPr lang="ar-JO" b="1" dirty="0"/>
              <a:t>تم بلورة حل مقترح للمشكلة .</a:t>
            </a:r>
          </a:p>
          <a:p>
            <a:pPr>
              <a:buFontTx/>
              <a:buChar char="-"/>
            </a:pPr>
            <a:r>
              <a:rPr lang="ar-JO" b="1" dirty="0"/>
              <a:t>يجب </a:t>
            </a:r>
            <a:r>
              <a:rPr lang="ar-SA" b="1" dirty="0"/>
              <a:t>أ</a:t>
            </a:r>
            <a:r>
              <a:rPr lang="ar-JO" b="1" dirty="0"/>
              <a:t>ن يشمل الحل معطيين ضروريين .</a:t>
            </a:r>
          </a:p>
          <a:p>
            <a:pPr marL="514350" indent="-514350">
              <a:buAutoNum type="arabic1Minus"/>
            </a:pPr>
            <a:r>
              <a:rPr lang="ar-JO" b="1" dirty="0"/>
              <a:t>ما الذي يجب القيام به لحل المشكلة ؟</a:t>
            </a:r>
          </a:p>
          <a:p>
            <a:pPr marL="514350" indent="-514350">
              <a:buAutoNum type="arabic1Minus"/>
            </a:pPr>
            <a:r>
              <a:rPr lang="ar-JO" b="1" dirty="0"/>
              <a:t> من هي الجهة التي يمكنها القيام بذلك ؟</a:t>
            </a:r>
          </a:p>
          <a:p>
            <a:pPr marL="0" indent="0">
              <a:buNone/>
            </a:pPr>
            <a:r>
              <a:rPr lang="ar-JO" b="1" dirty="0"/>
              <a:t> - يجب </a:t>
            </a:r>
            <a:r>
              <a:rPr lang="ar-SA" b="1" dirty="0"/>
              <a:t>أ</a:t>
            </a:r>
            <a:r>
              <a:rPr lang="ar-JO" b="1" dirty="0"/>
              <a:t>ن يكون تعليل</a:t>
            </a:r>
            <a:r>
              <a:rPr lang="ar-SA" b="1" dirty="0"/>
              <a:t>ا</a:t>
            </a:r>
            <a:r>
              <a:rPr lang="ar-JO" b="1" dirty="0"/>
              <a:t> لماذا تم اختيار هذا الحل بالذات .</a:t>
            </a:r>
          </a:p>
        </p:txBody>
      </p:sp>
    </p:spTree>
    <p:extLst>
      <p:ext uri="{BB962C8B-B14F-4D97-AF65-F5344CB8AC3E}">
        <p14:creationId xmlns:p14="http://schemas.microsoft.com/office/powerpoint/2010/main" val="458369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ar-JO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ar-JO" b="1" dirty="0"/>
              <a:t>الناتج – مرحله في بداية تنفيذ الحل المقترح </a:t>
            </a:r>
          </a:p>
          <a:p>
            <a:r>
              <a:rPr lang="ar-JO" b="1" dirty="0"/>
              <a:t>في هذه المرحلة يجب التطرق </a:t>
            </a:r>
            <a:r>
              <a:rPr lang="ar-SA" b="1" dirty="0"/>
              <a:t>إ</a:t>
            </a:r>
            <a:r>
              <a:rPr lang="ar-JO" b="1" dirty="0" err="1"/>
              <a:t>لى</a:t>
            </a:r>
            <a:r>
              <a:rPr lang="ar-JO" b="1" dirty="0"/>
              <a:t> ما يلي .</a:t>
            </a:r>
          </a:p>
          <a:p>
            <a:endParaRPr lang="ar-JO" b="1" dirty="0"/>
          </a:p>
          <a:p>
            <a:r>
              <a:rPr lang="ar-JO" b="1" dirty="0"/>
              <a:t>- صياغة الحل المقترح.</a:t>
            </a:r>
          </a:p>
          <a:p>
            <a:endParaRPr lang="ar-JO" b="1" dirty="0"/>
          </a:p>
          <a:p>
            <a:r>
              <a:rPr lang="ar-JO" b="1" dirty="0"/>
              <a:t>-تعليل اختيار الحل المقترح – الأفضليات والسلبيات .</a:t>
            </a:r>
          </a:p>
          <a:p>
            <a:endParaRPr lang="ar-JO" b="1" dirty="0"/>
          </a:p>
          <a:p>
            <a:r>
              <a:rPr lang="ar-JO" b="1" dirty="0"/>
              <a:t>- عرض الناتج – ذكر الجهة الموجه إليها. </a:t>
            </a:r>
          </a:p>
          <a:p>
            <a:endParaRPr lang="ar-JO" b="1" dirty="0"/>
          </a:p>
          <a:p>
            <a:r>
              <a:rPr lang="ar-JO" b="1" dirty="0"/>
              <a:t>- تعليل اختيار الناتج المقترح مع الجهة 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872062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ar-JO" dirty="0"/>
              <a:t>الناتج </a:t>
            </a:r>
          </a:p>
          <a:p>
            <a:r>
              <a:rPr lang="ar-JO" dirty="0"/>
              <a:t>بعد اختيار الحل المفضل ،يتوجب على المجموعة إيجاد الطريقة الأكثر ملائمة التي تنقل بها الرسالة إلى الجهات الملائمة .</a:t>
            </a:r>
          </a:p>
          <a:p>
            <a:r>
              <a:rPr lang="ar-JO" dirty="0"/>
              <a:t>عرض الرسالة (الحل المقترح )بالطريقة التي تم اختيارها ،وبقدر الامكان نقلها \ ضمان وصولها إلى الجهات ذات الصلة.</a:t>
            </a:r>
          </a:p>
          <a:p>
            <a:r>
              <a:rPr lang="ar-JO" dirty="0"/>
              <a:t>تعلل المجموعة لماذا نقلت الرسالة إلى هذه الجهات بالذات ،لماذا في رأي اعضاء المجموعة هذه الجهات هي الأكثر </a:t>
            </a:r>
            <a:r>
              <a:rPr lang="ar-JO"/>
              <a:t>ملائمة لتطبيق الحل المقترح.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7393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2800" b="1" u="sng" dirty="0">
                <a:solidFill>
                  <a:srgbClr val="FF0000"/>
                </a:solidFill>
              </a:rPr>
              <a:t>المهمة التطبيقية مهمة تقييمية في المدنيات وزنها من العلامة الهائي</a:t>
            </a:r>
            <a:r>
              <a:rPr lang="ar-SA" sz="2800" b="1" u="sng" dirty="0">
                <a:solidFill>
                  <a:srgbClr val="FF0000"/>
                </a:solidFill>
              </a:rPr>
              <a:t>ه</a:t>
            </a:r>
            <a:r>
              <a:rPr lang="ar-JO" sz="2800" b="1" u="sng" dirty="0">
                <a:solidFill>
                  <a:srgbClr val="FF0000"/>
                </a:solidFill>
              </a:rPr>
              <a:t>20\من علامة </a:t>
            </a:r>
            <a:r>
              <a:rPr lang="ar-JO" sz="2800" b="1" u="sng" dirty="0" err="1">
                <a:solidFill>
                  <a:srgbClr val="FF0000"/>
                </a:solidFill>
              </a:rPr>
              <a:t>البجروت</a:t>
            </a:r>
            <a:r>
              <a:rPr lang="ar-JO" sz="2800" b="1" u="sng" dirty="0">
                <a:solidFill>
                  <a:srgbClr val="FF0000"/>
                </a:solidFill>
              </a:rPr>
              <a:t> </a:t>
            </a:r>
            <a:br>
              <a:rPr lang="ar-JO" sz="2800" b="1" i="1" u="sng" dirty="0">
                <a:solidFill>
                  <a:srgbClr val="FF0000"/>
                </a:solidFill>
              </a:rPr>
            </a:br>
            <a:endParaRPr lang="he-IL" sz="2800" b="1" i="1" u="sng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/>
              <a:t>ت</a:t>
            </a:r>
            <a:r>
              <a:rPr lang="ar-JO" b="1" dirty="0"/>
              <a:t>وجد </a:t>
            </a:r>
            <a:r>
              <a:rPr lang="ar-SA" b="1" dirty="0"/>
              <a:t>أ</a:t>
            </a:r>
            <a:r>
              <a:rPr lang="ar-JO" b="1" dirty="0"/>
              <a:t>هداف </a:t>
            </a:r>
            <a:r>
              <a:rPr lang="ar-SA" b="1" dirty="0"/>
              <a:t>أ</a:t>
            </a:r>
            <a:r>
              <a:rPr lang="ar-JO" b="1" dirty="0" err="1"/>
              <a:t>ساسية</a:t>
            </a:r>
            <a:r>
              <a:rPr lang="ar-JO" b="1" dirty="0"/>
              <a:t> من المهمة التطبيقية</a:t>
            </a:r>
            <a:r>
              <a:rPr lang="ar-SA" b="1" dirty="0"/>
              <a:t>.</a:t>
            </a:r>
            <a:r>
              <a:rPr lang="ar-JO" b="1" dirty="0"/>
              <a:t> </a:t>
            </a:r>
          </a:p>
          <a:p>
            <a:pPr marL="0" indent="0">
              <a:buNone/>
            </a:pPr>
            <a:r>
              <a:rPr lang="ar-JO" b="1" dirty="0"/>
              <a:t>*المهمة تمكن الطلاب من العمل في مجموعات</a:t>
            </a:r>
            <a:r>
              <a:rPr lang="ar-SA" b="1" dirty="0"/>
              <a:t>.</a:t>
            </a:r>
            <a:r>
              <a:rPr lang="ar-JO" b="1" dirty="0"/>
              <a:t> </a:t>
            </a:r>
          </a:p>
          <a:p>
            <a:pPr marL="0" indent="0">
              <a:buNone/>
            </a:pPr>
            <a:r>
              <a:rPr lang="ar-JO" b="1" dirty="0"/>
              <a:t>•أن يفهم أنّه في الواقع الاجتماعي والسياسي في الدولة الديمقراطية هناك مشاكل مدنية تنبع من أسباب مختلفة.</a:t>
            </a:r>
          </a:p>
          <a:p>
            <a:pPr marL="0" indent="0">
              <a:buNone/>
            </a:pPr>
            <a:r>
              <a:rPr lang="ar-JO" b="1" dirty="0"/>
              <a:t>•أن يفهم أنّه كمواطن في دولة ديمقراطية من حقّه، وحتّى من واجبه، أن يكون واعيًا للمشاكل وأنّ عليه محاولة حلّها بطرق مختلفة وشرعية .</a:t>
            </a:r>
          </a:p>
          <a:p>
            <a:endParaRPr lang="ar-JO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8489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u="sng" dirty="0"/>
              <a:t>المهمة التطبيقية –محفظة صحفية 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ar-JO" b="1" dirty="0"/>
              <a:t>المحفظة الصحفية هي مهمه تطبيقية</a:t>
            </a:r>
            <a:r>
              <a:rPr lang="ar-SA" b="1" dirty="0"/>
              <a:t>،</a:t>
            </a:r>
            <a:r>
              <a:rPr lang="ar-JO" b="1" dirty="0"/>
              <a:t> </a:t>
            </a:r>
            <a:r>
              <a:rPr lang="ar-SA" b="1" dirty="0"/>
              <a:t>و</a:t>
            </a:r>
            <a:r>
              <a:rPr lang="ar-JO" b="1" dirty="0"/>
              <a:t>التي تتحدث عن موضوع الاتصال</a:t>
            </a:r>
            <a:r>
              <a:rPr lang="ar-SA" b="1" dirty="0"/>
              <a:t>،</a:t>
            </a:r>
            <a:r>
              <a:rPr lang="ar-JO" b="1" dirty="0"/>
              <a:t> و</a:t>
            </a:r>
            <a:r>
              <a:rPr lang="ar-SA" b="1" dirty="0"/>
              <a:t>أ</a:t>
            </a:r>
            <a:r>
              <a:rPr lang="ar-JO" b="1" dirty="0" err="1"/>
              <a:t>همية</a:t>
            </a:r>
            <a:r>
              <a:rPr lang="ar-JO" b="1" dirty="0"/>
              <a:t> الاتصال في الدولة الديمقراطية </a:t>
            </a:r>
          </a:p>
          <a:p>
            <a:endParaRPr lang="ar-JO" b="1" dirty="0"/>
          </a:p>
          <a:p>
            <a:r>
              <a:rPr lang="ar-JO" b="1" dirty="0"/>
              <a:t>تتيح تواصلا عمليا بين التعلم النظري والواقع اليومي </a:t>
            </a:r>
          </a:p>
          <a:p>
            <a:endParaRPr lang="ar-JO" b="1" dirty="0"/>
          </a:p>
          <a:p>
            <a:r>
              <a:rPr lang="ar-JO" b="1" dirty="0"/>
              <a:t>تنفذ المهمة بشكل جماعي –</a:t>
            </a:r>
            <a:r>
              <a:rPr lang="ar-SA" b="1" dirty="0"/>
              <a:t>ت</a:t>
            </a:r>
            <a:r>
              <a:rPr lang="ar-JO" b="1" dirty="0"/>
              <a:t>كون لكل مجموعة محفظة عمل تحفظ فيها مراحل المهمة .(2-3 طلاب في كل مجموعة 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40741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5400" b="1" u="sng" dirty="0"/>
              <a:t>ال</a:t>
            </a:r>
            <a:r>
              <a:rPr lang="ar-SA" sz="5400" b="1" u="sng" dirty="0"/>
              <a:t>أ</a:t>
            </a:r>
            <a:r>
              <a:rPr lang="ar-JO" sz="5400" b="1" u="sng" dirty="0"/>
              <a:t>هداف </a:t>
            </a:r>
            <a:endParaRPr lang="he-IL" sz="5400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/>
              <a:t>معرفة </a:t>
            </a:r>
            <a:r>
              <a:rPr lang="ar-SA" b="1" dirty="0"/>
              <a:t>أ</a:t>
            </a:r>
            <a:r>
              <a:rPr lang="ar-JO" b="1" dirty="0"/>
              <a:t>نه في الواقع الاجتماعي والسياسي في الدولة الديمقراطية </a:t>
            </a:r>
            <a:r>
              <a:rPr lang="ar-SA" b="1" dirty="0"/>
              <a:t>ت</a:t>
            </a:r>
            <a:r>
              <a:rPr lang="ar-JO" b="1" dirty="0"/>
              <a:t>وجد مشاكل مدنية تنبع من </a:t>
            </a:r>
            <a:r>
              <a:rPr lang="ar-SA" b="1" dirty="0"/>
              <a:t>أ</a:t>
            </a:r>
            <a:r>
              <a:rPr lang="ar-JO" b="1" dirty="0"/>
              <a:t>سباب مختلفة.</a:t>
            </a:r>
          </a:p>
          <a:p>
            <a:endParaRPr lang="ar-JO" b="1" dirty="0"/>
          </a:p>
          <a:p>
            <a:r>
              <a:rPr lang="ar-JO" b="1" dirty="0"/>
              <a:t>معرفة </a:t>
            </a:r>
            <a:r>
              <a:rPr lang="ar-SA" b="1" dirty="0"/>
              <a:t>أ</a:t>
            </a:r>
            <a:r>
              <a:rPr lang="ar-JO" b="1" dirty="0"/>
              <a:t>نه كمواطن في دولة ديمقراطية من حقه , بل من واجبه أن يكون واعيا للمشاكل</a:t>
            </a:r>
            <a:r>
              <a:rPr lang="ar-SA" b="1" dirty="0"/>
              <a:t>،</a:t>
            </a:r>
            <a:r>
              <a:rPr lang="ar-JO" b="1" dirty="0"/>
              <a:t> مع محاولة حلها بطرق مختلفة وشرعية.</a:t>
            </a:r>
          </a:p>
          <a:p>
            <a:endParaRPr lang="ar-JO" b="1" dirty="0"/>
          </a:p>
          <a:p>
            <a:r>
              <a:rPr lang="ar-JO" b="1" dirty="0"/>
              <a:t>معرفة </a:t>
            </a:r>
            <a:r>
              <a:rPr lang="ar-SA" b="1" dirty="0"/>
              <a:t>أ</a:t>
            </a:r>
            <a:r>
              <a:rPr lang="ar-JO" b="1" dirty="0"/>
              <a:t>نه في إطار قواعد اللعبة الديمقراطية من حقه ككل مواطن مراقبة وانتقاد أعمال السلطة .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282418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05475"/>
          </a:xfrm>
        </p:spPr>
        <p:txBody>
          <a:bodyPr>
            <a:normAutofit/>
          </a:bodyPr>
          <a:lstStyle/>
          <a:p>
            <a:r>
              <a:rPr lang="ar-JO" b="1" dirty="0"/>
              <a:t>معرفة أن من واجبه المدني الإشارة والت</a:t>
            </a:r>
            <a:r>
              <a:rPr lang="ar-SA" b="1" dirty="0"/>
              <a:t>ّ</a:t>
            </a:r>
            <a:r>
              <a:rPr lang="ar-JO" b="1" dirty="0"/>
              <a:t>نبيه عن المشاكل الموجودة</a:t>
            </a:r>
            <a:r>
              <a:rPr lang="ar-SA" b="1" dirty="0"/>
              <a:t>، </a:t>
            </a:r>
            <a:r>
              <a:rPr lang="ar-JO" b="1" dirty="0"/>
              <a:t>ومن حق</a:t>
            </a:r>
            <a:r>
              <a:rPr lang="ar-SA" b="1" dirty="0"/>
              <a:t>ّ</a:t>
            </a:r>
            <a:r>
              <a:rPr lang="ar-JO" b="1" dirty="0"/>
              <a:t>ه طرح حلول لهذه المشاكل والعمل على حل</a:t>
            </a:r>
            <a:r>
              <a:rPr lang="ar-SA" b="1" dirty="0"/>
              <a:t>ّ</a:t>
            </a:r>
            <a:r>
              <a:rPr lang="ar-JO" b="1" dirty="0"/>
              <a:t>ها.</a:t>
            </a:r>
          </a:p>
          <a:p>
            <a:endParaRPr lang="ar-JO" b="1" dirty="0"/>
          </a:p>
          <a:p>
            <a:r>
              <a:rPr lang="ar-JO" b="1" dirty="0"/>
              <a:t>معرفة أن</a:t>
            </a:r>
            <a:r>
              <a:rPr lang="ar-SA" b="1" dirty="0"/>
              <a:t>ّ</a:t>
            </a:r>
            <a:r>
              <a:rPr lang="ar-JO" b="1" dirty="0"/>
              <a:t> هناك مكانا ودورا لكل</a:t>
            </a:r>
            <a:r>
              <a:rPr lang="ar-SA" b="1" dirty="0"/>
              <a:t>ّ</a:t>
            </a:r>
            <a:r>
              <a:rPr lang="ar-JO" b="1" dirty="0"/>
              <a:t> مواطن في الدولة الديمقراطية من اجل تحسين جودة الحياة .</a:t>
            </a:r>
          </a:p>
          <a:p>
            <a:endParaRPr lang="ar-JO" b="1" dirty="0"/>
          </a:p>
          <a:p>
            <a:r>
              <a:rPr lang="ar-JO" b="1" dirty="0"/>
              <a:t>معرفة وظيفة سلطات الحكم ووظيفة المؤسسات العامة المختلفة 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684377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u="sng" dirty="0"/>
              <a:t>الماهية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ar-JO" sz="4000" b="1" dirty="0"/>
              <a:t>تحليل مسألة موجودة والتعامل معها – اي وجود مشكلة في الواقع , العمل على ايجاد حلول عملية , طرح اقتراحات لطرق ممكنة يمكن ان يؤدي تنفيذها إلى حل المشكلة .</a:t>
            </a:r>
            <a:endParaRPr lang="he-IL" sz="4000" b="1" dirty="0"/>
          </a:p>
        </p:txBody>
      </p:sp>
    </p:spTree>
    <p:extLst>
      <p:ext uri="{BB962C8B-B14F-4D97-AF65-F5344CB8AC3E}">
        <p14:creationId xmlns:p14="http://schemas.microsoft.com/office/powerpoint/2010/main" val="3214006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u="sng" dirty="0"/>
              <a:t>ارشادات لتنفيذ وعمل المهمة 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/>
          <a:lstStyle/>
          <a:p>
            <a:r>
              <a:rPr lang="ar-JO" b="1" dirty="0"/>
              <a:t>1- كتابة المقدمة </a:t>
            </a:r>
            <a:r>
              <a:rPr lang="ar-JO" b="1" dirty="0">
                <a:solidFill>
                  <a:srgbClr val="FF0000"/>
                </a:solidFill>
              </a:rPr>
              <a:t>.(جماعي ).</a:t>
            </a:r>
          </a:p>
          <a:p>
            <a:r>
              <a:rPr lang="ar-JO" b="1" dirty="0"/>
              <a:t>2-جمع اخبار وتقارير من مصادر مختلفة – تتعامل مع الموضوع المختار </a:t>
            </a:r>
            <a:r>
              <a:rPr lang="ar-JO" b="1" dirty="0">
                <a:solidFill>
                  <a:srgbClr val="FF0000"/>
                </a:solidFill>
              </a:rPr>
              <a:t>(فردي ).</a:t>
            </a:r>
          </a:p>
          <a:p>
            <a:r>
              <a:rPr lang="ar-JO" b="1" dirty="0"/>
              <a:t>3-تحليل الاخبار والتقارير </a:t>
            </a:r>
            <a:r>
              <a:rPr lang="ar-JO" b="1" dirty="0">
                <a:solidFill>
                  <a:srgbClr val="FF0000"/>
                </a:solidFill>
              </a:rPr>
              <a:t>(فردي –جماعي ).</a:t>
            </a:r>
          </a:p>
          <a:p>
            <a:r>
              <a:rPr lang="ar-JO" b="1" dirty="0"/>
              <a:t>4-وظيفه الاتصال في الدولة الديمقراطية .</a:t>
            </a:r>
          </a:p>
          <a:p>
            <a:r>
              <a:rPr lang="ar-JO" b="1" dirty="0"/>
              <a:t>5- محفظة المهمة ورأي المعلم في عمل المجموعة </a:t>
            </a:r>
            <a:r>
              <a:rPr lang="ar-JO" b="1" dirty="0">
                <a:solidFill>
                  <a:srgbClr val="FF0000"/>
                </a:solidFill>
              </a:rPr>
              <a:t>–(جماعي ).</a:t>
            </a:r>
            <a:endParaRPr lang="he-I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56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u="sng" dirty="0"/>
              <a:t>1-كتابه المقدمة –جماعي </a:t>
            </a:r>
            <a:br>
              <a:rPr lang="ar-JO" b="1" u="sng" dirty="0"/>
            </a:br>
            <a:r>
              <a:rPr lang="ar-JO" b="1" u="sng" dirty="0"/>
              <a:t>تشمل ما يلي 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وصف قصير لوظيفة وسائل الاتصال في الدولة الديمقراطية </a:t>
            </a:r>
          </a:p>
          <a:p>
            <a:r>
              <a:rPr lang="ar-JO" b="1" dirty="0"/>
              <a:t>(من خلال المادة التعليمية ) التطرق الى ما يلي </a:t>
            </a:r>
          </a:p>
          <a:p>
            <a:r>
              <a:rPr lang="ar-JO" b="1" dirty="0"/>
              <a:t>ما هو الاتصال الجماهيري ؟</a:t>
            </a:r>
          </a:p>
          <a:p>
            <a:r>
              <a:rPr lang="ar-JO" b="1" dirty="0"/>
              <a:t>ما هي وظائف الاتصال في الدولة الديمقراطية ؟</a:t>
            </a:r>
          </a:p>
          <a:p>
            <a:r>
              <a:rPr lang="ar-JO" b="1" dirty="0"/>
              <a:t>ما هي قوة الاتصال في الدولة الديمقراطية ؟</a:t>
            </a:r>
          </a:p>
          <a:p>
            <a:r>
              <a:rPr lang="ar-JO" b="1" dirty="0"/>
              <a:t>لماذا يعتبر كون المواطن مستهلكا لوسائل الاتصال امرا مهما 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35127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ar-JO" b="1" dirty="0"/>
              <a:t>استخراج معلومات حول الموضوع العام الذي تتناوله المهمة .</a:t>
            </a:r>
          </a:p>
          <a:p>
            <a:r>
              <a:rPr lang="ar-JO" b="1" dirty="0"/>
              <a:t>تلخيص قصير عن الموضوع مع كتابة المصدر. </a:t>
            </a:r>
          </a:p>
          <a:p>
            <a:r>
              <a:rPr lang="ar-JO" b="1" dirty="0"/>
              <a:t>شرح عن سبب اختيار لموضوع والمسائل المدنية المركزية التي تظهر فيه .(سبب واحد على الاقل ).</a:t>
            </a:r>
          </a:p>
          <a:p>
            <a:r>
              <a:rPr lang="ar-JO" b="1" dirty="0"/>
              <a:t>شرح قصير عن علاقة الموضوع في الحيز العام \ بماذا يرتبط الموضوع \ على من تقع معالجته \اي مصطلحات من المدنيات مرتبطة به 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021051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58607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u="sng" dirty="0"/>
              <a:t>جمع اخبار وتقارير من مصادر مختلفة تتعامل مع الموضوع الاخباري المختار –فردي 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b="1" dirty="0"/>
              <a:t>.  يجب استخراجها من مصادر مختلفة.</a:t>
            </a:r>
          </a:p>
          <a:p>
            <a:pPr marL="0" indent="0">
              <a:buNone/>
            </a:pPr>
            <a:endParaRPr lang="ar-JO" b="1" dirty="0"/>
          </a:p>
          <a:p>
            <a:r>
              <a:rPr lang="ar-JO" b="1" dirty="0"/>
              <a:t>كل طالب يستخرج خبر من مصدر اخر (صحف مطبوعة\مواقع انترنت \وسائل الكترونية\راديو وتلفزيون \شبكات اجتماعية ).</a:t>
            </a:r>
          </a:p>
          <a:p>
            <a:endParaRPr lang="ar-JO" b="1" dirty="0"/>
          </a:p>
          <a:p>
            <a:r>
              <a:rPr lang="ar-JO" b="1" dirty="0"/>
              <a:t>الاشارة الى مكان الخبر او التقرير في وسيلة الاتصال او المدة التي استغرقت وسيلة الاتصال في كتابتها 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8478668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u="sng" dirty="0"/>
              <a:t>تحليل الاخبار والتقارير – فردي وجماعي 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تحليل لكل مصدر من الاخبار كسؤال حدث .</a:t>
            </a:r>
          </a:p>
          <a:p>
            <a:r>
              <a:rPr lang="ar-JO" b="1" dirty="0"/>
              <a:t>ذكر المصطلح الملائم من المدنيات .</a:t>
            </a:r>
          </a:p>
          <a:p>
            <a:r>
              <a:rPr lang="ar-JO" b="1" dirty="0"/>
              <a:t>عرض المصطلح .</a:t>
            </a:r>
          </a:p>
          <a:p>
            <a:r>
              <a:rPr lang="ar-JO" b="1" dirty="0"/>
              <a:t>شرح العلاقة بين المصطلح والتقرير. </a:t>
            </a:r>
          </a:p>
          <a:p>
            <a:r>
              <a:rPr lang="ar-JO" b="1" dirty="0"/>
              <a:t>الاشارة الى صلة التقرير للموضوع العام الذي تبحث المجموعة </a:t>
            </a:r>
            <a:r>
              <a:rPr lang="ar-JO" dirty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3278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JO" b="1" i="1" dirty="0"/>
              <a:t>•</a:t>
            </a:r>
            <a:r>
              <a:rPr lang="ar-JO" b="1" dirty="0"/>
              <a:t>	أن يفهم أنّه في إطار قواعد اللعبة المتّبعة في الدولة الديمقراطية من حقّه، ككلّ مواطن، مراقبة وانتقاد أعمال السلطة.</a:t>
            </a:r>
          </a:p>
          <a:p>
            <a:endParaRPr lang="ar-JO" b="1" dirty="0"/>
          </a:p>
          <a:p>
            <a:pPr marL="0" indent="0">
              <a:buNone/>
            </a:pPr>
            <a:r>
              <a:rPr lang="ar-JO" b="1" dirty="0"/>
              <a:t> •أن يفهم أنّه في إطار قواعد اللعبة المتّبعة في الدولة الديمقراطية من واجبه المدني الإشارة والتنبيه عن المشاكل التي يصادفها، ومن حقّه طرح حلول لهذه المشاكل والعمل على حلّها.</a:t>
            </a:r>
          </a:p>
          <a:p>
            <a:endParaRPr lang="ar-JO" b="1" dirty="0"/>
          </a:p>
          <a:p>
            <a:r>
              <a:rPr lang="ar-JO" b="1" dirty="0"/>
              <a:t>أن يفهم أنّ هناك مكانًا ودورًا لكلّ مواطن في الدولة الديمقراطية للعمل من أجل تحسين جودة الحياة في الدولة.</a:t>
            </a:r>
          </a:p>
          <a:p>
            <a:pPr marL="0" indent="0">
              <a:buNone/>
            </a:pPr>
            <a:r>
              <a:rPr lang="ar-JO" b="1" dirty="0"/>
              <a:t> أن يفهم وظيفة سلطات الحكم ووظيفة المؤسّسات العامّة المختلفة</a:t>
            </a:r>
            <a:r>
              <a:rPr lang="ar-JO" dirty="0"/>
              <a:t>.</a:t>
            </a:r>
          </a:p>
          <a:p>
            <a:endParaRPr lang="ar-JO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574406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u="sng" dirty="0"/>
              <a:t>وظيفة الاتصال في الدولة الديمقراطية </a:t>
            </a:r>
            <a:br>
              <a:rPr lang="ar-JO" b="1" u="sng" dirty="0"/>
            </a:br>
            <a:r>
              <a:rPr lang="ar-JO" b="1" u="sng" dirty="0"/>
              <a:t>(من خلال المهمة –جماعي )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يجب التطرق لوظائف الاتصال (واحدة على الاقل )التي انعكست في عمل وسائل الاتصال التي تم متابعتها في الموضوع الاخباري .</a:t>
            </a:r>
          </a:p>
          <a:p>
            <a:r>
              <a:rPr lang="ar-JO" b="1" dirty="0"/>
              <a:t>* ذكر الوظيفة. </a:t>
            </a:r>
          </a:p>
          <a:p>
            <a:r>
              <a:rPr lang="ar-JO" b="1" dirty="0"/>
              <a:t>*عرض الوظيفة .</a:t>
            </a:r>
          </a:p>
          <a:p>
            <a:r>
              <a:rPr lang="ar-JO" b="1" dirty="0"/>
              <a:t>*شرح يشمل دعم وربط (التطرق لطريقه عمل وسائل الاتصال ).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4138329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يجب التطرق ايضا لوظائف الاتصال (واحدة على الاقل ) التي انعكست في مضمون المواد المكتوبة .</a:t>
            </a:r>
          </a:p>
          <a:p>
            <a:r>
              <a:rPr lang="ar-JO" b="1" dirty="0"/>
              <a:t>ذكر الوظيفة .</a:t>
            </a:r>
          </a:p>
          <a:p>
            <a:r>
              <a:rPr lang="ar-JO" b="1" dirty="0"/>
              <a:t>عرض الوظيفة .</a:t>
            </a:r>
          </a:p>
          <a:p>
            <a:r>
              <a:rPr lang="ar-JO" b="1" dirty="0"/>
              <a:t>شرح يشمل دعم وربط : التطرق لمضمون التقارير والأخبار .</a:t>
            </a:r>
          </a:p>
          <a:p>
            <a:r>
              <a:rPr lang="ar-JO" b="1" dirty="0"/>
              <a:t>(فحص هل تم عرض التقرير بشكل المناسب ).</a:t>
            </a:r>
          </a:p>
        </p:txBody>
      </p:sp>
    </p:spTree>
    <p:extLst>
      <p:ext uri="{BB962C8B-B14F-4D97-AF65-F5344CB8AC3E}">
        <p14:creationId xmlns:p14="http://schemas.microsoft.com/office/powerpoint/2010/main" val="32029455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JO" b="1" dirty="0">
                <a:solidFill>
                  <a:prstClr val="black"/>
                </a:solidFill>
              </a:rPr>
              <a:t>يجب اجراء مقارنة بين وسيلتين على الاقل من وسائل الاتصال .</a:t>
            </a:r>
          </a:p>
          <a:p>
            <a:pPr lvl="0"/>
            <a:r>
              <a:rPr lang="ar-JO" b="1" dirty="0">
                <a:solidFill>
                  <a:prstClr val="black"/>
                </a:solidFill>
              </a:rPr>
              <a:t>اية وسيلة من وسائل الاتصال تقوم بوظيفتها بصورة افضل في الموضوع المتناول .</a:t>
            </a:r>
          </a:p>
          <a:p>
            <a:pPr lvl="0"/>
            <a:r>
              <a:rPr lang="ar-JO" b="1" dirty="0">
                <a:solidFill>
                  <a:prstClr val="black"/>
                </a:solidFill>
              </a:rPr>
              <a:t>اوجه التشابه واوجه الاختلاف .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5619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u="sng" dirty="0">
                <a:solidFill>
                  <a:srgbClr val="FF0000"/>
                </a:solidFill>
              </a:rPr>
              <a:t>محفظة المهمة ورأي المعلم في عمل المجموعة</a:t>
            </a:r>
            <a:endParaRPr lang="he-IL" u="sng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يجب على محفظة المهمة ان تحوي على جميع مراحل المهمة , ان تكون مصادر البحث مكتوبة في نهاية المهمة حسب قواعد كتابة المصادر .</a:t>
            </a:r>
          </a:p>
          <a:p>
            <a:r>
              <a:rPr lang="ar-JO" b="1" dirty="0"/>
              <a:t>يجب كتابة السيرورة التي مر بها الطالب كمواطن مستهلك .</a:t>
            </a:r>
          </a:p>
          <a:p>
            <a:r>
              <a:rPr lang="ar-JO" b="1" dirty="0"/>
              <a:t>يجب كتابة السيرورة الجماعية 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354467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u="sng" dirty="0"/>
              <a:t>الجانب التقني </a:t>
            </a:r>
            <a:r>
              <a:rPr lang="ar-JO" b="1" dirty="0"/>
              <a:t>–ماذا فعلت المجموعة  ؟ ماهي السيرورة التي مررتم بها </a:t>
            </a:r>
          </a:p>
          <a:p>
            <a:r>
              <a:rPr lang="ar-JO" b="1" dirty="0"/>
              <a:t>وصف التجربة الجماعية .</a:t>
            </a:r>
          </a:p>
          <a:p>
            <a:r>
              <a:rPr lang="ar-JO" b="1" u="sng" dirty="0"/>
              <a:t>الجانب العملي </a:t>
            </a:r>
            <a:r>
              <a:rPr lang="ar-JO" b="1" dirty="0"/>
              <a:t>–كيف عملتم ؟كيف نفذتم المراحل المختلفة ؟تحليل التجربة الجماعية وفهمها .</a:t>
            </a:r>
          </a:p>
          <a:p>
            <a:r>
              <a:rPr lang="ar-JO" b="1" u="sng" dirty="0"/>
              <a:t>الجانب النقدي </a:t>
            </a:r>
            <a:r>
              <a:rPr lang="ar-JO" b="1" dirty="0"/>
              <a:t>– ماذا تعلمت المجموعة من التجربة ؟ استنتاجات من التجربة الجماعية 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929088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JO" dirty="0"/>
          </a:p>
          <a:p>
            <a:endParaRPr lang="ar-JO" dirty="0"/>
          </a:p>
          <a:p>
            <a:pPr marL="0" indent="0" algn="ctr">
              <a:buNone/>
            </a:pPr>
            <a:r>
              <a:rPr lang="ar-JO" sz="6600" dirty="0"/>
              <a:t>اتمنى لكم عملا ممتعا </a:t>
            </a:r>
            <a:endParaRPr lang="he-IL" sz="6600" dirty="0"/>
          </a:p>
        </p:txBody>
      </p:sp>
    </p:spTree>
    <p:extLst>
      <p:ext uri="{BB962C8B-B14F-4D97-AF65-F5344CB8AC3E}">
        <p14:creationId xmlns:p14="http://schemas.microsoft.com/office/powerpoint/2010/main" val="161342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/>
              <a:t>تجهيزات طاقم المعلمين قبل عرض المهمة للطلاب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1-انهاء مواضيع التدريس المطلوبة كخلفية الزامية للبدء بالمهمة التطبيقية .</a:t>
            </a:r>
          </a:p>
          <a:p>
            <a:r>
              <a:rPr lang="ar-JO" dirty="0"/>
              <a:t>2-اختيار موضوع المهمة (الظاهرة الاجتماعية او المشاكل )</a:t>
            </a:r>
          </a:p>
          <a:p>
            <a:r>
              <a:rPr lang="ar-JO" dirty="0"/>
              <a:t>3-عمل ذهني للمعلم :تحليل مركبات واجزاء الظاهرة ،استخلاص مشاكل والتفكير بمدى واقعيتها ،التفكير في حلول ممكنة 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377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/>
              <a:t>بناء المجموعات </a:t>
            </a:r>
            <a:br>
              <a:rPr lang="ar-JO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كل معلم يبني المجموعات حسب تقييمه لطلابه </a:t>
            </a:r>
          </a:p>
          <a:p>
            <a:r>
              <a:rPr lang="ar-JO" dirty="0"/>
              <a:t>عليه الأخذ بالحسبان عدة اعتبارات مثل :</a:t>
            </a:r>
          </a:p>
          <a:p>
            <a:r>
              <a:rPr lang="ar-JO" dirty="0"/>
              <a:t>1-المستوى التعليمي .</a:t>
            </a:r>
          </a:p>
          <a:p>
            <a:r>
              <a:rPr lang="ar-JO" dirty="0"/>
              <a:t>2-قدرات الطلاب .</a:t>
            </a:r>
          </a:p>
          <a:p>
            <a:r>
              <a:rPr lang="ar-JO" dirty="0"/>
              <a:t>3-دمج طلاب معزولين.</a:t>
            </a:r>
          </a:p>
          <a:p>
            <a:r>
              <a:rPr lang="ar-JO" dirty="0"/>
              <a:t>4-رأي مربي الصف .</a:t>
            </a:r>
          </a:p>
          <a:p>
            <a:r>
              <a:rPr lang="ar-JO" dirty="0"/>
              <a:t>5- نوع المشاكل المستخلصة 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88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عرض المهمة على الطلاب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/>
              <a:t>1-عرض عام للمهمة التطبيقية ،مركباتها وطرق تقييمها.</a:t>
            </a:r>
          </a:p>
          <a:p>
            <a:pPr marL="0" indent="0">
              <a:buNone/>
            </a:pPr>
            <a:r>
              <a:rPr lang="ar-JO" dirty="0"/>
              <a:t>2-عرض الظواهر الاجتماعية المراد بحثها على شكل نص بلغة المدنيات .</a:t>
            </a:r>
          </a:p>
          <a:p>
            <a:pPr marL="0" indent="0">
              <a:buNone/>
            </a:pPr>
            <a:r>
              <a:rPr lang="ar-JO" dirty="0"/>
              <a:t>3-بعد عرض الظاهرة يتم اجراء نقاش مصغر حولها (المشكلة العامة الموصوفة والمشاكل النابعة من المشكلة العامة )</a:t>
            </a:r>
          </a:p>
          <a:p>
            <a:pPr marL="0" indent="0">
              <a:buNone/>
            </a:pPr>
            <a:r>
              <a:rPr lang="ar-JO" dirty="0"/>
              <a:t>4-يتم تشخيص المكان ،الزمان ، اصحاب الشأن ولغة المدنيات المستعملة 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8772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متابعة نشاط الطلاب من اجل تنفيذ المهمة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Calibri" pitchFamily="34" charset="0"/>
              <a:buAutoNum type="arabicPeriod"/>
            </a:pPr>
            <a:r>
              <a:rPr lang="ar-JO" altLang="he-IL" sz="2600" dirty="0">
                <a:solidFill>
                  <a:prstClr val="black"/>
                </a:solidFill>
                <a:latin typeface="Constantia"/>
                <a:ea typeface="Majalla UI"/>
              </a:rPr>
              <a:t>على الطلاب اعادة قراءة عرض الظاهرة في البيت، واستخلاص جميع المشاكل الممكنة من المشكلة العامة واظهار مصطلحات المدنيات المرتبطة بها </a:t>
            </a:r>
            <a:r>
              <a:rPr lang="en-US" altLang="he-IL" sz="2600" dirty="0">
                <a:solidFill>
                  <a:prstClr val="black"/>
                </a:solidFill>
                <a:latin typeface="Constantia"/>
                <a:cs typeface="David"/>
              </a:rPr>
              <a:t>.</a:t>
            </a:r>
          </a:p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Calibri" pitchFamily="34" charset="0"/>
              <a:buAutoNum type="arabicPeriod"/>
            </a:pPr>
            <a:endParaRPr lang="ar-JO" altLang="he-IL" sz="2600" dirty="0">
              <a:solidFill>
                <a:prstClr val="black"/>
              </a:solidFill>
              <a:latin typeface="Constantia"/>
              <a:ea typeface="Majalla UI"/>
            </a:endParaRPr>
          </a:p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Calibri" pitchFamily="34" charset="0"/>
              <a:buAutoNum type="arabicPeriod"/>
            </a:pPr>
            <a:r>
              <a:rPr lang="ar-JO" altLang="he-IL" sz="2600" dirty="0">
                <a:solidFill>
                  <a:prstClr val="black"/>
                </a:solidFill>
                <a:latin typeface="Constantia"/>
                <a:ea typeface="Majalla UI"/>
              </a:rPr>
              <a:t>يتم عرض المشاكل المستخلصة امام كل الطلاب على اللوح.</a:t>
            </a:r>
            <a:endParaRPr lang="en-US" altLang="he-IL" sz="2600" dirty="0">
              <a:solidFill>
                <a:prstClr val="black"/>
              </a:solidFill>
              <a:latin typeface="Constantia"/>
              <a:cs typeface="David"/>
            </a:endParaRPr>
          </a:p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Calibri" pitchFamily="34" charset="0"/>
              <a:buAutoNum type="arabicPeriod"/>
            </a:pPr>
            <a:endParaRPr lang="ar-JO" altLang="he-IL" sz="2600" dirty="0">
              <a:solidFill>
                <a:prstClr val="black"/>
              </a:solidFill>
              <a:latin typeface="Constantia"/>
              <a:ea typeface="Majalla UI"/>
            </a:endParaRPr>
          </a:p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BD0D9"/>
              </a:buClr>
              <a:buSzPct val="95000"/>
              <a:buFont typeface="Calibri" pitchFamily="34" charset="0"/>
              <a:buAutoNum type="arabicPeriod"/>
            </a:pPr>
            <a:r>
              <a:rPr lang="ar-JO" altLang="he-IL" sz="2600" dirty="0">
                <a:solidFill>
                  <a:prstClr val="black"/>
                </a:solidFill>
                <a:latin typeface="Constantia"/>
                <a:ea typeface="Majalla UI"/>
              </a:rPr>
              <a:t>يتم قياس المشاكل حسب مقاييس استخلاص المشاكل</a:t>
            </a:r>
            <a:r>
              <a:rPr lang="ar-SA" altLang="he-IL" sz="2600" dirty="0">
                <a:solidFill>
                  <a:prstClr val="black"/>
                </a:solidFill>
                <a:latin typeface="Constantia"/>
                <a:ea typeface="Majalla UI"/>
              </a:rPr>
              <a:t> </a:t>
            </a:r>
            <a:r>
              <a:rPr lang="ar-JO" altLang="he-IL" sz="2600" dirty="0">
                <a:solidFill>
                  <a:prstClr val="black"/>
                </a:solidFill>
                <a:latin typeface="Constantia"/>
                <a:ea typeface="Majalla UI"/>
              </a:rPr>
              <a:t>-مفضل اعطاء المقاييس للطلاب وعليهم فحص كل مشكلة على حدة  (قبل بناء المجموعات أو بعدها بشكل جماعي).</a:t>
            </a:r>
            <a:endParaRPr lang="en-US" altLang="he-IL" sz="2600" dirty="0">
              <a:solidFill>
                <a:prstClr val="black"/>
              </a:solidFill>
              <a:latin typeface="Constantia"/>
              <a:cs typeface="David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496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u="sng" dirty="0">
                <a:solidFill>
                  <a:srgbClr val="FF0000"/>
                </a:solidFill>
              </a:rPr>
              <a:t>اختيار المهمة التطبيقية </a:t>
            </a:r>
            <a:endParaRPr lang="he-IL" u="sng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- يتم اختيار المهمة من خلال ملائمة الوظيفة لنوعية الطلاب </a:t>
            </a:r>
          </a:p>
          <a:p>
            <a:r>
              <a:rPr lang="ar-JO" b="1" dirty="0"/>
              <a:t>من خلال تقي</a:t>
            </a:r>
            <a:r>
              <a:rPr lang="ar-SA" b="1" dirty="0"/>
              <a:t>ي</a:t>
            </a:r>
            <a:r>
              <a:rPr lang="ar-JO" b="1" dirty="0"/>
              <a:t>م المعلم وحسب ال</a:t>
            </a:r>
            <a:r>
              <a:rPr lang="ar-SA" b="1" dirty="0"/>
              <a:t>أ</a:t>
            </a:r>
            <a:r>
              <a:rPr lang="ar-JO" b="1" dirty="0"/>
              <a:t>هداف العامة للمدرسة (</a:t>
            </a:r>
            <a:r>
              <a:rPr lang="he-IL" b="1" dirty="0"/>
              <a:t>חזון בית ספר )</a:t>
            </a:r>
          </a:p>
          <a:p>
            <a:r>
              <a:rPr lang="ar-SA" b="1" dirty="0"/>
              <a:t>ت</a:t>
            </a:r>
            <a:r>
              <a:rPr lang="ar-JO" b="1" dirty="0"/>
              <a:t>وجد </a:t>
            </a:r>
            <a:r>
              <a:rPr lang="ar-SA" b="1" dirty="0"/>
              <a:t>إ</a:t>
            </a:r>
            <a:r>
              <a:rPr lang="ar-JO" b="1" dirty="0"/>
              <a:t>مكانية لبناء مهمة مشتركة بين مدارس مختلفة (مجموعات سكانية مختلفة )مدارس عربية مع مدارس يهودية )</a:t>
            </a:r>
            <a:r>
              <a:rPr lang="ar-SA" b="1" dirty="0"/>
              <a:t>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83205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u="sng" dirty="0">
                <a:solidFill>
                  <a:srgbClr val="FF0000"/>
                </a:solidFill>
              </a:rPr>
              <a:t>المهمة التطبيقية العادية</a:t>
            </a:r>
            <a:endParaRPr lang="he-IL" b="1" u="sng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JO" b="1" u="sng" dirty="0"/>
              <a:t>المهمة يجب </a:t>
            </a:r>
            <a:r>
              <a:rPr lang="ar-SA" b="1" u="sng" dirty="0"/>
              <a:t>أ</a:t>
            </a:r>
            <a:r>
              <a:rPr lang="ar-JO" b="1" u="sng" dirty="0"/>
              <a:t>ن تشمل عدة مراحل .</a:t>
            </a:r>
          </a:p>
          <a:p>
            <a:pPr marL="0" indent="0">
              <a:buNone/>
            </a:pPr>
            <a:r>
              <a:rPr lang="ar-JO" dirty="0"/>
              <a:t>  1- </a:t>
            </a:r>
            <a:r>
              <a:rPr lang="ar-JO" b="1" dirty="0"/>
              <a:t>ظاهرة اجتماعية (</a:t>
            </a:r>
            <a:r>
              <a:rPr lang="ar-SA" b="1" dirty="0"/>
              <a:t>أ</a:t>
            </a:r>
            <a:r>
              <a:rPr lang="ar-JO" b="1" dirty="0"/>
              <a:t>حداث عامه )</a:t>
            </a:r>
          </a:p>
          <a:p>
            <a:pPr marL="0" indent="0">
              <a:buNone/>
            </a:pPr>
            <a:endParaRPr lang="ar-JO" b="1" dirty="0"/>
          </a:p>
          <a:p>
            <a:pPr marL="0" indent="0">
              <a:buNone/>
            </a:pPr>
            <a:r>
              <a:rPr lang="ar-JO" b="1" dirty="0"/>
              <a:t>                          اشتقاق المشاكل     </a:t>
            </a:r>
          </a:p>
          <a:p>
            <a:pPr marL="0" indent="0">
              <a:buNone/>
            </a:pPr>
            <a:endParaRPr lang="ar-JO" b="1" dirty="0"/>
          </a:p>
          <a:p>
            <a:pPr marL="0" indent="0">
              <a:buNone/>
            </a:pPr>
            <a:r>
              <a:rPr lang="ar-JO" b="1" dirty="0"/>
              <a:t>                   القسم النظري –العرض النظري</a:t>
            </a:r>
          </a:p>
          <a:p>
            <a:pPr marL="0" indent="0">
              <a:buNone/>
            </a:pPr>
            <a:r>
              <a:rPr lang="ar-JO" b="1" dirty="0"/>
              <a:t>              القسم العملي –جمع معطيات وتحليلها</a:t>
            </a:r>
          </a:p>
          <a:p>
            <a:pPr marL="0" indent="0">
              <a:buNone/>
            </a:pPr>
            <a:r>
              <a:rPr lang="ar-JO" b="1" dirty="0"/>
              <a:t>         </a:t>
            </a:r>
          </a:p>
          <a:p>
            <a:pPr marL="0" indent="0">
              <a:buNone/>
            </a:pPr>
            <a:r>
              <a:rPr lang="ar-JO" b="1" dirty="0"/>
              <a:t>                         الحل والناتج</a:t>
            </a:r>
            <a:r>
              <a:rPr lang="ar-JO" dirty="0"/>
              <a:t> </a:t>
            </a:r>
            <a:endParaRPr lang="he-IL" dirty="0"/>
          </a:p>
        </p:txBody>
      </p:sp>
      <p:sp>
        <p:nvSpPr>
          <p:cNvPr id="14" name="ענן 13"/>
          <p:cNvSpPr/>
          <p:nvPr/>
        </p:nvSpPr>
        <p:spPr>
          <a:xfrm rot="10131124" flipV="1">
            <a:off x="6415020" y="2301584"/>
            <a:ext cx="1636542" cy="1197484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dirty="0"/>
              <a:t>2-اشتقاق المشاكل </a:t>
            </a:r>
            <a:endParaRPr lang="he-IL" dirty="0"/>
          </a:p>
        </p:txBody>
      </p:sp>
      <p:sp>
        <p:nvSpPr>
          <p:cNvPr id="15" name="ענן 14"/>
          <p:cNvSpPr/>
          <p:nvPr/>
        </p:nvSpPr>
        <p:spPr>
          <a:xfrm>
            <a:off x="683568" y="2303667"/>
            <a:ext cx="1800200" cy="1297621"/>
          </a:xfrm>
          <a:prstGeom prst="cloud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3-القسم النظري </a:t>
            </a:r>
          </a:p>
          <a:p>
            <a:pPr algn="ctr"/>
            <a:r>
              <a:rPr lang="ar-JO" dirty="0"/>
              <a:t>العرض النظري </a:t>
            </a:r>
            <a:endParaRPr lang="he-IL" dirty="0"/>
          </a:p>
        </p:txBody>
      </p:sp>
      <p:sp>
        <p:nvSpPr>
          <p:cNvPr id="16" name="ענן 15"/>
          <p:cNvSpPr/>
          <p:nvPr/>
        </p:nvSpPr>
        <p:spPr>
          <a:xfrm>
            <a:off x="1043608" y="1124744"/>
            <a:ext cx="2160240" cy="10081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1-ظاهرة اجتماعية </a:t>
            </a:r>
          </a:p>
          <a:p>
            <a:pPr algn="ctr"/>
            <a:r>
              <a:rPr lang="ar-JO" dirty="0"/>
              <a:t>(احداث عامه)</a:t>
            </a:r>
            <a:endParaRPr lang="he-IL" dirty="0"/>
          </a:p>
        </p:txBody>
      </p:sp>
      <p:sp>
        <p:nvSpPr>
          <p:cNvPr id="17" name="ענן 16"/>
          <p:cNvSpPr/>
          <p:nvPr/>
        </p:nvSpPr>
        <p:spPr>
          <a:xfrm>
            <a:off x="7020272" y="4149080"/>
            <a:ext cx="1944216" cy="14401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5-القسم العملي </a:t>
            </a:r>
          </a:p>
          <a:p>
            <a:pPr algn="ctr"/>
            <a:r>
              <a:rPr lang="ar-JO" dirty="0"/>
              <a:t>جمع معطيات وتحليلها</a:t>
            </a:r>
            <a:endParaRPr lang="he-IL" dirty="0"/>
          </a:p>
        </p:txBody>
      </p:sp>
      <p:sp>
        <p:nvSpPr>
          <p:cNvPr id="18" name="פרצוף מחייך 17"/>
          <p:cNvSpPr/>
          <p:nvPr/>
        </p:nvSpPr>
        <p:spPr>
          <a:xfrm>
            <a:off x="179512" y="4869160"/>
            <a:ext cx="1404156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الحل والناتج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925684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1713</Words>
  <Application>Microsoft Office PowerPoint</Application>
  <PresentationFormat>‫הצגה על המסך (4:3)</PresentationFormat>
  <Paragraphs>192</Paragraphs>
  <Slides>35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35</vt:i4>
      </vt:variant>
    </vt:vector>
  </HeadingPairs>
  <TitlesOfParts>
    <vt:vector size="40" baseType="lpstr">
      <vt:lpstr>Arial</vt:lpstr>
      <vt:lpstr>Calibri</vt:lpstr>
      <vt:lpstr>Constantia</vt:lpstr>
      <vt:lpstr>Wingdings 2</vt:lpstr>
      <vt:lpstr>ערכת נושא Office</vt:lpstr>
      <vt:lpstr>הנחיות בנושא מטלת הביצוע تعليمات حول المهمة التطبيقية في المدنيات  </vt:lpstr>
      <vt:lpstr>المهمة التطبيقية مهمة تقييمية في المدنيات وزنها من العلامة الهائيه20\من علامة البجروت  </vt:lpstr>
      <vt:lpstr>מצגת של PowerPoint‏</vt:lpstr>
      <vt:lpstr>تجهيزات طاقم المعلمين قبل عرض المهمة للطلاب </vt:lpstr>
      <vt:lpstr>بناء المجموعات  </vt:lpstr>
      <vt:lpstr>عرض المهمة على الطلاب </vt:lpstr>
      <vt:lpstr>متابعة نشاط الطلاب من اجل تنفيذ المهمة </vt:lpstr>
      <vt:lpstr>اختيار المهمة التطبيقية </vt:lpstr>
      <vt:lpstr>المهمة التطبيقية العادية</vt:lpstr>
      <vt:lpstr>מצגת של PowerPoint‏</vt:lpstr>
      <vt:lpstr>عرض المشاكل –اشتقاق المشاكل</vt:lpstr>
      <vt:lpstr>جدول استخلاص المشاكل-لاستخدام الطالب</vt:lpstr>
      <vt:lpstr>القسم النظري –العرض النظري</vt:lpstr>
      <vt:lpstr>العرض النظري </vt:lpstr>
      <vt:lpstr>מצגת של PowerPoint‏</vt:lpstr>
      <vt:lpstr>القسم العملي-جمع معطيات وتحليلها  الهدف من جمع المعلومات هو التعرف على جوانب المشكلة وليس فحص حقيقة وجود المشكلة </vt:lpstr>
      <vt:lpstr>الحل والناتج</vt:lpstr>
      <vt:lpstr> </vt:lpstr>
      <vt:lpstr>מצגת של PowerPoint‏</vt:lpstr>
      <vt:lpstr>المهمة التطبيقية –محفظة صحفية </vt:lpstr>
      <vt:lpstr>الأهداف </vt:lpstr>
      <vt:lpstr>מצגת של PowerPoint‏</vt:lpstr>
      <vt:lpstr>الماهية</vt:lpstr>
      <vt:lpstr>ارشادات لتنفيذ وعمل المهمة </vt:lpstr>
      <vt:lpstr>1-كتابه المقدمة –جماعي  تشمل ما يلي </vt:lpstr>
      <vt:lpstr>מצגת של PowerPoint‏</vt:lpstr>
      <vt:lpstr>מצגת של PowerPoint‏</vt:lpstr>
      <vt:lpstr>جمع اخبار وتقارير من مصادر مختلفة تتعامل مع الموضوع الاخباري المختار –فردي </vt:lpstr>
      <vt:lpstr>تحليل الاخبار والتقارير – فردي وجماعي </vt:lpstr>
      <vt:lpstr>وظيفة الاتصال في الدولة الديمقراطية  (من خلال المهمة –جماعي )</vt:lpstr>
      <vt:lpstr>מצגת של PowerPoint‏</vt:lpstr>
      <vt:lpstr>מצגת של PowerPoint‏</vt:lpstr>
      <vt:lpstr>محفظة المهمة ورأي المعلم في عمل المجموعة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المهمة التطبيقية في المدنيات</dc:title>
  <dc:creator>admin</dc:creator>
  <cp:lastModifiedBy>Najib Talhami</cp:lastModifiedBy>
  <cp:revision>57</cp:revision>
  <dcterms:created xsi:type="dcterms:W3CDTF">2016-11-20T14:19:48Z</dcterms:created>
  <dcterms:modified xsi:type="dcterms:W3CDTF">2025-08-25T14:50:55Z</dcterms:modified>
</cp:coreProperties>
</file>