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56" r:id="rId2"/>
    <p:sldId id="261" r:id="rId3"/>
    <p:sldId id="431" r:id="rId4"/>
    <p:sldId id="432" r:id="rId5"/>
    <p:sldId id="262" r:id="rId6"/>
    <p:sldId id="268" r:id="rId7"/>
    <p:sldId id="258" r:id="rId8"/>
    <p:sldId id="257" r:id="rId9"/>
    <p:sldId id="266" r:id="rId10"/>
    <p:sldId id="264" r:id="rId11"/>
    <p:sldId id="265" r:id="rId12"/>
    <p:sldId id="260" r:id="rId13"/>
    <p:sldId id="269" r:id="rId14"/>
    <p:sldId id="271" r:id="rId15"/>
    <p:sldId id="273" r:id="rId16"/>
    <p:sldId id="270" r:id="rId17"/>
    <p:sldId id="275" r:id="rId18"/>
    <p:sldId id="276" r:id="rId19"/>
    <p:sldId id="277" r:id="rId20"/>
    <p:sldId id="278" r:id="rId21"/>
    <p:sldId id="430" r:id="rId22"/>
    <p:sldId id="279" r:id="rId23"/>
    <p:sldId id="263" r:id="rId24"/>
    <p:sldId id="282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717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086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73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741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255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7626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420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99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495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336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454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909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61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865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937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78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2DB33-3B5E-4601-826C-6321AB72E2B0}" type="datetimeFigureOut">
              <a:rPr lang="he-IL" smtClean="0"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E872F2-52EE-4573-BF9F-21C20BA7BF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80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d0ZURobLJuk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V28ZRqpYZ2Y&amp;t=4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BfqrrNPgo3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kankids.org.il/content/kids/hinuchit-main/p-12673/2019/10618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5FA0A-4004-86E0-1B94-8FD768493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878B20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8D33D7D-99E9-4FB6-A577-9C1326117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592" y="4315347"/>
            <a:ext cx="5478432" cy="1032094"/>
          </a:xfrm>
        </p:spPr>
        <p:txBody>
          <a:bodyPr vert="horz" lIns="91440" tIns="45720" rIns="91440" bIns="45720" rtlCol="0">
            <a:noAutofit/>
          </a:bodyPr>
          <a:lstStyle/>
          <a:p>
            <a:pPr algn="ctr" rtl="0"/>
            <a:r>
              <a:rPr lang="en-US" sz="9600" b="1" dirty="0">
                <a:solidFill>
                  <a:srgbClr val="FEFFFF"/>
                </a:solidFill>
              </a:rPr>
              <a:t>דמוקרטיה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7B09D57-2115-5646-5B58-1D7EB559D087}"/>
              </a:ext>
            </a:extLst>
          </p:cNvPr>
          <p:cNvSpPr txBox="1"/>
          <p:nvPr/>
        </p:nvSpPr>
        <p:spPr>
          <a:xfrm>
            <a:off x="504684" y="5251898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400" b="1" dirty="0"/>
              <a:t>עקרונות הדמוקרטיה</a:t>
            </a:r>
          </a:p>
          <a:p>
            <a:pPr algn="ctr"/>
            <a:endParaRPr lang="he-IL" dirty="0"/>
          </a:p>
          <a:p>
            <a:pPr algn="ctr"/>
            <a:r>
              <a:rPr lang="he-IL" dirty="0">
                <a:solidFill>
                  <a:schemeClr val="bg1"/>
                </a:solidFill>
              </a:rPr>
              <a:t>איסוף, ארגון עריכה – אילנית כהן – רכזת אזרחות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FD7424A-464B-E4F8-0E36-AAC727D9A159}"/>
              </a:ext>
            </a:extLst>
          </p:cNvPr>
          <p:cNvSpPr txBox="1"/>
          <p:nvPr/>
        </p:nvSpPr>
        <p:spPr>
          <a:xfrm>
            <a:off x="10999433" y="248575"/>
            <a:ext cx="8433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בס"ד</a:t>
            </a:r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03023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C7D630-0D1C-4ABA-82A5-CAB0A415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381"/>
            <a:ext cx="10515600" cy="1087034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עקרון שלטון העם - דמוקרטיה עקיפה</a:t>
            </a:r>
            <a:br>
              <a:rPr lang="he-IL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C83BDD-B0D8-4978-9648-E99FF2528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3" y="1362970"/>
            <a:ext cx="11071167" cy="484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בחירות הן תנאי ראשוני ובסיסי כדי להגדיר מדינה כדמוקרטית. </a:t>
            </a:r>
          </a:p>
          <a:p>
            <a:pPr marL="0" indent="0">
              <a:buNone/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בחירות דמוקרטיות מאפשרות חילופי שלטון. </a:t>
            </a:r>
          </a:p>
          <a:p>
            <a:pPr marL="0" indent="0">
              <a:buNone/>
            </a:pPr>
            <a:endParaRPr lang="he-I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כדי שהבחירות ייחשבו לדמוקרטיות חייבים להתקיים בהן </a:t>
            </a:r>
            <a:r>
              <a:rPr lang="he-IL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חמישה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תנאים: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כלליות - </a:t>
            </a:r>
            <a:r>
              <a:rPr lang="he-IL" sz="2000" b="0" i="0" dirty="0">
                <a:solidFill>
                  <a:srgbClr val="565555"/>
                </a:solidFill>
                <a:effectLst/>
                <a:latin typeface="arial, sans-serif"/>
              </a:rPr>
              <a:t>כל האזרחים במדינה רשאים </a:t>
            </a:r>
            <a:r>
              <a:rPr lang="he-IL" sz="2000" b="1" i="0" dirty="0">
                <a:solidFill>
                  <a:srgbClr val="565555"/>
                </a:solidFill>
                <a:effectLst/>
                <a:latin typeface="arial, sans-serif"/>
              </a:rPr>
              <a:t>לבחור ולהיבחר</a:t>
            </a:r>
            <a:r>
              <a:rPr lang="he-IL" sz="2000" b="0" i="0" dirty="0">
                <a:solidFill>
                  <a:srgbClr val="565555"/>
                </a:solidFill>
                <a:effectLst/>
                <a:latin typeface="arial, sans-serif"/>
              </a:rPr>
              <a:t> </a:t>
            </a:r>
            <a:endParaRPr lang="he-IL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e-I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חשאיות - </a:t>
            </a:r>
            <a:r>
              <a:rPr lang="he-IL" sz="2000" b="0" i="0" dirty="0">
                <a:solidFill>
                  <a:srgbClr val="565555"/>
                </a:solidFill>
                <a:effectLst/>
                <a:latin typeface="arial, sans-serif"/>
              </a:rPr>
              <a:t>אף אחד לא יכול לדעת מה הצביע הבוחר</a:t>
            </a:r>
            <a:endParaRPr lang="he-IL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e-I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מחזוריות - </a:t>
            </a:r>
            <a:r>
              <a:rPr lang="he-IL" sz="2000" b="0" i="0" dirty="0">
                <a:solidFill>
                  <a:srgbClr val="565555"/>
                </a:solidFill>
                <a:effectLst/>
                <a:latin typeface="arial, sans-serif"/>
              </a:rPr>
              <a:t>הבחירות מתקיימות כל פרק זמן קבוע</a:t>
            </a:r>
            <a:endParaRPr lang="he-IL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e-I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שוות - </a:t>
            </a:r>
            <a:r>
              <a:rPr lang="he-IL" sz="2000" b="0" i="0" dirty="0">
                <a:solidFill>
                  <a:srgbClr val="565555"/>
                </a:solidFill>
                <a:effectLst/>
                <a:latin typeface="arial, sans-serif"/>
              </a:rPr>
              <a:t>לכל מצביע יש קול אחד בלבד</a:t>
            </a:r>
            <a:endParaRPr lang="he-IL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e-IL" sz="2000" dirty="0">
                <a:solidFill>
                  <a:srgbClr val="000000"/>
                </a:solidFill>
                <a:latin typeface="arial" panose="020B0604020202020204" pitchFamily="34" charset="0"/>
              </a:rPr>
              <a:t>ה</a:t>
            </a:r>
            <a:r>
              <a:rPr lang="he-I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תמודדות חופשית - מאפשרת לכל האזרחים להתמודד 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</a:t>
            </a:r>
            <a:r>
              <a:rPr lang="he-I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תוך שמירה על זכויות חופש הביטוי, חופש ההתאגדות.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819C5D8-69C0-4F60-95F7-A4C1AB80B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88" y="4754880"/>
            <a:ext cx="2177868" cy="14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5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C7D630-0D1C-4ABA-82A5-CAB0A415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381"/>
            <a:ext cx="10515600" cy="1087034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עקרון שלטון העם </a:t>
            </a:r>
            <a:br>
              <a:rPr lang="he-IL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</a:br>
            <a:r>
              <a:rPr lang="he-IL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דמוקרטיה ישירה בימינו</a:t>
            </a:r>
            <a:br>
              <a:rPr lang="he-IL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C83BDD-B0D8-4978-9648-E99FF2528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18" y="1824609"/>
            <a:ext cx="11071167" cy="484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רשויות השלטון מפנות </a:t>
            </a:r>
            <a:r>
              <a:rPr lang="he-I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שאלה אחת 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לכל אזרחי המדינה בנושא מרכזי מאד</a:t>
            </a:r>
          </a:p>
          <a:p>
            <a:pPr marL="0" indent="0">
              <a:buNone/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והעם נדרש לענות </a:t>
            </a:r>
            <a:r>
              <a:rPr lang="he-I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בעד או נגד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מאפשר לדעת מה עמדת הציבור .</a:t>
            </a:r>
          </a:p>
          <a:p>
            <a:pPr marL="0" indent="0">
              <a:buNone/>
            </a:pPr>
            <a:endParaRPr lang="he-I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המענה על השאלה מתבצע כמו בבחירות באמצעות הצבעה בקלפי, </a:t>
            </a:r>
          </a:p>
          <a:p>
            <a:pPr marL="0" indent="0">
              <a:buNone/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אך במקום פתק של מפלגה שמים פתק של בעד או נגד. </a:t>
            </a:r>
          </a:p>
          <a:p>
            <a:pPr marL="0" indent="0">
              <a:buNone/>
            </a:pPr>
            <a:endParaRPr lang="he-I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החלטת העם מחייבת את הממשלה ואת הרשות המחוקקת, אלא אם כן נקבע שהמשאל מייעץ בלבד.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193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B4F4A0-AA29-43CC-9C03-6A2E55E6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עקרון שלטון העם</a:t>
            </a:r>
            <a:br>
              <a:rPr lang="he-IL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</a:br>
            <a:r>
              <a:rPr lang="he-IL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דמוקרטיה ישירה בימינו</a:t>
            </a:r>
            <a:endParaRPr lang="he-IL" dirty="0"/>
          </a:p>
        </p:txBody>
      </p:sp>
      <p:sp>
        <p:nvSpPr>
          <p:cNvPr id="9" name="מציין מיקום טקסט 2">
            <a:extLst>
              <a:ext uri="{FF2B5EF4-FFF2-40B4-BE49-F238E27FC236}">
                <a16:creationId xmlns:a16="http://schemas.microsoft.com/office/drawing/2014/main" id="{014DEFBB-EAA6-4184-A201-77E7D3EED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092" y="1687918"/>
            <a:ext cx="5157787" cy="823912"/>
          </a:xfrm>
        </p:spPr>
        <p:txBody>
          <a:bodyPr>
            <a:normAutofit fontScale="92500" lnSpcReduction="10000"/>
          </a:bodyPr>
          <a:lstStyle/>
          <a:p>
            <a:r>
              <a:rPr lang="he-IL" sz="4000" b="1" i="0" dirty="0">
                <a:solidFill>
                  <a:srgbClr val="565555"/>
                </a:solidFill>
                <a:effectLst/>
                <a:latin typeface="arial, sans-serif"/>
              </a:rPr>
              <a:t>משאל עם - באירלנד</a:t>
            </a:r>
            <a:endParaRPr lang="he-IL" sz="3600" dirty="0"/>
          </a:p>
        </p:txBody>
      </p:sp>
      <p:sp>
        <p:nvSpPr>
          <p:cNvPr id="10" name="מציין מיקום תוכן 3">
            <a:extLst>
              <a:ext uri="{FF2B5EF4-FFF2-40B4-BE49-F238E27FC236}">
                <a16:creationId xmlns:a16="http://schemas.microsoft.com/office/drawing/2014/main" id="{842A508C-261B-4335-B84D-4693F3172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091" y="2492160"/>
            <a:ext cx="5157787" cy="3917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1600" b="0" i="0" dirty="0">
                <a:solidFill>
                  <a:srgbClr val="565555"/>
                </a:solidFill>
                <a:effectLst/>
                <a:latin typeface="arial, sans-serif"/>
              </a:rPr>
              <a:t>בשנת 2015 הצביעו יותר מ- 62% בעד קיום נישואים חד מיניים</a:t>
            </a:r>
          </a:p>
          <a:p>
            <a:pPr marL="0" indent="0">
              <a:buNone/>
            </a:pPr>
            <a:r>
              <a:rPr lang="he-IL" sz="1600" b="0" i="0" dirty="0">
                <a:solidFill>
                  <a:srgbClr val="565555"/>
                </a:solidFill>
                <a:effectLst/>
                <a:latin typeface="arial, sans-serif"/>
              </a:rPr>
              <a:t>בשנת  2018 הצביעו יותר מ-66% בעד קיום הפלות</a:t>
            </a:r>
          </a:p>
          <a:p>
            <a:pPr marL="0" indent="0">
              <a:buNone/>
            </a:pPr>
            <a:r>
              <a:rPr lang="he-IL" sz="1600" b="0" i="0" dirty="0">
                <a:solidFill>
                  <a:srgbClr val="565555"/>
                </a:solidFill>
                <a:effectLst/>
                <a:latin typeface="arial, sans-serif"/>
              </a:rPr>
              <a:t>בשנת 2019 הצביעו 82% בעד הקלה על חוקי הגירושין.</a:t>
            </a:r>
          </a:p>
          <a:p>
            <a:pPr marL="0" indent="0">
              <a:buNone/>
            </a:pPr>
            <a:endParaRPr lang="he-IL" sz="1600" dirty="0">
              <a:solidFill>
                <a:srgbClr val="565555"/>
              </a:solidFill>
              <a:latin typeface="arial, sans-serif"/>
            </a:endParaRPr>
          </a:p>
          <a:p>
            <a:pPr marL="0" indent="0">
              <a:buNone/>
            </a:pPr>
            <a:endParaRPr lang="he-IL" sz="1600" b="0" i="0" dirty="0">
              <a:solidFill>
                <a:srgbClr val="565555"/>
              </a:solidFill>
              <a:effectLst/>
              <a:latin typeface="arial, sans-serif"/>
            </a:endParaRPr>
          </a:p>
          <a:p>
            <a:pPr marL="0" indent="0">
              <a:buNone/>
            </a:pPr>
            <a:endParaRPr lang="he-IL" sz="1600" dirty="0">
              <a:solidFill>
                <a:srgbClr val="565555"/>
              </a:solidFill>
              <a:latin typeface="arial, sans-serif"/>
            </a:endParaRPr>
          </a:p>
          <a:p>
            <a:pPr marL="0" indent="0">
              <a:buNone/>
            </a:pPr>
            <a:endParaRPr lang="he-IL" sz="1600" b="0" i="0" dirty="0">
              <a:solidFill>
                <a:srgbClr val="565555"/>
              </a:solidFill>
              <a:effectLst/>
              <a:latin typeface="arial, sans-serif"/>
            </a:endParaRPr>
          </a:p>
          <a:p>
            <a:pPr marL="0" indent="0">
              <a:buNone/>
            </a:pPr>
            <a:endParaRPr lang="he-IL" sz="1600" dirty="0">
              <a:solidFill>
                <a:srgbClr val="565555"/>
              </a:solidFill>
              <a:latin typeface="arial, sans-serif"/>
            </a:endParaRPr>
          </a:p>
          <a:p>
            <a:pPr marL="0" indent="0">
              <a:buNone/>
            </a:pPr>
            <a:endParaRPr lang="he-IL" sz="1600" b="0" i="0" dirty="0">
              <a:solidFill>
                <a:srgbClr val="565555"/>
              </a:solidFill>
              <a:effectLst/>
              <a:latin typeface="arial, sans-serif"/>
            </a:endParaRPr>
          </a:p>
          <a:p>
            <a:pPr marL="0" indent="0">
              <a:buNone/>
            </a:pPr>
            <a:endParaRPr lang="he-IL" sz="1600" dirty="0">
              <a:solidFill>
                <a:srgbClr val="565555"/>
              </a:solidFill>
              <a:latin typeface="arial, sans-serif"/>
            </a:endParaRPr>
          </a:p>
          <a:p>
            <a:pPr marL="0" indent="0">
              <a:buNone/>
            </a:pPr>
            <a:endParaRPr lang="he-IL" sz="1600" b="0" i="0" dirty="0">
              <a:solidFill>
                <a:srgbClr val="565555"/>
              </a:solidFill>
              <a:effectLst/>
              <a:latin typeface="arial, sans-serif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   המון אירי חוגג את הניצחון במשאל העם על נישואין חד מיניים.</a:t>
            </a:r>
          </a:p>
          <a:p>
            <a:pPr marL="0" indent="0">
              <a:buNone/>
            </a:pPr>
            <a:endParaRPr lang="he-IL" sz="1600" dirty="0">
              <a:solidFill>
                <a:srgbClr val="565555"/>
              </a:solidFill>
              <a:latin typeface="arial, sans-serif"/>
            </a:endParaRPr>
          </a:p>
          <a:p>
            <a:pPr marL="0" indent="0">
              <a:buNone/>
            </a:pPr>
            <a:endParaRPr lang="he-IL" sz="1600" b="0" i="0" dirty="0">
              <a:solidFill>
                <a:srgbClr val="565555"/>
              </a:solidFill>
              <a:effectLst/>
              <a:latin typeface="Lucida Grande"/>
            </a:endParaRPr>
          </a:p>
        </p:txBody>
      </p:sp>
      <p:sp>
        <p:nvSpPr>
          <p:cNvPr id="7" name="מציין מיקום טקסט 4">
            <a:extLst>
              <a:ext uri="{FF2B5EF4-FFF2-40B4-BE49-F238E27FC236}">
                <a16:creationId xmlns:a16="http://schemas.microsoft.com/office/drawing/2014/main" id="{FCCDDC3D-1BD5-47AD-86EA-4450203D5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3600" b="1" i="0" dirty="0">
                <a:effectLst/>
                <a:latin typeface="Oxygen" panose="02000503000000000000" pitchFamily="2" charset="0"/>
              </a:rPr>
              <a:t>משאל עם - בשווייץ </a:t>
            </a:r>
            <a:endParaRPr lang="he-IL" sz="3600" dirty="0"/>
          </a:p>
        </p:txBody>
      </p:sp>
      <p:sp>
        <p:nvSpPr>
          <p:cNvPr id="8" name="מציין מיקום תוכן 5">
            <a:extLst>
              <a:ext uri="{FF2B5EF4-FFF2-40B4-BE49-F238E27FC236}">
                <a16:creationId xmlns:a16="http://schemas.microsoft.com/office/drawing/2014/main" id="{0F9EA738-462D-4F3D-832C-D41CC2CCF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1991" y="2492160"/>
            <a:ext cx="5183188" cy="41497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1600" b="0" i="0" dirty="0">
                <a:solidFill>
                  <a:srgbClr val="565555"/>
                </a:solidFill>
                <a:effectLst/>
                <a:latin typeface="arial, sans-serif"/>
              </a:rPr>
              <a:t>האם אתם בעד או נגד כיסוי מלא לפנים, כולל בורקה </a:t>
            </a:r>
            <a:r>
              <a:rPr lang="he-IL" sz="1600" b="0" i="0" dirty="0" err="1">
                <a:solidFill>
                  <a:srgbClr val="565555"/>
                </a:solidFill>
                <a:effectLst/>
                <a:latin typeface="arial, sans-serif"/>
              </a:rPr>
              <a:t>וניקאב</a:t>
            </a:r>
            <a:r>
              <a:rPr lang="he-IL" sz="1600" b="0" i="0" dirty="0">
                <a:solidFill>
                  <a:srgbClr val="565555"/>
                </a:solidFill>
                <a:effectLst/>
                <a:latin typeface="arial, sans-serif"/>
              </a:rPr>
              <a:t>, שהם כיסויים שנשים מוסלמיות עוטות</a:t>
            </a:r>
          </a:p>
          <a:p>
            <a:pPr marL="0" indent="0">
              <a:buNone/>
            </a:pPr>
            <a:r>
              <a:rPr lang="he-IL" sz="1600" b="0" i="0" dirty="0">
                <a:solidFill>
                  <a:srgbClr val="565555"/>
                </a:solidFill>
                <a:effectLst/>
                <a:latin typeface="arial, sans-serif"/>
              </a:rPr>
              <a:t>51.2% הצביעו נגד, ולכן מעכשיו תיאסר </a:t>
            </a:r>
            <a:r>
              <a:rPr lang="he-IL" sz="1600" b="0" i="0" dirty="0" err="1">
                <a:solidFill>
                  <a:srgbClr val="565555"/>
                </a:solidFill>
                <a:effectLst/>
                <a:latin typeface="arial, sans-serif"/>
              </a:rPr>
              <a:t>עטייה</a:t>
            </a:r>
            <a:r>
              <a:rPr lang="he-IL" sz="1600" b="0" i="0" dirty="0">
                <a:solidFill>
                  <a:srgbClr val="565555"/>
                </a:solidFill>
                <a:effectLst/>
                <a:latin typeface="arial, sans-serif"/>
              </a:rPr>
              <a:t> של כיסוי המכסה את הפנים.</a:t>
            </a:r>
            <a:endParaRPr lang="he-IL" sz="1600" b="0" i="0" dirty="0">
              <a:solidFill>
                <a:srgbClr val="565555"/>
              </a:solidFill>
              <a:effectLst/>
              <a:latin typeface="Lucida Grande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srgbClr val="565555"/>
              </a:solidFill>
              <a:effectLst/>
              <a:uLnTx/>
              <a:uFillTx/>
              <a:latin typeface="arial, sans-serif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1000" dirty="0">
              <a:solidFill>
                <a:srgbClr val="565555"/>
              </a:solidFill>
              <a:latin typeface="arial, sans-serif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srgbClr val="565555"/>
              </a:solidFill>
              <a:effectLst/>
              <a:uLnTx/>
              <a:uFillTx/>
              <a:latin typeface="arial, sans-serif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1000" dirty="0">
              <a:solidFill>
                <a:srgbClr val="565555"/>
              </a:solidFill>
              <a:latin typeface="arial, sans-serif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srgbClr val="565555"/>
              </a:solidFill>
              <a:effectLst/>
              <a:uLnTx/>
              <a:uFillTx/>
              <a:latin typeface="arial, sans-serif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1000" dirty="0">
              <a:solidFill>
                <a:srgbClr val="565555"/>
              </a:solidFill>
              <a:latin typeface="arial, sans-serif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srgbClr val="565555"/>
              </a:solidFill>
              <a:effectLst/>
              <a:uLnTx/>
              <a:uFillTx/>
              <a:latin typeface="arial, sans-serif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1000" dirty="0">
              <a:solidFill>
                <a:srgbClr val="565555"/>
              </a:solidFill>
              <a:latin typeface="arial, sans-serif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srgbClr val="565555"/>
              </a:solidFill>
              <a:effectLst/>
              <a:uLnTx/>
              <a:uFillTx/>
              <a:latin typeface="arial, sans-serif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000" b="0" i="0" u="none" strike="noStrike" kern="1200" cap="none" spc="0" normalizeH="0" baseline="0" noProof="0" dirty="0">
                <a:ln>
                  <a:noFill/>
                </a:ln>
                <a:solidFill>
                  <a:srgbClr val="565555"/>
                </a:solidFill>
                <a:effectLst/>
                <a:uLnTx/>
                <a:uFillTx/>
                <a:latin typeface="arial, sans-serif"/>
                <a:ea typeface="+mn-ea"/>
                <a:cs typeface="Arial" panose="020B0604020202020204" pitchFamily="34" charset="0"/>
              </a:rPr>
              <a:t>שלט בקמפיין של המפלגה הלאומנית של שווייץ שהובילה את המהלך, מתוך רצון לבלום את </a:t>
            </a:r>
            <a:r>
              <a:rPr kumimoji="0" lang="he-I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65555"/>
                </a:solidFill>
                <a:effectLst/>
                <a:uLnTx/>
                <a:uFillTx/>
                <a:latin typeface="arial, sans-serif"/>
                <a:ea typeface="+mn-ea"/>
                <a:cs typeface="Arial" panose="020B0604020202020204" pitchFamily="34" charset="0"/>
              </a:rPr>
              <a:t>האיסלאם</a:t>
            </a:r>
            <a:r>
              <a:rPr kumimoji="0" lang="he-IL" sz="1000" b="0" i="0" u="none" strike="noStrike" kern="1200" cap="none" spc="0" normalizeH="0" baseline="0" noProof="0" dirty="0">
                <a:ln>
                  <a:noFill/>
                </a:ln>
                <a:solidFill>
                  <a:srgbClr val="565555"/>
                </a:solidFill>
                <a:effectLst/>
                <a:uLnTx/>
                <a:uFillTx/>
                <a:latin typeface="arial, sans-serif"/>
                <a:ea typeface="+mn-ea"/>
                <a:cs typeface="Arial" panose="020B0604020202020204" pitchFamily="34" charset="0"/>
              </a:rPr>
              <a:t> הקיצוני, ולאו דווקא מתוך רצון להגן על כבוד האישה, או על הזכות לחיים ולביטחון של כולם מפני אנשים שישתמשו בכיסוי כדי לבצע פשעים.</a:t>
            </a: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srgbClr val="565555"/>
              </a:solidFill>
              <a:effectLst/>
              <a:uLnTx/>
              <a:uFillTx/>
              <a:latin typeface="Lucida Grande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843C05E-7D01-4583-B1B9-72993902B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39" y="3501908"/>
            <a:ext cx="3832370" cy="21431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B2C0EB6-652E-4F32-AA1A-BBFAD46B4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65" y="3617101"/>
            <a:ext cx="3800475" cy="233362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28F4D107-99F3-43AF-B0C9-83FA65ACE0C1}"/>
              </a:ext>
            </a:extLst>
          </p:cNvPr>
          <p:cNvSpPr/>
          <p:nvPr/>
        </p:nvSpPr>
        <p:spPr>
          <a:xfrm rot="19976784">
            <a:off x="132571" y="445609"/>
            <a:ext cx="2566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דוגמאות</a:t>
            </a:r>
          </a:p>
        </p:txBody>
      </p:sp>
    </p:spTree>
    <p:extLst>
      <p:ext uri="{BB962C8B-B14F-4D97-AF65-F5344CB8AC3E}">
        <p14:creationId xmlns:p14="http://schemas.microsoft.com/office/powerpoint/2010/main" val="302859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C7D630-0D1C-4ABA-82A5-CAB0A415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099" y="6241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he-IL" sz="6000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עקרון הפלורליזם</a:t>
            </a:r>
            <a:br>
              <a:rPr lang="he-IL" sz="6000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</a:br>
            <a:endParaRPr lang="he-IL" sz="60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5B39069-B315-295C-ABD8-782BA8912D84}"/>
              </a:ext>
            </a:extLst>
          </p:cNvPr>
          <p:cNvSpPr txBox="1"/>
          <p:nvPr/>
        </p:nvSpPr>
        <p:spPr>
          <a:xfrm>
            <a:off x="2717428" y="1767716"/>
            <a:ext cx="8911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5981ACC-C190-3F62-828A-259C40F4D025}"/>
              </a:ext>
            </a:extLst>
          </p:cNvPr>
          <p:cNvSpPr txBox="1"/>
          <p:nvPr/>
        </p:nvSpPr>
        <p:spPr>
          <a:xfrm>
            <a:off x="1313234" y="1905000"/>
            <a:ext cx="1071471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הכרה בריבוי / מגוון של דעות סגנונות ועמדות 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 אנשים או של קבוצות</a:t>
            </a:r>
          </a:p>
          <a:p>
            <a:pPr algn="ctr"/>
            <a:endParaRPr lang="he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2286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איך זה מתבטא </a:t>
            </a:r>
            <a:r>
              <a:rPr kumimoji="0" lang="he-IL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? </a:t>
            </a:r>
          </a:p>
          <a:p>
            <a:pPr marL="2286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	בתמיכה לקיום ולביטוי של מגוון דעות של אנשים או קבוצות.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kumimoji="0" lang="he-IL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4E83EB3-645D-601D-36BB-BDC45ABBF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42" y="4490323"/>
            <a:ext cx="3382619" cy="20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9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BA29FB-D4E1-BDD6-E24B-8AC49CD6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הפלורליזם בא לידי ביטוי במספר תחומים: 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9719551-B847-6C8B-FBF5-DE52BBAD62B7}"/>
              </a:ext>
            </a:extLst>
          </p:cNvPr>
          <p:cNvSpPr txBox="1"/>
          <p:nvPr/>
        </p:nvSpPr>
        <p:spPr>
          <a:xfrm>
            <a:off x="8884334" y="1535668"/>
            <a:ext cx="21671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תחום פוליטי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96ECCFC-F4C0-2461-C0D7-9F71383986B9}"/>
              </a:ext>
            </a:extLst>
          </p:cNvPr>
          <p:cNvSpPr txBox="1"/>
          <p:nvPr/>
        </p:nvSpPr>
        <p:spPr>
          <a:xfrm>
            <a:off x="2903958" y="1602901"/>
            <a:ext cx="1605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תחום חברתי 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8714AF55-CA21-99D5-1036-A630484578BB}"/>
              </a:ext>
            </a:extLst>
          </p:cNvPr>
          <p:cNvSpPr txBox="1"/>
          <p:nvPr/>
        </p:nvSpPr>
        <p:spPr>
          <a:xfrm>
            <a:off x="7932928" y="4874006"/>
            <a:ext cx="21671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תחום החינוך</a:t>
            </a:r>
          </a:p>
        </p:txBody>
      </p: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35E7C526-978E-4493-C4A3-52AF352EE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80" y="5127105"/>
            <a:ext cx="2168928" cy="1438094"/>
          </a:xfrm>
          <a:prstGeom prst="rect">
            <a:avLst/>
          </a:prstGeom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22299E82-DF6A-10D4-93FB-5BEBC78A52CE}"/>
              </a:ext>
            </a:extLst>
          </p:cNvPr>
          <p:cNvSpPr txBox="1"/>
          <p:nvPr/>
        </p:nvSpPr>
        <p:spPr>
          <a:xfrm>
            <a:off x="2423375" y="4749976"/>
            <a:ext cx="21671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תחום הספורט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F6985AE-44C2-A586-FD73-AEFF1EF48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67" y="1972233"/>
            <a:ext cx="3098757" cy="154586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D6C75AD-704E-79F1-4FD2-97E8B2FCD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58" y="1980030"/>
            <a:ext cx="3225064" cy="170702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E570522-9E21-CCE8-47B8-2BBF07D75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9" y="5379767"/>
            <a:ext cx="4017612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754581-0505-B8A8-8FF7-C1244435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הפלורליזם בא לידי ביטוי במספר תחומים: 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9082FBE-02A9-A094-02F8-F001312ED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סגנונות מוזיקה: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4927D41-6B19-1A9D-167A-9DF8DA6F6D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מוזיקת רוק</a:t>
            </a:r>
          </a:p>
          <a:p>
            <a:r>
              <a:rPr lang="he-IL" dirty="0"/>
              <a:t>מוזיקת פופ</a:t>
            </a:r>
          </a:p>
          <a:p>
            <a:r>
              <a:rPr lang="he-IL" dirty="0"/>
              <a:t>מוזיקה ישראלית</a:t>
            </a:r>
          </a:p>
          <a:p>
            <a:r>
              <a:rPr lang="he-IL" dirty="0"/>
              <a:t>מוזיקה מזרחית</a:t>
            </a:r>
          </a:p>
          <a:p>
            <a:r>
              <a:rPr lang="he-IL" dirty="0"/>
              <a:t>מוזיקת טראנס</a:t>
            </a:r>
          </a:p>
          <a:p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97F1B6B-ECD5-81E5-16D7-83D56719F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b="1" dirty="0"/>
              <a:t>האוכלוסייה בישראל: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F151DDC-9B17-5918-CDB7-3A372010A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2738" y="2545738"/>
            <a:ext cx="4342893" cy="3354060"/>
          </a:xfrm>
        </p:spPr>
        <p:txBody>
          <a:bodyPr/>
          <a:lstStyle/>
          <a:p>
            <a:r>
              <a:rPr lang="he-IL" dirty="0"/>
              <a:t>לאום וקבוצה אתנית  (יהודי / ערבי / בדואי/ דרוזי)</a:t>
            </a:r>
          </a:p>
          <a:p>
            <a:r>
              <a:rPr lang="he-IL" dirty="0"/>
              <a:t>מוצא (אשכנזי / מזרחי)</a:t>
            </a:r>
          </a:p>
          <a:p>
            <a:r>
              <a:rPr lang="he-IL" dirty="0"/>
              <a:t>אמונה דתית (חילוני / דתי / אתאיסט)</a:t>
            </a:r>
          </a:p>
          <a:p>
            <a:r>
              <a:rPr lang="he-IL" dirty="0"/>
              <a:t>נטייה פוליטית (ימני / שמאלני)</a:t>
            </a:r>
          </a:p>
          <a:p>
            <a:r>
              <a:rPr lang="he-IL" dirty="0"/>
              <a:t>אמונה והעדפה (צמחונות, נטייה מינית)</a:t>
            </a:r>
          </a:p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98D1F06-4988-A641-AE5A-04A220290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17" y="5022891"/>
            <a:ext cx="2237312" cy="167798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1A4A7F6-6DEF-D5CB-35AF-DA825053E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08" y="4862550"/>
            <a:ext cx="2476500" cy="18383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C9199FD-D3CD-42F4-0171-DB75F6157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50" y="2616668"/>
            <a:ext cx="2422340" cy="181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9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A012904-209F-47AC-B59D-1CBF4F7F6B6F}"/>
              </a:ext>
            </a:extLst>
          </p:cNvPr>
          <p:cNvSpPr txBox="1"/>
          <p:nvPr/>
        </p:nvSpPr>
        <p:spPr>
          <a:xfrm>
            <a:off x="3400148" y="1580549"/>
            <a:ext cx="639039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rgbClr val="002060"/>
                </a:solidFill>
                <a:hlinkClick r:id="rId2"/>
              </a:rPr>
              <a:t>תארו לכם עולם </a:t>
            </a:r>
          </a:p>
          <a:p>
            <a:pPr algn="ctr"/>
            <a:r>
              <a:rPr lang="he-IL" sz="4000" dirty="0">
                <a:solidFill>
                  <a:srgbClr val="002060"/>
                </a:solidFill>
                <a:hlinkClick r:id="rId2"/>
              </a:rPr>
              <a:t>שבו כולם נראים אותו הדבר</a:t>
            </a:r>
            <a:endParaRPr lang="he-IL" sz="4000" dirty="0">
              <a:solidFill>
                <a:srgbClr val="002060"/>
              </a:solidFill>
            </a:endParaRP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BF9C3377-BF94-41AC-B3DD-13A2BA27FADD}"/>
              </a:ext>
            </a:extLst>
          </p:cNvPr>
          <p:cNvGrpSpPr/>
          <p:nvPr/>
        </p:nvGrpSpPr>
        <p:grpSpPr>
          <a:xfrm>
            <a:off x="4490487" y="4050715"/>
            <a:ext cx="5004182" cy="1441355"/>
            <a:chOff x="4504748" y="4540260"/>
            <a:chExt cx="3217719" cy="951807"/>
          </a:xfrm>
        </p:grpSpPr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374B92D4-ABC8-47A9-9BA4-3368CD64E58A}"/>
                </a:ext>
              </a:extLst>
            </p:cNvPr>
            <p:cNvSpPr txBox="1"/>
            <p:nvPr/>
          </p:nvSpPr>
          <p:spPr>
            <a:xfrm>
              <a:off x="4504748" y="4540260"/>
              <a:ext cx="3217719" cy="6706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2000" u="sng" dirty="0"/>
                <a:t>חשבו:</a:t>
              </a:r>
            </a:p>
            <a:p>
              <a:pPr algn="r"/>
              <a:r>
                <a:rPr lang="he-IL" sz="2000" dirty="0"/>
                <a:t>מה </a:t>
              </a:r>
              <a:r>
                <a:rPr lang="he-IL" sz="2000" b="1" dirty="0"/>
                <a:t>חיובי</a:t>
              </a:r>
              <a:r>
                <a:rPr lang="he-IL" sz="2000" dirty="0"/>
                <a:t> ומה </a:t>
              </a:r>
              <a:r>
                <a:rPr lang="he-IL" sz="2000" b="1" dirty="0"/>
                <a:t>שלילי </a:t>
              </a:r>
            </a:p>
            <a:p>
              <a:pPr algn="r"/>
              <a:r>
                <a:rPr lang="he-IL" sz="2000" dirty="0"/>
                <a:t>בעולם שכזה?</a:t>
              </a:r>
            </a:p>
          </p:txBody>
        </p:sp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36DE0504-0ECF-4099-B0FF-039F3C1A1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60" y="4540260"/>
              <a:ext cx="571084" cy="951807"/>
            </a:xfrm>
            <a:prstGeom prst="rect">
              <a:avLst/>
            </a:prstGeom>
          </p:spPr>
        </p:pic>
      </p:grp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DA3A159-5897-A4FE-CC8D-5A2E1638C144}"/>
              </a:ext>
            </a:extLst>
          </p:cNvPr>
          <p:cNvSpPr txBox="1"/>
          <p:nvPr/>
        </p:nvSpPr>
        <p:spPr>
          <a:xfrm>
            <a:off x="3400148" y="106214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1800" u="sng" dirty="0"/>
              <a:t>צפו בסרטון:</a:t>
            </a:r>
          </a:p>
        </p:txBody>
      </p:sp>
    </p:spTree>
    <p:extLst>
      <p:ext uri="{BB962C8B-B14F-4D97-AF65-F5344CB8AC3E}">
        <p14:creationId xmlns:p14="http://schemas.microsoft.com/office/powerpoint/2010/main" val="2013844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תמונה 3" descr="תמונה שמכילה כלי כתיבה, מכשירי כתיבה, עיפרון צבעוני&#10;&#10;התיאור נוצר באופן אוטומטי">
            <a:extLst>
              <a:ext uri="{FF2B5EF4-FFF2-40B4-BE49-F238E27FC236}">
                <a16:creationId xmlns:a16="http://schemas.microsoft.com/office/drawing/2014/main" id="{65363A9D-11DC-7ECA-D926-50EBC90E0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757444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1878582-7175-7607-0F6E-F8EBA174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500" dirty="0">
                <a:solidFill>
                  <a:srgbClr val="FEFFFF"/>
                </a:solidFill>
              </a:rPr>
              <a:t>הנימוקים לחשיבותו של עיקרון הפלורליזם</a:t>
            </a:r>
            <a:br>
              <a:rPr lang="he-IL" sz="2500" dirty="0">
                <a:solidFill>
                  <a:srgbClr val="FEFFFF"/>
                </a:solidFill>
              </a:rPr>
            </a:br>
            <a:r>
              <a:rPr lang="he-IL" sz="2500" dirty="0">
                <a:solidFill>
                  <a:srgbClr val="FEFFFF"/>
                </a:solidFill>
              </a:rPr>
              <a:t>היתרונות שבפלורליזם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43A058-5847-1209-5174-61D528631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קיום תחרות חופשית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בין קבוצות ובין ארגונים שונים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פיזור הכוח בחברה 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הכוח אינו מרוכז בידי גוף אחד</a:t>
            </a:r>
          </a:p>
          <a:p>
            <a:pPr marL="361950" indent="-285750"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הכרה בשוני 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זכותם של בני האדם להיות שונים אלה מאלה</a:t>
            </a:r>
          </a:p>
          <a:p>
            <a:pPr marL="361950" indent="-285750"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עולם מגוון ומעניין יותר 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לא משעמם</a:t>
            </a:r>
          </a:p>
          <a:p>
            <a:pPr marL="361950" indent="-285750">
              <a:buFont typeface="Wingdings" panose="05000000000000000000" pitchFamily="2" charset="2"/>
              <a:buChar char="ü"/>
            </a:pPr>
            <a:r>
              <a:rPr lang="he-IL" b="1" dirty="0"/>
              <a:t>פתיחות לרעיונות חדשים</a:t>
            </a:r>
            <a:r>
              <a:rPr lang="he-IL" dirty="0"/>
              <a:t>– האזרח בוחר בין מגוון רעיונות </a:t>
            </a:r>
          </a:p>
          <a:p>
            <a:pPr marL="361950" indent="-285750"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מגוון של אפשריות בחירה</a:t>
            </a:r>
          </a:p>
          <a:p>
            <a:pPr marL="361950" indent="-285750"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העולם מתפתח</a:t>
            </a:r>
          </a:p>
          <a:p>
            <a:pPr marL="361950" indent="-285750">
              <a:buFont typeface="Wingdings" panose="05000000000000000000" pitchFamily="2" charset="2"/>
              <a:buChar char="ü"/>
            </a:pP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26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84D5524-C677-7BF9-39DE-DD147A1E31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F02CB1A-55B9-68B5-6489-3040BAF2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7400"/>
            <a:ext cx="7687733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500">
                <a:solidFill>
                  <a:srgbClr val="FEFFFF"/>
                </a:solidFill>
              </a:rPr>
              <a:t>חסרונות בהכרה בריבוי / מגוון של דעות וסגנונות- פלורליזם</a:t>
            </a:r>
            <a:endParaRPr lang="he-IL" sz="2500" dirty="0">
              <a:solidFill>
                <a:srgbClr val="FE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B6AB234-C043-3B9B-68F8-1F326ED2A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777" y="1395098"/>
            <a:ext cx="3750205" cy="3857816"/>
          </a:xfrm>
        </p:spPr>
        <p:txBody>
          <a:bodyPr>
            <a:normAutofit lnSpcReduction="10000"/>
          </a:bodyPr>
          <a:lstStyle/>
          <a:p>
            <a:r>
              <a:rPr lang="he-IL">
                <a:solidFill>
                  <a:schemeClr val="tx1">
                    <a:lumMod val="95000"/>
                    <a:lumOff val="5000"/>
                  </a:schemeClr>
                </a:solidFill>
              </a:rPr>
              <a:t>מחלוקות</a:t>
            </a:r>
          </a:p>
          <a:p>
            <a:r>
              <a:rPr lang="he-IL">
                <a:solidFill>
                  <a:schemeClr val="tx1">
                    <a:lumMod val="95000"/>
                    <a:lumOff val="5000"/>
                  </a:schemeClr>
                </a:solidFill>
              </a:rPr>
              <a:t>מתחים</a:t>
            </a:r>
          </a:p>
          <a:p>
            <a:r>
              <a:rPr lang="he-IL">
                <a:solidFill>
                  <a:schemeClr val="tx1">
                    <a:lumMod val="95000"/>
                    <a:lumOff val="5000"/>
                  </a:schemeClr>
                </a:solidFill>
              </a:rPr>
              <a:t>מריבות</a:t>
            </a:r>
          </a:p>
          <a:p>
            <a:r>
              <a:rPr lang="he-IL">
                <a:solidFill>
                  <a:schemeClr val="tx1">
                    <a:lumMod val="95000"/>
                    <a:lumOff val="5000"/>
                  </a:schemeClr>
                </a:solidFill>
              </a:rPr>
              <a:t>אלימות מילולית ואלימות פיזית</a:t>
            </a:r>
          </a:p>
          <a:p>
            <a:r>
              <a:rPr lang="he-IL">
                <a:solidFill>
                  <a:schemeClr val="tx1">
                    <a:lumMod val="95000"/>
                    <a:lumOff val="5000"/>
                  </a:schemeClr>
                </a:solidFill>
              </a:rPr>
              <a:t>אי יציבות בשלטון</a:t>
            </a:r>
          </a:p>
          <a:p>
            <a:endParaRPr lang="he-IL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he-IL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he-IL" b="1">
                <a:solidFill>
                  <a:schemeClr val="tx1">
                    <a:lumMod val="95000"/>
                    <a:lumOff val="5000"/>
                  </a:schemeClr>
                </a:solidFill>
              </a:rPr>
              <a:t>ולכן יש צורך ב: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b="1">
                <a:solidFill>
                  <a:schemeClr val="tx1">
                    <a:lumMod val="95000"/>
                    <a:lumOff val="5000"/>
                  </a:schemeClr>
                </a:solidFill>
              </a:rPr>
              <a:t>סובלנות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b="1">
                <a:solidFill>
                  <a:schemeClr val="tx1">
                    <a:lumMod val="95000"/>
                    <a:lumOff val="5000"/>
                  </a:schemeClr>
                </a:solidFill>
              </a:rPr>
              <a:t>הסכמיות</a:t>
            </a:r>
            <a:endParaRPr lang="he-I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1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E92DAC-B833-2257-C0DC-7CD87BC2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marR="0" lvl="0" indent="-228600" algn="ct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12B4B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עיקרון הסובלנות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2B4B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4AF9662-2012-65A1-4FF4-FA10A91B1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16350"/>
            <a:ext cx="8915400" cy="3777622"/>
          </a:xfrm>
        </p:spPr>
        <p:txBody>
          <a:bodyPr/>
          <a:lstStyle/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הצג</a:t>
            </a: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:</a:t>
            </a:r>
          </a:p>
          <a:p>
            <a:pPr marL="5715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Tx/>
              <a:buChar char="-"/>
              <a:tabLst/>
              <a:defRPr/>
            </a:pPr>
            <a:r>
              <a:rPr kumimoji="0" lang="he-IL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מה עומד בבסיסו ?</a:t>
            </a:r>
          </a:p>
          <a:p>
            <a:pPr marL="228600" marR="0" lvl="0" indent="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	יחס מכבד </a:t>
            </a:r>
          </a:p>
          <a:p>
            <a:pPr marL="228600" marR="0" lvl="0" indent="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  <a:tabLst/>
              <a:defRPr/>
            </a:pPr>
            <a:r>
              <a:rPr lang="he-IL" sz="1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   </a:t>
            </a:r>
            <a:r>
              <a:rPr kumimoji="0" lang="he-IL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למי?</a:t>
            </a:r>
          </a:p>
          <a:p>
            <a:pPr marL="228600" marR="0" lvl="0" indent="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	לשונה, לדעותיו ולאורח חייו</a:t>
            </a:r>
          </a:p>
          <a:p>
            <a:pPr marL="5715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Tx/>
              <a:buChar char="-"/>
              <a:tabLst/>
              <a:defRPr/>
            </a:pPr>
            <a:r>
              <a:rPr lang="he-IL" sz="1800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מתי ?</a:t>
            </a:r>
          </a:p>
          <a:p>
            <a:pPr marL="228600" marR="0" lvl="0" indent="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tabLst/>
              <a:defRPr/>
            </a:pPr>
            <a:r>
              <a:rPr lang="he-IL" sz="1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בעת מחלוקת </a:t>
            </a:r>
            <a:endParaRPr kumimoji="0" lang="he-IL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marL="228600" marR="0" lvl="0" indent="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-   </a:t>
            </a:r>
            <a:r>
              <a:rPr kumimoji="0" lang="he-IL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איך זה מתבטא </a:t>
            </a: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? </a:t>
            </a:r>
          </a:p>
          <a:p>
            <a:pPr marL="228600" marR="0" lvl="0" indent="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	הימנעות מתגובות אלימות (פיזיות/מילוליות) או מהפעלת סמכות שלטונית כלפי עמדות מבקרות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966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DDF262-C41A-4057-B9C5-018C778AC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404" y="39752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he-IL" sz="9600" b="1" dirty="0">
                <a:solidFill>
                  <a:srgbClr val="0070C0"/>
                </a:solidFill>
              </a:rPr>
              <a:t>דמו</a:t>
            </a:r>
            <a:r>
              <a:rPr lang="he-IL" sz="9600" b="1" dirty="0">
                <a:solidFill>
                  <a:srgbClr val="7030A0"/>
                </a:solidFill>
              </a:rPr>
              <a:t>קרטיה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9DA2D5B-102B-4C81-BA10-DAD34084B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4005" y="3632159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he-IL" sz="6600" dirty="0" err="1">
                <a:solidFill>
                  <a:srgbClr val="0070C0"/>
                </a:solidFill>
              </a:rPr>
              <a:t>דמוס</a:t>
            </a:r>
            <a:r>
              <a:rPr lang="he-IL" sz="6600" dirty="0"/>
              <a:t> = עם </a:t>
            </a:r>
          </a:p>
          <a:p>
            <a:pPr algn="ctr"/>
            <a:r>
              <a:rPr lang="he-IL" sz="6600" dirty="0" err="1">
                <a:solidFill>
                  <a:srgbClr val="7030A0"/>
                </a:solidFill>
              </a:rPr>
              <a:t>קרטוס</a:t>
            </a:r>
            <a:r>
              <a:rPr lang="he-IL" sz="6600" dirty="0">
                <a:solidFill>
                  <a:srgbClr val="7030A0"/>
                </a:solidFill>
              </a:rPr>
              <a:t> </a:t>
            </a:r>
            <a:r>
              <a:rPr lang="he-IL" sz="6600" dirty="0"/>
              <a:t>= שלטון.</a:t>
            </a:r>
          </a:p>
        </p:txBody>
      </p:sp>
    </p:spTree>
    <p:extLst>
      <p:ext uri="{BB962C8B-B14F-4D97-AF65-F5344CB8AC3E}">
        <p14:creationId xmlns:p14="http://schemas.microsoft.com/office/powerpoint/2010/main" val="3252533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>
            <a:hlinkClick r:id="rId2"/>
            <a:extLst>
              <a:ext uri="{FF2B5EF4-FFF2-40B4-BE49-F238E27FC236}">
                <a16:creationId xmlns:a16="http://schemas.microsoft.com/office/drawing/2014/main" id="{34D3B47A-6126-E686-4E76-16D0AE4C1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0944" y="1039527"/>
            <a:ext cx="8319604" cy="47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92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AA058DD-9ACE-1BA8-7B61-6162ADA85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4692" y="564161"/>
            <a:ext cx="8627301" cy="61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9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98AA961-3349-0BF4-F904-59207429F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>
                <a:ln>
                  <a:noFill/>
                </a:ln>
                <a:solidFill>
                  <a:srgbClr val="12B4B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עיקרון ההסכמיות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12B4BC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299A3FF-FC1A-679A-A707-DB2B7D957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הצג</a:t>
            </a: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:</a:t>
            </a:r>
          </a:p>
          <a:p>
            <a:pPr marL="5715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Tx/>
              <a:buChar char="-"/>
              <a:tabLst/>
              <a:defRPr/>
            </a:pPr>
            <a:r>
              <a:rPr kumimoji="0" lang="he-IL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מה הוא אומר ?</a:t>
            </a:r>
          </a:p>
          <a:p>
            <a:pPr marL="228600" marR="0" lvl="0" indent="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	הסכמה רחבה בין קבוצות בחברה .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2B4B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   </a:t>
            </a:r>
          </a:p>
          <a:p>
            <a:pPr marL="0" lvl="0" indent="0" algn="r" rtl="1">
              <a:spcBef>
                <a:spcPts val="560"/>
              </a:spcBef>
              <a:buClr>
                <a:srgbClr val="12B4BC"/>
              </a:buClr>
              <a:buSzPts val="2800"/>
              <a:buNone/>
              <a:defRPr/>
            </a:pPr>
            <a:r>
              <a:rPr lang="he-IL" sz="18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על מה ?</a:t>
            </a:r>
          </a:p>
          <a:p>
            <a:pPr marL="0" lvl="0" indent="0" algn="r" rtl="1">
              <a:spcBef>
                <a:spcPts val="560"/>
              </a:spcBef>
              <a:buClr>
                <a:srgbClr val="12B4BC"/>
              </a:buClr>
              <a:buSzPts val="2800"/>
              <a:buNone/>
              <a:defRPr/>
            </a:pPr>
            <a:r>
              <a:rPr lang="he-IL" sz="1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על </a:t>
            </a:r>
            <a:r>
              <a:rPr lang="he-IL" sz="18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אופי החברה והמדינה </a:t>
            </a:r>
            <a:r>
              <a:rPr lang="he-IL" sz="1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ועל </a:t>
            </a:r>
            <a:r>
              <a:rPr lang="he-IL" sz="18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כללי המשחק הדמוקרטיים</a:t>
            </a:r>
          </a:p>
          <a:p>
            <a:pPr marL="0" lvl="0" indent="0" algn="r" rtl="1">
              <a:spcBef>
                <a:spcPts val="560"/>
              </a:spcBef>
              <a:buClr>
                <a:srgbClr val="12B4BC"/>
              </a:buClr>
              <a:buSzPts val="2800"/>
              <a:buNone/>
              <a:defRPr/>
            </a:pPr>
            <a:endParaRPr lang="he-IL" sz="1800" b="1" u="sng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marL="571500" lvl="0" indent="-342900" algn="r" rtl="1">
              <a:spcBef>
                <a:spcPts val="560"/>
              </a:spcBef>
              <a:buClr>
                <a:srgbClr val="12B4BC"/>
              </a:buClr>
              <a:buSzPts val="2800"/>
              <a:buFontTx/>
              <a:buChar char="-"/>
              <a:defRPr/>
            </a:pPr>
            <a:r>
              <a:rPr lang="he-IL" sz="18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מדוע ?</a:t>
            </a:r>
          </a:p>
          <a:p>
            <a:pPr marL="0" lvl="0" indent="0" algn="r" rtl="1">
              <a:spcBef>
                <a:spcPts val="560"/>
              </a:spcBef>
              <a:buClr>
                <a:srgbClr val="12B4BC"/>
              </a:buClr>
              <a:buSzPts val="2800"/>
              <a:buNone/>
              <a:defRPr/>
            </a:pPr>
            <a:r>
              <a:rPr lang="he-IL" sz="18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כדי לחזק את היציבות </a:t>
            </a:r>
            <a:r>
              <a:rPr lang="he-IL" sz="1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ולאפשר קיום יחד למרות חילוקי הדעות בתחומים השונים </a:t>
            </a:r>
            <a:endParaRPr lang="he-IL" sz="18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794CCCD-F14D-F440-ADAB-CF225E3AA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09" y="1264555"/>
            <a:ext cx="3883489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06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6AE8B8-9A78-46B0-A4F1-F536E20F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/>
              <a:t>עקרון הכרעת הרוב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085127B-58B8-292F-8338-D3F5F652A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325951"/>
            <a:ext cx="3195622" cy="3195622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2003AAC-8160-8956-DED5-0FA52D2708A1}"/>
              </a:ext>
            </a:extLst>
          </p:cNvPr>
          <p:cNvSpPr txBox="1"/>
          <p:nvPr/>
        </p:nvSpPr>
        <p:spPr>
          <a:xfrm>
            <a:off x="5763102" y="2166679"/>
            <a:ext cx="6093068" cy="3354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400" dirty="0"/>
              <a:t>פרוצדורה לקבלת החלטות ולפתרון מחלוקות בדרך של שלום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ההכרעה המתקבלת היא זו של רוב המצביעים התומכים בה.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אסור לקבל החלטות הפוגעות באופן לא סביר בזכויות יסוד ובמיעוט על מנת למנוע עריצות הרוב</a:t>
            </a:r>
          </a:p>
        </p:txBody>
      </p:sp>
    </p:spTree>
    <p:extLst>
      <p:ext uri="{BB962C8B-B14F-4D97-AF65-F5344CB8AC3E}">
        <p14:creationId xmlns:p14="http://schemas.microsoft.com/office/powerpoint/2010/main" val="4168516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rId2"/>
            <a:extLst>
              <a:ext uri="{FF2B5EF4-FFF2-40B4-BE49-F238E27FC236}">
                <a16:creationId xmlns:a16="http://schemas.microsoft.com/office/drawing/2014/main" id="{620532AA-E9FF-D07B-F0D3-9651275D3E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2086" y="465322"/>
            <a:ext cx="6955276" cy="341441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2AF3894-00A0-3D56-73E1-75847454C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37" y="4015634"/>
            <a:ext cx="33147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69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7EA3EC-0F12-2737-42B5-D43724E9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he-IL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rPr>
              <a:t>מהי עריצות הרוב?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53594AF-D19B-B136-1FC7-E8C22A1E1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מצב בו הרוב מדכא את המיעוט, פוגע בזכויות האדם והאזרח הבסיסיות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(חופש ההתארגנות, חופש הביטוי, חופש התנועה, ועוד).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הרוב מונע מהמיעוט לבטא את דעתו ובכך מונע אפשרות לשנות את ההחלטות שהתקבלו,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כלומר – מונע אפשרות של שינוי המצב בדרכי שלום.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1744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D4A9BC-9AB4-EC09-6480-D11C42BA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he-I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ישנם ארבעה סוגי רוב אפשריים:</a:t>
            </a:r>
            <a:br>
              <a:rPr kumimoji="0" lang="he-I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301A61-14F0-B579-CC72-47B75019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313" y="1562470"/>
            <a:ext cx="9076046" cy="4438835"/>
          </a:xfrm>
        </p:spPr>
        <p:txBody>
          <a:bodyPr>
            <a:normAutofit fontScale="400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רוב רגיל </a:t>
            </a:r>
            <a:r>
              <a:rPr kumimoji="0" lang="he-IL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(פשוט):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 </a:t>
            </a:r>
            <a:r>
              <a:rPr kumimoji="0" lang="he-IL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 הרוב מבין המצביעים בפועל.  </a:t>
            </a:r>
            <a:endParaRPr kumimoji="0" lang="he-IL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רוב מוחלט </a:t>
            </a:r>
            <a:r>
              <a:rPr kumimoji="0" lang="he-IL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(50% + 1): יותר מ-50%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he-IL" sz="4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מבעלי זכות ההצבעה: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רוב מיוחס</a:t>
            </a:r>
            <a:r>
              <a:rPr kumimoji="0" lang="he-IL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: רוב מוחלט גדול.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he-IL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לדוגמה: </a:t>
            </a:r>
            <a:r>
              <a:rPr lang="he-IL" sz="4500" b="0" i="0" dirty="0">
                <a:solidFill>
                  <a:srgbClr val="000000"/>
                </a:solidFill>
                <a:effectLst/>
                <a:latin typeface="arial, sans-serif"/>
              </a:rPr>
              <a:t>רוב מיוחס של % 75 בכנסת, כלומר 90 חברי כנסת. </a:t>
            </a:r>
            <a:r>
              <a:rPr lang="he-IL" sz="4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רוב מיוחס של 75% מחברי הכנסת נדרש כדי לפטר את נשיא</a:t>
            </a:r>
            <a:r>
              <a:rPr kumimoji="0" lang="he-IL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רוב מיוחד</a:t>
            </a:r>
            <a:r>
              <a:rPr kumimoji="0" lang="he-IL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: רוב מוגדר בנושא מסוים.   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הרוב יכול להשתנות מהצבעה להצבעה, ובכך לקדם התדיינות, פשרה והסכמיות בין הסיעות בכנסת (שהן נציגי העם).                     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0933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C19610-2C3C-47F6-AB78-A2922D84E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2421" y="951352"/>
            <a:ext cx="8574622" cy="2143125"/>
          </a:xfrm>
        </p:spPr>
        <p:txBody>
          <a:bodyPr>
            <a:normAutofit fontScale="90000"/>
          </a:bodyPr>
          <a:lstStyle/>
          <a:p>
            <a:r>
              <a:rPr lang="he-IL" sz="8800" b="1" dirty="0"/>
              <a:t>עקרון שלטון החוק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12228-6AD5-4B49-A622-4315D8CAB390}"/>
              </a:ext>
            </a:extLst>
          </p:cNvPr>
          <p:cNvSpPr txBox="1"/>
          <p:nvPr/>
        </p:nvSpPr>
        <p:spPr>
          <a:xfrm>
            <a:off x="11065790" y="542441"/>
            <a:ext cx="6664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בס"ד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E35888F-6892-4FD4-BC42-11E008D9C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62" y="3467064"/>
            <a:ext cx="2610451" cy="261045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09436CA-F4B2-4D66-A380-B3BFC0859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86" y="3517840"/>
            <a:ext cx="2780592" cy="26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70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26FD663D-698A-4378-B46E-40811D268882}"/>
              </a:ext>
            </a:extLst>
          </p:cNvPr>
          <p:cNvSpPr/>
          <p:nvPr/>
        </p:nvSpPr>
        <p:spPr>
          <a:xfrm>
            <a:off x="1494262" y="379141"/>
            <a:ext cx="106977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latin typeface="Guttman Frank" panose="02010401010101010101" pitchFamily="2" charset="-79"/>
                <a:cs typeface="Guttman Frank" panose="02010401010101010101" pitchFamily="2" charset="-79"/>
              </a:rPr>
              <a:t>שֹׁפְטִים </a:t>
            </a:r>
            <a:r>
              <a:rPr lang="he-IL" sz="2400" b="1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וְשֹׁטְרִים</a:t>
            </a:r>
            <a:r>
              <a:rPr lang="he-IL" sz="2400" b="1" dirty="0">
                <a:latin typeface="Guttman Frank" panose="02010401010101010101" pitchFamily="2" charset="-79"/>
                <a:cs typeface="Guttman Frank" panose="02010401010101010101" pitchFamily="2" charset="-79"/>
              </a:rPr>
              <a:t>, </a:t>
            </a:r>
            <a:r>
              <a:rPr lang="he-IL" sz="2400" b="1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תִּתֶּן-לְך</a:t>
            </a:r>
            <a:r>
              <a:rPr lang="he-IL" sz="2400" b="1" dirty="0">
                <a:latin typeface="Guttman Frank" panose="02010401010101010101" pitchFamily="2" charset="-79"/>
                <a:cs typeface="Guttman Frank" panose="02010401010101010101" pitchFamily="2" charset="-79"/>
              </a:rPr>
              <a:t>ָ בְּכָל-שְׁעָרֶיךָ,</a:t>
            </a:r>
            <a:r>
              <a:rPr lang="he-IL" sz="2400" dirty="0">
                <a:latin typeface="Guttman Frank" panose="02010401010101010101" pitchFamily="2" charset="-79"/>
                <a:cs typeface="Guttman Frank" panose="02010401010101010101" pitchFamily="2" charset="-79"/>
              </a:rPr>
              <a:t> אֲשֶׁר יְהוָה </a:t>
            </a:r>
            <a:r>
              <a:rPr lang="he-IL" sz="2400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אֱלֹהֶיך</a:t>
            </a:r>
            <a:r>
              <a:rPr lang="he-IL" sz="2400" dirty="0">
                <a:latin typeface="Guttman Frank" panose="02010401010101010101" pitchFamily="2" charset="-79"/>
                <a:cs typeface="Guttman Frank" panose="02010401010101010101" pitchFamily="2" charset="-79"/>
              </a:rPr>
              <a:t>ָ נֹתֵן לְךָ, לִשְׁבָטֶיךָ; וְשָׁפְטוּ אֶת הָעָם, מִשְׁפַּט-צֶדֶק.  </a:t>
            </a:r>
            <a:endParaRPr lang="en-US" sz="2400" dirty="0">
              <a:cs typeface="Guttman Frank" panose="02010401010101010101" pitchFamily="2" charset="-79"/>
            </a:endParaRPr>
          </a:p>
          <a:p>
            <a:pPr algn="r"/>
            <a:endParaRPr lang="he-IL" sz="2400" dirty="0">
              <a:latin typeface="Guttman Frank" panose="02010401010101010101" pitchFamily="2" charset="-79"/>
              <a:cs typeface="Guttman Frank" panose="02010401010101010101" pitchFamily="2" charset="-79"/>
            </a:endParaRPr>
          </a:p>
          <a:p>
            <a:pPr algn="r"/>
            <a:r>
              <a:rPr lang="he-IL" sz="2400" b="1" dirty="0">
                <a:latin typeface="Guttman Frank" panose="02010401010101010101" pitchFamily="2" charset="-79"/>
                <a:cs typeface="Guttman Frank" panose="02010401010101010101" pitchFamily="2" charset="-79"/>
              </a:rPr>
              <a:t>לֹא תַטֶּה </a:t>
            </a:r>
            <a:r>
              <a:rPr lang="he-IL" sz="2400" b="1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מִשְׁפָּט</a:t>
            </a:r>
            <a:r>
              <a:rPr lang="he-IL" sz="2400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,לֹא</a:t>
            </a:r>
            <a:r>
              <a:rPr lang="he-IL" sz="2400" dirty="0">
                <a:latin typeface="Guttman Frank" panose="02010401010101010101" pitchFamily="2" charset="-79"/>
                <a:cs typeface="Guttman Frank" panose="02010401010101010101" pitchFamily="2" charset="-79"/>
              </a:rPr>
              <a:t> תַכִּיר פָּנִים; </a:t>
            </a:r>
            <a:r>
              <a:rPr lang="he-IL" sz="2400" b="1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וְלֹא-תִקַּח</a:t>
            </a:r>
            <a:r>
              <a:rPr lang="he-IL" sz="2400" b="1" dirty="0">
                <a:latin typeface="Guttman Frank" panose="02010401010101010101" pitchFamily="2" charset="-79"/>
                <a:cs typeface="Guttman Frank" panose="02010401010101010101" pitchFamily="2" charset="-79"/>
              </a:rPr>
              <a:t> שֹׁחַד </a:t>
            </a:r>
            <a:r>
              <a:rPr lang="he-IL" sz="2400" dirty="0">
                <a:latin typeface="Guttman Frank" panose="02010401010101010101" pitchFamily="2" charset="-79"/>
                <a:cs typeface="Guttman Frank" panose="02010401010101010101" pitchFamily="2" charset="-79"/>
              </a:rPr>
              <a:t>כִּי </a:t>
            </a:r>
            <a:r>
              <a:rPr lang="he-IL" sz="2400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הַשֹּׁחַד</a:t>
            </a:r>
            <a:r>
              <a:rPr lang="he-IL" sz="2400" dirty="0">
                <a:latin typeface="Guttman Frank" panose="02010401010101010101" pitchFamily="2" charset="-79"/>
                <a:cs typeface="Guttman Frank" panose="02010401010101010101" pitchFamily="2" charset="-79"/>
              </a:rPr>
              <a:t> </a:t>
            </a:r>
            <a:r>
              <a:rPr lang="he-IL" sz="2400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יְעַוֵּר</a:t>
            </a:r>
            <a:r>
              <a:rPr lang="he-IL" sz="2400" dirty="0">
                <a:latin typeface="Guttman Frank" panose="02010401010101010101" pitchFamily="2" charset="-79"/>
                <a:cs typeface="Guttman Frank" panose="02010401010101010101" pitchFamily="2" charset="-79"/>
              </a:rPr>
              <a:t> עֵינֵי חֲכָמִים, וִיסַלֵּף דִּבְרֵי צַדִּיקִם. </a:t>
            </a:r>
          </a:p>
          <a:p>
            <a:pPr algn="r"/>
            <a:r>
              <a:rPr lang="he-IL" sz="2400" dirty="0">
                <a:latin typeface="Guttman Frank" panose="02010401010101010101" pitchFamily="2" charset="-79"/>
                <a:cs typeface="Guttman Frank" panose="02010401010101010101" pitchFamily="2" charset="-79"/>
              </a:rPr>
              <a:t> </a:t>
            </a:r>
          </a:p>
          <a:p>
            <a:pPr algn="r"/>
            <a:r>
              <a:rPr lang="he-IL" sz="2400" b="1" dirty="0">
                <a:latin typeface="Guttman Frank" panose="02010401010101010101" pitchFamily="2" charset="-79"/>
                <a:cs typeface="Guttman Frank" panose="02010401010101010101" pitchFamily="2" charset="-79"/>
              </a:rPr>
              <a:t>צֶדֶק </a:t>
            </a:r>
            <a:r>
              <a:rPr lang="he-IL" sz="2400" b="1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צֶדֶק,תִּרְדֹּף</a:t>
            </a:r>
            <a:r>
              <a:rPr lang="he-IL" sz="2400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-לְמַעַן</a:t>
            </a:r>
            <a:r>
              <a:rPr lang="he-IL" sz="2400" dirty="0">
                <a:latin typeface="Guttman Frank" panose="02010401010101010101" pitchFamily="2" charset="-79"/>
                <a:cs typeface="Guttman Frank" panose="02010401010101010101" pitchFamily="2" charset="-79"/>
              </a:rPr>
              <a:t> תִּחְיֶה וְיָרַשְׁתָּ אֶת-הָאָרֶץ, אֲשֶׁר-יְהוָה </a:t>
            </a:r>
            <a:r>
              <a:rPr lang="he-IL" sz="2400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אֱלֹהֶיך</a:t>
            </a:r>
            <a:r>
              <a:rPr lang="he-IL" sz="2400" dirty="0">
                <a:latin typeface="Guttman Frank" panose="02010401010101010101" pitchFamily="2" charset="-79"/>
                <a:cs typeface="Guttman Frank" panose="02010401010101010101" pitchFamily="2" charset="-79"/>
              </a:rPr>
              <a:t>ָ נֹתֵן לָךְ.</a:t>
            </a:r>
            <a:endParaRPr lang="en-US" sz="2400" dirty="0">
              <a:latin typeface="Guttman Frank" panose="02010401010101010101" pitchFamily="2" charset="-79"/>
              <a:cs typeface="Guttman Frank" panose="02010401010101010101" pitchFamily="2" charset="-79"/>
            </a:endParaRPr>
          </a:p>
          <a:p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(דברים </a:t>
            </a:r>
            <a:r>
              <a:rPr lang="he-IL" sz="2400" dirty="0" err="1">
                <a:latin typeface="Arial" panose="020B0604020202020204" pitchFamily="34" charset="0"/>
                <a:cs typeface="Arial" panose="020B0604020202020204" pitchFamily="34" charset="0"/>
              </a:rPr>
              <a:t>טז,יח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-כ)</a:t>
            </a: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63FE8059-7010-475B-93FB-5D44FB909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1" y="3592286"/>
            <a:ext cx="6859040" cy="28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2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5D3D402-9171-4AC4-A123-9D985B107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782" y="873171"/>
            <a:ext cx="9596733" cy="5827363"/>
          </a:xfrm>
        </p:spPr>
        <p:txBody>
          <a:bodyPr>
            <a:normAutofit/>
          </a:bodyPr>
          <a:lstStyle/>
          <a:p>
            <a:r>
              <a:rPr lang="he-IL" sz="3200" b="1" dirty="0">
                <a:solidFill>
                  <a:schemeClr val="accent1"/>
                </a:solidFill>
              </a:rPr>
              <a:t>מהו?(חוק)</a:t>
            </a:r>
            <a:r>
              <a:rPr lang="he-IL" sz="3200" b="1" dirty="0"/>
              <a:t> </a:t>
            </a:r>
            <a:r>
              <a:rPr lang="he-IL" dirty="0"/>
              <a:t>כללי ההתנהגות/ הוראות של מותר ואסור</a:t>
            </a:r>
            <a:endParaRPr lang="he-IL" sz="3200" b="1" dirty="0">
              <a:solidFill>
                <a:schemeClr val="accent1"/>
              </a:solidFill>
            </a:endParaRPr>
          </a:p>
          <a:p>
            <a:r>
              <a:rPr lang="he-IL" sz="3200" b="1" dirty="0">
                <a:solidFill>
                  <a:schemeClr val="accent1"/>
                </a:solidFill>
              </a:rPr>
              <a:t>מה? (מטרת החוק) </a:t>
            </a:r>
            <a:r>
              <a:rPr lang="he-IL" dirty="0">
                <a:solidFill>
                  <a:prstClr val="black"/>
                </a:solidFill>
              </a:rPr>
              <a:t>שמירה על הסדר</a:t>
            </a:r>
            <a:endParaRPr lang="he-IL" sz="3200" b="1" dirty="0">
              <a:solidFill>
                <a:schemeClr val="accent1"/>
              </a:solidFill>
            </a:endParaRPr>
          </a:p>
          <a:p>
            <a:r>
              <a:rPr lang="he-IL" sz="3200" b="1" dirty="0">
                <a:solidFill>
                  <a:schemeClr val="accent1"/>
                </a:solidFill>
              </a:rPr>
              <a:t>על מי?(החוק חל)</a:t>
            </a:r>
            <a:r>
              <a:rPr lang="he-IL" dirty="0"/>
              <a:t> החוקים מחייבים הן את האזרחים והן את</a:t>
            </a:r>
          </a:p>
          <a:p>
            <a:pPr marL="0" indent="0">
              <a:buNone/>
            </a:pPr>
            <a:r>
              <a:rPr lang="he-IL" dirty="0"/>
              <a:t>    השלטון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וצריכים להיות </a:t>
            </a:r>
            <a:r>
              <a:rPr lang="he-IL" b="1" dirty="0">
                <a:latin typeface="David,Bold"/>
                <a:cs typeface="David" panose="020E0502060401010101" pitchFamily="34" charset="-79"/>
              </a:rPr>
              <a:t>שוויוניים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מבחינת </a:t>
            </a:r>
            <a:r>
              <a:rPr lang="he-IL" b="1" dirty="0">
                <a:latin typeface="David,Bold"/>
                <a:cs typeface="David" panose="020E0502060401010101" pitchFamily="34" charset="-79"/>
              </a:rPr>
              <a:t>תוכנם ואכיפתם</a:t>
            </a:r>
            <a:r>
              <a:rPr lang="he-IL" dirty="0"/>
              <a:t> .</a:t>
            </a:r>
            <a:endParaRPr lang="he-IL" sz="3200" b="1" dirty="0">
              <a:solidFill>
                <a:schemeClr val="accent1"/>
              </a:solidFill>
            </a:endParaRPr>
          </a:p>
          <a:p>
            <a:r>
              <a:rPr lang="he-IL" sz="3200" b="1" dirty="0">
                <a:solidFill>
                  <a:schemeClr val="accent1"/>
                </a:solidFill>
              </a:rPr>
              <a:t>מי?(מחוקק חוקים)</a:t>
            </a:r>
            <a:r>
              <a:rPr lang="he-IL" b="1" dirty="0"/>
              <a:t> </a:t>
            </a:r>
            <a:r>
              <a:rPr lang="he-IL" dirty="0"/>
              <a:t>הרשות המחוקקת(כנסת)</a:t>
            </a:r>
            <a:endParaRPr lang="he-IL" sz="3200" dirty="0">
              <a:solidFill>
                <a:schemeClr val="accent1"/>
              </a:solidFill>
            </a:endParaRPr>
          </a:p>
          <a:p>
            <a:r>
              <a:rPr lang="he-IL" sz="3200" b="1" dirty="0">
                <a:solidFill>
                  <a:schemeClr val="accent1"/>
                </a:solidFill>
              </a:rPr>
              <a:t>כיצד?(החוק חייב להיות)</a:t>
            </a:r>
            <a:r>
              <a:rPr lang="he-IL" dirty="0">
                <a:solidFill>
                  <a:prstClr val="black"/>
                </a:solidFill>
              </a:rPr>
              <a:t> בהיר(</a:t>
            </a:r>
            <a:r>
              <a:rPr lang="he-IL" sz="1000" dirty="0">
                <a:solidFill>
                  <a:prstClr val="black"/>
                </a:solidFill>
              </a:rPr>
              <a:t>ברור כך שניתן להבין את כוונתו לציבור</a:t>
            </a:r>
            <a:r>
              <a:rPr lang="he-IL" dirty="0">
                <a:solidFill>
                  <a:prstClr val="black"/>
                </a:solidFill>
              </a:rPr>
              <a:t>) </a:t>
            </a:r>
          </a:p>
          <a:p>
            <a:pPr marL="0" indent="0">
              <a:buNone/>
            </a:pPr>
            <a:r>
              <a:rPr lang="he-IL" dirty="0">
                <a:solidFill>
                  <a:prstClr val="black"/>
                </a:solidFill>
              </a:rPr>
              <a:t>                                                                            ופומבי(</a:t>
            </a:r>
            <a:r>
              <a:rPr lang="he-IL" sz="1000" dirty="0">
                <a:solidFill>
                  <a:prstClr val="black"/>
                </a:solidFill>
              </a:rPr>
              <a:t>מפורסם ונגיש לציבור</a:t>
            </a:r>
            <a:r>
              <a:rPr lang="he-IL" dirty="0">
                <a:solidFill>
                  <a:prstClr val="black"/>
                </a:solidFill>
              </a:rPr>
              <a:t>)</a:t>
            </a:r>
            <a:endParaRPr lang="he-IL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1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8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98" name="Group 62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5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11" name="Rectangle 76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e-IL"/>
          </a:p>
        </p:txBody>
      </p:sp>
      <p:sp>
        <p:nvSpPr>
          <p:cNvPr id="11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e-IL"/>
          </a:p>
        </p:txBody>
      </p:sp>
      <p:sp>
        <p:nvSpPr>
          <p:cNvPr id="113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e-IL"/>
          </a:p>
        </p:txBody>
      </p:sp>
      <p:sp>
        <p:nvSpPr>
          <p:cNvPr id="114" name="Rectangle 82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718CD0E-9BC9-F176-1AF8-37677B59D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7613" y="1439046"/>
            <a:ext cx="8319604" cy="39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63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C1AC1F-1698-61B3-5F9D-EDE7F667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/>
              <a:t>עקרון הגבלת השלטון</a:t>
            </a:r>
          </a:p>
        </p:txBody>
      </p:sp>
      <p:pic>
        <p:nvPicPr>
          <p:cNvPr id="9" name="מציין מיקום תוכן 8">
            <a:extLst>
              <a:ext uri="{FF2B5EF4-FFF2-40B4-BE49-F238E27FC236}">
                <a16:creationId xmlns:a16="http://schemas.microsoft.com/office/drawing/2014/main" id="{E59DCF13-1561-E4ED-7693-35ACFCA5C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195" y="2076099"/>
            <a:ext cx="4736048" cy="3294643"/>
          </a:xfr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BF4ED06-CD60-14F3-2A8B-BC3227742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33" y="2076099"/>
            <a:ext cx="4164726" cy="31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55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7368" y="47667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e-IL" b="1" dirty="0">
                <a:cs typeface="+mn-cs"/>
              </a:rPr>
              <a:t>איך?</a:t>
            </a:r>
            <a:endParaRPr lang="en-US" b="1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608" y="2328554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600" dirty="0"/>
              <a:t>  פיקוח  וביקורת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74084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27507" y="476030"/>
            <a:ext cx="8229600" cy="990600"/>
          </a:xfrm>
        </p:spPr>
        <p:txBody>
          <a:bodyPr>
            <a:noAutofit/>
          </a:bodyPr>
          <a:lstStyle/>
          <a:p>
            <a:pPr algn="r"/>
            <a:r>
              <a:rPr lang="he-IL" dirty="0">
                <a:cs typeface="+mn-cs"/>
              </a:rPr>
              <a:t>מדוע?</a:t>
            </a:r>
            <a:br>
              <a:rPr lang="he-IL" dirty="0"/>
            </a:br>
            <a:r>
              <a:rPr lang="he-IL" dirty="0">
                <a:cs typeface="+mn-cs"/>
              </a:rPr>
              <a:t>מדוע צריך להגביל את השלטון?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27507" y="1885278"/>
            <a:ext cx="8229600" cy="42813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השלטון מרכז בידו עוצמה רבה</a:t>
            </a:r>
          </a:p>
          <a:p>
            <a:pPr algn="r" rtl="1"/>
            <a:r>
              <a:rPr lang="he-IL" b="1" dirty="0"/>
              <a:t>שליטה על משאבים כלכליים</a:t>
            </a:r>
          </a:p>
          <a:p>
            <a:pPr marL="0" indent="0">
              <a:buNone/>
            </a:pPr>
            <a:r>
              <a:rPr lang="he-IL" dirty="0"/>
              <a:t>   קרקעות, אוצרות טבע, מפעלים ממשלתיים, מיסים.</a:t>
            </a:r>
          </a:p>
          <a:p>
            <a:pPr algn="just" rtl="1"/>
            <a:r>
              <a:rPr lang="he-IL" b="1" dirty="0"/>
              <a:t>שליטה על משאבים אנושיים</a:t>
            </a:r>
          </a:p>
          <a:p>
            <a:pPr marL="0" indent="0">
              <a:buNone/>
            </a:pPr>
            <a:r>
              <a:rPr lang="he-IL" dirty="0"/>
              <a:t>  מומחים המסייעים לממשלה בעיצוב וביצוע מדיניותה.</a:t>
            </a:r>
          </a:p>
          <a:p>
            <a:pPr algn="r" rtl="1"/>
            <a:r>
              <a:rPr lang="he-IL" b="1" dirty="0"/>
              <a:t>שליטה על מקורות מידע</a:t>
            </a:r>
          </a:p>
          <a:p>
            <a:pPr marL="0" indent="0">
              <a:buNone/>
            </a:pPr>
            <a:r>
              <a:rPr lang="he-IL" b="1" dirty="0"/>
              <a:t>   </a:t>
            </a:r>
            <a:r>
              <a:rPr lang="he-IL" dirty="0"/>
              <a:t>בתחומי הפנים , החוץ והביטחון.</a:t>
            </a:r>
          </a:p>
          <a:p>
            <a:pPr algn="r" rtl="1"/>
            <a:r>
              <a:rPr lang="he-IL" b="1" dirty="0"/>
              <a:t>שליטה על מנגנוני אכיפה</a:t>
            </a:r>
          </a:p>
          <a:p>
            <a:pPr marL="0" indent="0">
              <a:buNone/>
            </a:pPr>
            <a:r>
              <a:rPr lang="he-IL" dirty="0"/>
              <a:t>   משטרה , צבא.</a:t>
            </a:r>
          </a:p>
          <a:p>
            <a:pPr marL="0" indent="0">
              <a:buNone/>
            </a:pPr>
            <a:r>
              <a:rPr lang="he-IL" dirty="0">
                <a:solidFill>
                  <a:srgbClr val="C00000"/>
                </a:solidFill>
              </a:rPr>
              <a:t>השלטון עלול לנצל לרעה, לנהוג בעריצות ולפגוע בזכויות האדם</a:t>
            </a:r>
            <a:r>
              <a:rPr lang="he-IL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algn="l" rtl="1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B5E1314-37B5-8B55-9912-AAFA94BE0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0554" y="2858764"/>
            <a:ext cx="3793788" cy="203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73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87120" y="250542"/>
            <a:ext cx="8229600" cy="990600"/>
          </a:xfrm>
        </p:spPr>
        <p:txBody>
          <a:bodyPr>
            <a:noAutofit/>
          </a:bodyPr>
          <a:lstStyle/>
          <a:p>
            <a:pPr algn="r"/>
            <a:r>
              <a:rPr lang="he-IL" b="1" dirty="0">
                <a:cs typeface="+mn-cs"/>
              </a:rPr>
              <a:t>מי?</a:t>
            </a:r>
            <a:br>
              <a:rPr lang="he-IL" dirty="0"/>
            </a:br>
            <a:r>
              <a:rPr lang="he-IL" dirty="0">
                <a:cs typeface="+mn-cs"/>
              </a:rPr>
              <a:t>מי מגביל את השלטון?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930301" y="2526952"/>
            <a:ext cx="3931920" cy="639762"/>
          </a:xfrm>
        </p:spPr>
        <p:txBody>
          <a:bodyPr>
            <a:noAutofit/>
          </a:bodyPr>
          <a:lstStyle/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מנגנוני פיקוח וביקורת </a:t>
            </a:r>
          </a:p>
          <a:p>
            <a:pPr algn="r"/>
            <a:r>
              <a:rPr lang="he-IL" dirty="0"/>
              <a:t>לא מוסדיים:                       </a:t>
            </a:r>
          </a:p>
          <a:p>
            <a:pPr algn="r"/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847528" y="3006104"/>
            <a:ext cx="3931920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dirty="0"/>
              <a:t>ביקורת על ידי אזרחים או קבוצות הפועלים מתוך </a:t>
            </a:r>
            <a:r>
              <a:rPr lang="he-IL" u="sng" dirty="0"/>
              <a:t>יוזמה אישית </a:t>
            </a:r>
          </a:p>
          <a:p>
            <a:pPr lvl="0">
              <a:lnSpc>
                <a:spcPct val="150000"/>
              </a:lnSpc>
              <a:buClr>
                <a:srgbClr val="93A299"/>
              </a:buClr>
            </a:pPr>
            <a:r>
              <a:rPr lang="he-IL" sz="2800" b="1" dirty="0">
                <a:solidFill>
                  <a:srgbClr val="292934"/>
                </a:solidFill>
              </a:rPr>
              <a:t>א</a:t>
            </a:r>
            <a:r>
              <a:rPr lang="he-IL" dirty="0">
                <a:solidFill>
                  <a:srgbClr val="292934"/>
                </a:solidFill>
              </a:rPr>
              <a:t>ומנות(שיר, קריקטורה...)</a:t>
            </a:r>
            <a:endParaRPr lang="en-US" dirty="0">
              <a:solidFill>
                <a:srgbClr val="292934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800" b="1" dirty="0"/>
              <a:t>ת</a:t>
            </a:r>
            <a:r>
              <a:rPr lang="he-IL" dirty="0"/>
              <a:t>קשורת</a:t>
            </a:r>
          </a:p>
          <a:p>
            <a:pPr algn="r" rtl="1">
              <a:lnSpc>
                <a:spcPct val="150000"/>
              </a:lnSpc>
            </a:pPr>
            <a:r>
              <a:rPr lang="he-IL" sz="2800" b="1" dirty="0"/>
              <a:t>ד</a:t>
            </a:r>
            <a:r>
              <a:rPr lang="he-IL" dirty="0"/>
              <a:t>עת קהל(הפגנה , מחאה, עצומה)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764480" y="2060848"/>
            <a:ext cx="3931920" cy="639762"/>
          </a:xfrm>
        </p:spPr>
        <p:txBody>
          <a:bodyPr>
            <a:noAutofit/>
          </a:bodyPr>
          <a:lstStyle/>
          <a:p>
            <a:pPr algn="r"/>
            <a:r>
              <a:rPr lang="he-IL" dirty="0"/>
              <a:t>מנגנוני פיקוח וביקורת </a:t>
            </a:r>
          </a:p>
          <a:p>
            <a:pPr algn="r"/>
            <a:r>
              <a:rPr lang="he-IL" dirty="0"/>
              <a:t>מוסדיים:</a:t>
            </a:r>
            <a:endParaRPr lang="en-US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735960" y="3078112"/>
            <a:ext cx="3931920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dirty="0"/>
              <a:t>ביקורת  על ידי מוסדות , </a:t>
            </a:r>
          </a:p>
          <a:p>
            <a:pPr marL="0" indent="0">
              <a:buNone/>
            </a:pPr>
            <a:r>
              <a:rPr lang="he-IL" dirty="0"/>
              <a:t>שסמכותם ותפקידם לפעול </a:t>
            </a:r>
            <a:r>
              <a:rPr lang="he-IL" u="sng" dirty="0"/>
              <a:t>מכוח החוק</a:t>
            </a:r>
          </a:p>
          <a:p>
            <a:pPr lvl="0">
              <a:lnSpc>
                <a:spcPct val="150000"/>
              </a:lnSpc>
              <a:buClr>
                <a:srgbClr val="93A299"/>
              </a:buClr>
            </a:pPr>
            <a:r>
              <a:rPr lang="he-IL" dirty="0">
                <a:solidFill>
                  <a:srgbClr val="292934"/>
                </a:solidFill>
              </a:rPr>
              <a:t>מערכת (</a:t>
            </a:r>
            <a:r>
              <a:rPr lang="he-IL" sz="2800" b="1" dirty="0">
                <a:solidFill>
                  <a:srgbClr val="292934"/>
                </a:solidFill>
              </a:rPr>
              <a:t>ב</a:t>
            </a:r>
            <a:r>
              <a:rPr lang="he-IL" dirty="0">
                <a:solidFill>
                  <a:srgbClr val="292934"/>
                </a:solidFill>
              </a:rPr>
              <a:t>ית)המשפט</a:t>
            </a:r>
          </a:p>
          <a:p>
            <a:pPr lvl="0">
              <a:lnSpc>
                <a:spcPct val="150000"/>
              </a:lnSpc>
              <a:buClr>
                <a:srgbClr val="93A299"/>
              </a:buClr>
            </a:pPr>
            <a:r>
              <a:rPr lang="he-IL" sz="2800" b="1" dirty="0">
                <a:solidFill>
                  <a:srgbClr val="292934"/>
                </a:solidFill>
              </a:rPr>
              <a:t>כ</a:t>
            </a:r>
            <a:r>
              <a:rPr lang="he-IL" dirty="0">
                <a:solidFill>
                  <a:srgbClr val="292934"/>
                </a:solidFill>
              </a:rPr>
              <a:t>נסת (הפרלמנט) </a:t>
            </a:r>
          </a:p>
          <a:p>
            <a:r>
              <a:rPr lang="he-IL" sz="2800" b="1" dirty="0"/>
              <a:t>מ</a:t>
            </a:r>
            <a:r>
              <a:rPr lang="he-IL" dirty="0"/>
              <a:t>וסד מבקר המדינה</a:t>
            </a:r>
          </a:p>
        </p:txBody>
      </p:sp>
    </p:spTree>
    <p:extLst>
      <p:ext uri="{BB962C8B-B14F-4D97-AF65-F5344CB8AC3E}">
        <p14:creationId xmlns:p14="http://schemas.microsoft.com/office/powerpoint/2010/main" val="320877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1B682F-9FB6-74D8-8B52-46B4BE6D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מהי דמוקרטיה ? </a:t>
            </a:r>
          </a:p>
        </p:txBody>
      </p:sp>
      <p:pic>
        <p:nvPicPr>
          <p:cNvPr id="5" name="תמונה 4">
            <a:hlinkClick r:id="rId2"/>
            <a:extLst>
              <a:ext uri="{FF2B5EF4-FFF2-40B4-BE49-F238E27FC236}">
                <a16:creationId xmlns:a16="http://schemas.microsoft.com/office/drawing/2014/main" id="{C17FA196-8FDE-4FCE-532D-DB92094F1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1030" y="1588654"/>
            <a:ext cx="7222837" cy="46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CEFF21-693A-4A6D-ABEC-3A04FE36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i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עקרון שלטון העם</a:t>
            </a:r>
            <a:br>
              <a:rPr lang="he-IL" b="1" i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</a:br>
            <a:r>
              <a:rPr lang="he-IL"/>
              <a:t>דמוקרטיה ישירה - יוון העתיקה</a:t>
            </a:r>
            <a:br>
              <a:rPr lang="he-IL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A252D0-25C4-4F9E-85E3-5DEB1B22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12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e-IL"/>
              <a:t>בערי המדינה של מה שנקרא היום יוון, לפני כ-2500 שנים, </a:t>
            </a:r>
          </a:p>
          <a:p>
            <a:pPr marL="0" indent="0">
              <a:buNone/>
            </a:pPr>
            <a:r>
              <a:rPr lang="he-IL"/>
              <a:t>כל האזרחים היו מתאספים באמצעות התכנסות בכיכר העיר ("אגורה").</a:t>
            </a:r>
          </a:p>
          <a:p>
            <a:pPr marL="0" indent="0">
              <a:buNone/>
            </a:pPr>
            <a:r>
              <a:rPr lang="he-IL"/>
              <a:t>ומקבלים החלטות באופן ישיר ע"י בהצבעה.</a:t>
            </a:r>
          </a:p>
          <a:p>
            <a:pPr marL="0" indent="0">
              <a:buNone/>
            </a:pPr>
            <a:endParaRPr lang="he-IL"/>
          </a:p>
          <a:p>
            <a:pPr marL="0" indent="0">
              <a:buNone/>
            </a:pPr>
            <a:r>
              <a:rPr lang="he-IL" b="1"/>
              <a:t>הבעיה</a:t>
            </a:r>
            <a:r>
              <a:rPr lang="he-IL"/>
              <a:t> הייתה שלא כל העם נחשב לאזרחים.</a:t>
            </a:r>
          </a:p>
          <a:p>
            <a:pPr marL="0" indent="0">
              <a:buNone/>
            </a:pPr>
            <a:r>
              <a:rPr lang="he-IL"/>
              <a:t>קבלת החלטות הייתה </a:t>
            </a:r>
            <a:r>
              <a:rPr lang="he-IL" b="1" u="sng"/>
              <a:t>ללא </a:t>
            </a:r>
            <a:r>
              <a:rPr lang="he-IL"/>
              <a:t> </a:t>
            </a:r>
            <a:r>
              <a:rPr lang="he-IL" b="1"/>
              <a:t>עבדים ונשים .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EED21BA-6EE5-4857-B0E8-8F5B4EC44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8" y="4301304"/>
            <a:ext cx="4937959" cy="227046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CA73DDC-322E-14CF-2B94-1A2C1D63A503}"/>
              </a:ext>
            </a:extLst>
          </p:cNvPr>
          <p:cNvSpPr txBox="1"/>
          <p:nvPr/>
        </p:nvSpPr>
        <p:spPr>
          <a:xfrm>
            <a:off x="4792375" y="4947970"/>
            <a:ext cx="724713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לסיכום: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ביוון העתיקה העם שלט על עצמו באופן ישיר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80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364B37-3929-A701-9D53-FCE407B7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rPr>
              <a:t>והיום?</a:t>
            </a:r>
            <a:endParaRPr lang="he-IL" dirty="0"/>
          </a:p>
        </p:txBody>
      </p:sp>
      <p:sp>
        <p:nvSpPr>
          <p:cNvPr id="4" name="מציין מיקום תוכן 10">
            <a:extLst>
              <a:ext uri="{FF2B5EF4-FFF2-40B4-BE49-F238E27FC236}">
                <a16:creationId xmlns:a16="http://schemas.microsoft.com/office/drawing/2014/main" id="{78832F05-6297-DE7B-7E60-BEAEC0F31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/>
              <a:t>בימינו כמעט ולא מתקיימות דמוקרטיות ישירות, וזאת מכמה סיבות:</a:t>
            </a:r>
          </a:p>
          <a:p>
            <a:pPr lvl="0"/>
            <a:r>
              <a:rPr lang="he-IL" dirty="0"/>
              <a:t>גודל האוכלוסייה והאפשרות לנהל דיון מעמיק </a:t>
            </a:r>
          </a:p>
          <a:p>
            <a:pPr lvl="0"/>
            <a:r>
              <a:rPr lang="he-IL" dirty="0"/>
              <a:t>חוסר מידע ומורכבות הבעיות</a:t>
            </a:r>
            <a:endParaRPr lang="en-US" dirty="0"/>
          </a:p>
          <a:p>
            <a:pPr lvl="0"/>
            <a:r>
              <a:rPr lang="he-IL" dirty="0"/>
              <a:t>חוסר פנאי</a:t>
            </a:r>
          </a:p>
          <a:p>
            <a:pPr lvl="0"/>
            <a:r>
              <a:rPr lang="he-IL" dirty="0"/>
              <a:t>מידע חסוי</a:t>
            </a:r>
          </a:p>
          <a:p>
            <a:pPr lvl="0"/>
            <a:r>
              <a:rPr lang="he-IL" dirty="0"/>
              <a:t>הקצנת עמדות</a:t>
            </a:r>
          </a:p>
          <a:p>
            <a:pPr lvl="0"/>
            <a:r>
              <a:rPr lang="he-IL" dirty="0"/>
              <a:t>שיתוק המערכת הפוליטית</a:t>
            </a:r>
          </a:p>
          <a:p>
            <a:pPr lvl="0"/>
            <a:endParaRPr lang="he-IL" dirty="0"/>
          </a:p>
          <a:p>
            <a:pPr marL="0" lvl="0" indent="0">
              <a:buNone/>
            </a:pP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לפיכך יש צורך בנציגים שמכירים היטב את המערכת הפוליטית,</a:t>
            </a:r>
          </a:p>
          <a:p>
            <a:pPr marL="0" lvl="0" indent="0">
              <a:buNone/>
            </a:pP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מתעניינים בענייני הציבור יקדישו מזמנם לרכישת הידע הפוליטי </a:t>
            </a:r>
          </a:p>
          <a:p>
            <a:pPr marL="0" lvl="0" indent="0">
              <a:buNone/>
            </a:pP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והמקצועי הדרוש.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5658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C7D630-0D1C-4ABA-82A5-CAB0A415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6000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עקרון שלטון העם</a:t>
            </a:r>
            <a:br>
              <a:rPr lang="he-IL" sz="6000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</a:br>
            <a:endParaRPr lang="he-IL" sz="60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5B39069-B315-295C-ABD8-782BA8912D84}"/>
              </a:ext>
            </a:extLst>
          </p:cNvPr>
          <p:cNvSpPr txBox="1"/>
          <p:nvPr/>
        </p:nvSpPr>
        <p:spPr>
          <a:xfrm>
            <a:off x="2717428" y="1767716"/>
            <a:ext cx="891168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כלל האזרחים הם הריבון / העם הוא מקור הסמכות.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האזרחים בוחרים את הנציגים לשלטון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השלטון נבחר לזמן קצוב המוגדר בחוק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העם בוחר את נציגיו באופן ישיר או עקיף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עם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 </a:t>
            </a:r>
            <a:r>
              <a:rPr lang="he-IL" sz="3600" b="1" dirty="0">
                <a:solidFill>
                  <a:prstClr val="black"/>
                </a:solidFill>
                <a:latin typeface="Varela Round" pitchFamily="2" charset="-79"/>
                <a:cs typeface="Varela Round" pitchFamily="2" charset="-79"/>
              </a:rPr>
              <a:t> = </a:t>
            </a: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כל האזרחים החיים במדינה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.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זהו אחד מעקרונות היסוד של הדמוקרטיה. </a:t>
            </a:r>
          </a:p>
        </p:txBody>
      </p:sp>
    </p:spTree>
    <p:extLst>
      <p:ext uri="{BB962C8B-B14F-4D97-AF65-F5344CB8AC3E}">
        <p14:creationId xmlns:p14="http://schemas.microsoft.com/office/powerpoint/2010/main" val="347130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E3B085-9716-4C3E-AAC1-8B70A580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38" y="169376"/>
            <a:ext cx="10515600" cy="773084"/>
          </a:xfrm>
        </p:spPr>
        <p:txBody>
          <a:bodyPr>
            <a:noAutofit/>
          </a:bodyPr>
          <a:lstStyle/>
          <a:p>
            <a:pPr algn="ctr"/>
            <a:r>
              <a:rPr kumimoji="0" lang="he-IL" sz="6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עקרונות הדמוקרטיה</a:t>
            </a:r>
            <a:endParaRPr lang="he-IL" sz="6000" b="1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20CF95C-E714-4E2A-AE3D-4F3DA0D3C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8422" y="280003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4800" b="1" dirty="0"/>
              <a:t>ש</a:t>
            </a:r>
            <a:r>
              <a:rPr lang="he-IL" sz="2800" b="1" dirty="0"/>
              <a:t>לטון העם</a:t>
            </a:r>
          </a:p>
          <a:p>
            <a:pPr marL="0" indent="0">
              <a:buNone/>
            </a:pPr>
            <a:r>
              <a:rPr lang="he-IL" sz="4800" b="1" dirty="0"/>
              <a:t>ש</a:t>
            </a:r>
            <a:r>
              <a:rPr lang="he-IL" sz="2800" b="1" dirty="0"/>
              <a:t>לטון החוק</a:t>
            </a:r>
          </a:p>
          <a:p>
            <a:pPr marL="0" indent="0">
              <a:buNone/>
            </a:pPr>
            <a:r>
              <a:rPr lang="he-IL" sz="4800" b="1" dirty="0"/>
              <a:t>ה</a:t>
            </a:r>
            <a:r>
              <a:rPr lang="he-IL" sz="2800" b="1" dirty="0"/>
              <a:t>כרעת הרוב</a:t>
            </a:r>
          </a:p>
          <a:p>
            <a:pPr marL="0" indent="0">
              <a:buNone/>
            </a:pPr>
            <a:r>
              <a:rPr lang="he-IL" sz="1600" b="1" dirty="0"/>
              <a:t>(על)</a:t>
            </a:r>
          </a:p>
          <a:p>
            <a:pPr marL="0" indent="0">
              <a:buNone/>
            </a:pPr>
            <a:r>
              <a:rPr lang="he-IL" sz="4800" b="1" dirty="0"/>
              <a:t>ה</a:t>
            </a:r>
            <a:r>
              <a:rPr lang="he-IL" sz="2800" b="1" dirty="0"/>
              <a:t>גבלת השלטון</a:t>
            </a:r>
          </a:p>
          <a:p>
            <a:pPr marL="0" indent="0">
              <a:buNone/>
            </a:pPr>
            <a:r>
              <a:rPr lang="he-IL" sz="4800" b="1" dirty="0"/>
              <a:t>ס</a:t>
            </a:r>
            <a:r>
              <a:rPr lang="he-IL" sz="2800" b="1" dirty="0"/>
              <a:t>ובלנית</a:t>
            </a:r>
          </a:p>
          <a:p>
            <a:pPr marL="0" indent="0">
              <a:buNone/>
            </a:pPr>
            <a:r>
              <a:rPr lang="he-IL" sz="4800" b="1" dirty="0"/>
              <a:t>פ</a:t>
            </a:r>
            <a:r>
              <a:rPr lang="he-IL" sz="2800" b="1" dirty="0"/>
              <a:t>לורליזם</a:t>
            </a:r>
          </a:p>
          <a:p>
            <a:pPr marL="0" indent="0">
              <a:buNone/>
            </a:pPr>
            <a:r>
              <a:rPr lang="he-IL" sz="4800" b="1" dirty="0"/>
              <a:t>ה</a:t>
            </a:r>
            <a:r>
              <a:rPr lang="he-IL" sz="2800" b="1" dirty="0"/>
              <a:t>סכמיות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715F211-F970-48DE-AF7B-678899D5D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14" y="1309746"/>
            <a:ext cx="2912048" cy="21812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8999802-4D2D-4782-A2F9-24B31A3AB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90" y="1309746"/>
            <a:ext cx="2912048" cy="218122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1E2E974-103C-7328-9B98-BE41957CE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69" y="3679966"/>
            <a:ext cx="2786569" cy="28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B4F4A0-AA29-43CC-9C03-6A2E55E6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עקרון שלטון העם</a:t>
            </a:r>
            <a:endParaRPr lang="he-IL" dirty="0"/>
          </a:p>
        </p:txBody>
      </p:sp>
      <p:sp>
        <p:nvSpPr>
          <p:cNvPr id="9" name="מציין מיקום טקסט 2">
            <a:extLst>
              <a:ext uri="{FF2B5EF4-FFF2-40B4-BE49-F238E27FC236}">
                <a16:creationId xmlns:a16="http://schemas.microsoft.com/office/drawing/2014/main" id="{014DEFBB-EAA6-4184-A201-77E7D3EED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092" y="1687918"/>
            <a:ext cx="5157787" cy="823912"/>
          </a:xfrm>
        </p:spPr>
        <p:txBody>
          <a:bodyPr>
            <a:normAutofit fontScale="92500" lnSpcReduction="10000"/>
          </a:bodyPr>
          <a:lstStyle/>
          <a:p>
            <a:r>
              <a:rPr lang="he-IL" sz="3600" b="1" dirty="0"/>
              <a:t>דמוקרטיה עקיפה</a:t>
            </a:r>
          </a:p>
        </p:txBody>
      </p:sp>
      <p:sp>
        <p:nvSpPr>
          <p:cNvPr id="10" name="מציין מיקום תוכן 3">
            <a:extLst>
              <a:ext uri="{FF2B5EF4-FFF2-40B4-BE49-F238E27FC236}">
                <a16:creationId xmlns:a16="http://schemas.microsoft.com/office/drawing/2014/main" id="{842A508C-261B-4335-B84D-4693F3172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959" y="2575862"/>
            <a:ext cx="5484052" cy="3917013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האזרחים בוחרים שלטון של נציגים לזמן קצוב המוגדר בחוק.</a:t>
            </a:r>
          </a:p>
          <a:p>
            <a:pPr marL="0" indent="0">
              <a:buNone/>
            </a:pPr>
            <a:r>
              <a:rPr lang="he-IL" dirty="0"/>
              <a:t>בישראל אנו בוחרים את נציגנו</a:t>
            </a:r>
          </a:p>
          <a:p>
            <a:pPr marL="0" indent="0">
              <a:buNone/>
            </a:pPr>
            <a:r>
              <a:rPr lang="he-IL" dirty="0"/>
              <a:t>לכנסת,</a:t>
            </a:r>
          </a:p>
          <a:p>
            <a:pPr marL="0" indent="0">
              <a:buNone/>
            </a:pPr>
            <a:r>
              <a:rPr lang="he-IL" dirty="0"/>
              <a:t>הכנסת בוחרת מתוכה את הממשלה. </a:t>
            </a:r>
          </a:p>
          <a:p>
            <a:pPr marL="0" indent="0">
              <a:buNone/>
            </a:pPr>
            <a:r>
              <a:rPr lang="he-IL" dirty="0"/>
              <a:t>אלו הם נציגינו.</a:t>
            </a:r>
          </a:p>
        </p:txBody>
      </p:sp>
      <p:sp>
        <p:nvSpPr>
          <p:cNvPr id="7" name="מציין מיקום טקסט 4">
            <a:extLst>
              <a:ext uri="{FF2B5EF4-FFF2-40B4-BE49-F238E27FC236}">
                <a16:creationId xmlns:a16="http://schemas.microsoft.com/office/drawing/2014/main" id="{FCCDDC3D-1BD5-47AD-86EA-4450203D5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3600" b="1" i="0" dirty="0">
                <a:effectLst/>
                <a:latin typeface="Oxygen" panose="02000503000000000000" pitchFamily="2" charset="0"/>
              </a:rPr>
              <a:t>דמוקרטיה ישירה</a:t>
            </a:r>
            <a:endParaRPr lang="he-IL" sz="3600" dirty="0"/>
          </a:p>
        </p:txBody>
      </p:sp>
      <p:sp>
        <p:nvSpPr>
          <p:cNvPr id="8" name="מציין מיקום תוכן 5">
            <a:extLst>
              <a:ext uri="{FF2B5EF4-FFF2-40B4-BE49-F238E27FC236}">
                <a16:creationId xmlns:a16="http://schemas.microsoft.com/office/drawing/2014/main" id="{0F9EA738-462D-4F3D-832C-D41CC2CCF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1991" y="2492161"/>
            <a:ext cx="5183188" cy="4000714"/>
          </a:xfrm>
        </p:spPr>
        <p:txBody>
          <a:bodyPr/>
          <a:lstStyle/>
          <a:p>
            <a:pPr marL="0" indent="0">
              <a:buNone/>
            </a:pPr>
            <a:r>
              <a:rPr lang="he-IL" b="1" i="0" dirty="0">
                <a:effectLst/>
                <a:latin typeface="Oxygen" panose="02000503000000000000" pitchFamily="2" charset="0"/>
              </a:rPr>
              <a:t>כלל האזרחים שולטים בקבלת החלטות </a:t>
            </a:r>
            <a:r>
              <a:rPr lang="he-IL" b="0" i="0" dirty="0">
                <a:effectLst/>
                <a:latin typeface="Oxygen" panose="02000503000000000000" pitchFamily="2" charset="0"/>
              </a:rPr>
              <a:t>ומנהלים את ענייני המדינה. </a:t>
            </a:r>
            <a:endParaRPr lang="he-IL" b="1" i="0" dirty="0">
              <a:effectLst/>
              <a:latin typeface="Oxygen" panose="02000503000000000000" pitchFamily="2" charset="0"/>
            </a:endParaRPr>
          </a:p>
          <a:p>
            <a:pPr marL="0" indent="0">
              <a:buNone/>
            </a:pPr>
            <a:r>
              <a:rPr lang="he-IL" b="1" dirty="0">
                <a:latin typeface="Oxygen" panose="02000503000000000000" pitchFamily="2" charset="0"/>
              </a:rPr>
              <a:t>בימינו : מ</a:t>
            </a:r>
            <a:r>
              <a:rPr lang="he-IL" b="1" i="0" dirty="0">
                <a:effectLst/>
                <a:latin typeface="Oxygen" panose="02000503000000000000" pitchFamily="2" charset="0"/>
              </a:rPr>
              <a:t>שאל עם </a:t>
            </a:r>
            <a:r>
              <a:rPr lang="he-IL" b="0" i="0" dirty="0">
                <a:effectLst/>
                <a:latin typeface="Oxygen" panose="02000503000000000000" pitchFamily="2" charset="0"/>
              </a:rPr>
              <a:t>כאמצעי מרכזי </a:t>
            </a:r>
          </a:p>
          <a:p>
            <a:pPr marL="0" indent="0">
              <a:buNone/>
            </a:pPr>
            <a:r>
              <a:rPr lang="he-IL" b="0" i="0" dirty="0">
                <a:effectLst/>
                <a:latin typeface="Oxygen" panose="02000503000000000000" pitchFamily="2" charset="0"/>
              </a:rPr>
              <a:t>להכרעות חברתיות</a:t>
            </a:r>
            <a:endParaRPr lang="he-IL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BDC4E8C-ED48-43B8-B3DE-98FB65DCD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54" y="4530868"/>
            <a:ext cx="3732674" cy="227546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5BC3E6D5-6988-412C-AC93-C080EAB91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0" y="5490875"/>
            <a:ext cx="2411104" cy="133973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7B7134F-E895-438E-BC09-4A8945D8E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18" y="5447519"/>
            <a:ext cx="2412119" cy="135881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918858C-6B8E-4B4B-9A0F-21A5BB108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17" y="5476412"/>
            <a:ext cx="2447586" cy="13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82103"/>
      </p:ext>
    </p:extLst>
  </p:cSld>
  <p:clrMapOvr>
    <a:masterClrMapping/>
  </p:clrMapOvr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1112</TotalTime>
  <Words>1329</Words>
  <Application>Microsoft Office PowerPoint</Application>
  <PresentationFormat>מסך רחב</PresentationFormat>
  <Paragraphs>243</Paragraphs>
  <Slides>33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48" baseType="lpstr">
      <vt:lpstr>Arial</vt:lpstr>
      <vt:lpstr>Arial</vt:lpstr>
      <vt:lpstr>arial, sans-serif</vt:lpstr>
      <vt:lpstr>Calibri</vt:lpstr>
      <vt:lpstr>Calibri Light</vt:lpstr>
      <vt:lpstr>Century Gothic</vt:lpstr>
      <vt:lpstr>David</vt:lpstr>
      <vt:lpstr>David,Bold</vt:lpstr>
      <vt:lpstr>Guttman Frank</vt:lpstr>
      <vt:lpstr>Lucida Grande</vt:lpstr>
      <vt:lpstr>Oxygen</vt:lpstr>
      <vt:lpstr>Varela Round</vt:lpstr>
      <vt:lpstr>Wingdings</vt:lpstr>
      <vt:lpstr>Wingdings 3</vt:lpstr>
      <vt:lpstr>עשן מתפתל</vt:lpstr>
      <vt:lpstr>דמוקרטיה</vt:lpstr>
      <vt:lpstr>דמוקרטיה</vt:lpstr>
      <vt:lpstr>מצגת של PowerPoint‏</vt:lpstr>
      <vt:lpstr>מהי דמוקרטיה ? </vt:lpstr>
      <vt:lpstr>עקרון שלטון העם דמוקרטיה ישירה - יוון העתיקה </vt:lpstr>
      <vt:lpstr>והיום?</vt:lpstr>
      <vt:lpstr>עקרון שלטון העם </vt:lpstr>
      <vt:lpstr>עקרונות הדמוקרטיה</vt:lpstr>
      <vt:lpstr>עקרון שלטון העם</vt:lpstr>
      <vt:lpstr>עקרון שלטון העם - דמוקרטיה עקיפה </vt:lpstr>
      <vt:lpstr>עקרון שלטון העם   דמוקרטיה ישירה בימינו </vt:lpstr>
      <vt:lpstr>עקרון שלטון העם דמוקרטיה ישירה בימינו</vt:lpstr>
      <vt:lpstr>עקרון הפלורליזם </vt:lpstr>
      <vt:lpstr>הפלורליזם בא לידי ביטוי במספר תחומים: </vt:lpstr>
      <vt:lpstr>הפלורליזם בא לידי ביטוי במספר תחומים: </vt:lpstr>
      <vt:lpstr>מצגת של PowerPoint‏</vt:lpstr>
      <vt:lpstr>הנימוקים לחשיבותו של עיקרון הפלורליזם היתרונות שבפלורליזם</vt:lpstr>
      <vt:lpstr>חסרונות בהכרה בריבוי / מגוון של דעות וסגנונות- פלורליזם</vt:lpstr>
      <vt:lpstr>עיקרון הסובלנות </vt:lpstr>
      <vt:lpstr>מצגת של PowerPoint‏</vt:lpstr>
      <vt:lpstr>מצגת של PowerPoint‏</vt:lpstr>
      <vt:lpstr>עיקרון ההסכמיות</vt:lpstr>
      <vt:lpstr>עקרון הכרעת הרוב</vt:lpstr>
      <vt:lpstr>מצגת של PowerPoint‏</vt:lpstr>
      <vt:lpstr>מהי עריצות הרוב?</vt:lpstr>
      <vt:lpstr>ישנם ארבעה סוגי רוב אפשריים: </vt:lpstr>
      <vt:lpstr>עקרון שלטון החוק</vt:lpstr>
      <vt:lpstr>מצגת של PowerPoint‏</vt:lpstr>
      <vt:lpstr>מצגת של PowerPoint‏</vt:lpstr>
      <vt:lpstr>עקרון הגבלת השלטון</vt:lpstr>
      <vt:lpstr>איך?</vt:lpstr>
      <vt:lpstr>מדוע? מדוע צריך להגביל את השלטון?</vt:lpstr>
      <vt:lpstr>מי? מי מגביל את השלטון?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עקרונות הדמוקרטיה</dc:title>
  <dc:creator>User</dc:creator>
  <cp:lastModifiedBy>Najib Talhami</cp:lastModifiedBy>
  <cp:revision>57</cp:revision>
  <dcterms:created xsi:type="dcterms:W3CDTF">2021-11-27T19:06:56Z</dcterms:created>
  <dcterms:modified xsi:type="dcterms:W3CDTF">2025-08-17T14:10:24Z</dcterms:modified>
</cp:coreProperties>
</file>