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Garamond" panose="02020404030301010803" pitchFamily="18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QV0vyKnSsHmTnOajDYpPgeOO2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9EB3B1-C485-4B93-A55C-A84DF4DC9F9A}">
  <a:tblStyle styleId="{459EB3B1-C485-4B93-A55C-A84DF4DC9F9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ECE6"/>
          </a:solidFill>
        </a:fill>
      </a:tcStyle>
    </a:wholeTbl>
    <a:band1H>
      <a:tcTxStyle/>
      <a:tcStyle>
        <a:tcBdr/>
        <a:fill>
          <a:solidFill>
            <a:srgbClr val="F5D8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5D8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כותרת אנכית וטקסט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שני תכנים">
  <p:cSld name="1_שני תכנים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שקופית כותרת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1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28" name="Google Shape;28;p1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כותרת מקטע עליונה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37" name="Google Shape;37;p1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ריק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תוכן עם כיתוב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1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תמונה עם כיתוב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2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22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</p:pic>
      <p:sp>
        <p:nvSpPr>
          <p:cNvPr id="79" name="Google Shape;79;p22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3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3" name="Google Shape;13;p13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success-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960120" y="1233800"/>
            <a:ext cx="6002432" cy="4387766"/>
          </a:xfrm>
          <a:prstGeom prst="roundRect">
            <a:avLst>
              <a:gd name="adj" fmla="val 530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09" name="Google Shape;109;p1"/>
          <p:cNvSpPr txBox="1"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w-IL" sz="4800" b="1"/>
              <a:t> בגרות פנימי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>
            <a:spLocks noGrp="1"/>
          </p:cNvSpPr>
          <p:nvPr>
            <p:ph type="title"/>
          </p:nvPr>
        </p:nvSpPr>
        <p:spPr>
          <a:xfrm>
            <a:off x="7374977" y="361950"/>
            <a:ext cx="4676774" cy="1211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w-IL"/>
              <a:t>מבחן סיום- 35% </a:t>
            </a:r>
            <a:endParaRPr/>
          </a:p>
        </p:txBody>
      </p:sp>
      <p:sp>
        <p:nvSpPr>
          <p:cNvPr id="198" name="Google Shape;198;p10"/>
          <p:cNvSpPr txBox="1">
            <a:spLocks noGrp="1"/>
          </p:cNvSpPr>
          <p:nvPr>
            <p:ph type="body" idx="1"/>
          </p:nvPr>
        </p:nvSpPr>
        <p:spPr>
          <a:xfrm>
            <a:off x="7543801" y="1695450"/>
            <a:ext cx="4429124" cy="455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/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r>
              <a:rPr lang="iw-IL" sz="2800"/>
              <a:t>מבחן במבנה מבחן בגרות חיצוני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r>
              <a:rPr lang="iw-IL" sz="2800">
                <a:latin typeface="Times New Roman"/>
                <a:ea typeface="Times New Roman"/>
                <a:cs typeface="Times New Roman"/>
                <a:sym typeface="Times New Roman"/>
              </a:rPr>
              <a:t>גם במבחן זה, יש למשב את התלמיד/ה לאחר בדיקת המבחן </a:t>
            </a:r>
            <a:r>
              <a:rPr lang="iw-IL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אבל אין לשנות את ציון המבחן.</a:t>
            </a:r>
            <a:endParaRPr sz="2800">
              <a:solidFill>
                <a:srgbClr val="FF0000"/>
              </a:solidFill>
            </a:endParaRPr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r>
              <a:rPr lang="iw-IL" sz="2800"/>
              <a:t>רכז המקצוע מחבר 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r>
              <a:rPr lang="iw-IL" sz="2800"/>
              <a:t>המורה בודק </a:t>
            </a:r>
            <a:endParaRPr sz="2800"/>
          </a:p>
        </p:txBody>
      </p:sp>
      <p:pic>
        <p:nvPicPr>
          <p:cNvPr id="199" name="Google Shape;199;p10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487" y="1004537"/>
            <a:ext cx="6373490" cy="479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 txBox="1">
            <a:spLocks noGrp="1"/>
          </p:cNvSpPr>
          <p:nvPr>
            <p:ph type="title"/>
          </p:nvPr>
        </p:nvSpPr>
        <p:spPr>
          <a:xfrm>
            <a:off x="7610475" y="1771650"/>
            <a:ext cx="4400550" cy="276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iw-IL" sz="4400"/>
              <a:t> ציון סופי</a:t>
            </a:r>
            <a:br>
              <a:rPr lang="iw-IL" sz="4400"/>
            </a:br>
            <a:r>
              <a:rPr lang="iw-IL" sz="4400"/>
              <a:t>עם מבחן אמצע</a:t>
            </a:r>
            <a:br>
              <a:rPr lang="iw-IL" sz="4400"/>
            </a:br>
            <a:endParaRPr sz="4400"/>
          </a:p>
        </p:txBody>
      </p:sp>
      <p:graphicFrame>
        <p:nvGraphicFramePr>
          <p:cNvPr id="205" name="Google Shape;205;p11"/>
          <p:cNvGraphicFramePr/>
          <p:nvPr/>
        </p:nvGraphicFramePr>
        <p:xfrm>
          <a:off x="1006220" y="957486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{459EB3B1-C485-4B93-A55C-A84DF4DC9F9A}</a:tableStyleId>
              </a:tblPr>
              <a:tblGrid>
                <a:gridCol w="148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39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100" u="none" strike="noStrike" cap="none"/>
                        <a:t>סוג הערכה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575" marR="94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100" u="none" strike="noStrike" cap="none"/>
                        <a:t>מחבר המבחן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575" marR="94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100" u="none" strike="noStrike" cap="none"/>
                        <a:t>מתכונת הבחנות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575" marR="94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100" u="none" strike="noStrike" cap="none"/>
                        <a:t>אחוז מהציון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575" marR="94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6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100" u="none" strike="noStrike" cap="none"/>
                        <a:t>5 מבחני הצלחה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575" marR="94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300" u="none" strike="noStrike" cap="none"/>
                        <a:t>המורה המלמד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575" marR="94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300" u="none" strike="noStrike" cap="none"/>
                        <a:t>לקביעת המורה המלמד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575" marR="94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300" u="none" strike="noStrike" cap="none"/>
                        <a:t>20% (4% כל אחד)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575" marR="94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7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100" u="none" strike="noStrike" cap="none"/>
                        <a:t>מבחן מחצית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575" marR="94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300" u="none" strike="noStrike" cap="none"/>
                        <a:t>רכזת המקצוע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575" marR="94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300" u="none" strike="noStrike" cap="none"/>
                        <a:t>לקביעת המורה המלמד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575" marR="94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300" u="none" strike="noStrike" cap="none"/>
                        <a:t>20%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575" marR="94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76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100" u="none" strike="noStrike" cap="none"/>
                        <a:t>בחינת מתכונת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575" marR="94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300" u="none" strike="noStrike" cap="none"/>
                        <a:t>רכזת המקצוע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575" marR="94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300" u="none" strike="noStrike" cap="none"/>
                        <a:t>כל תלמידי היחידה במועד מרוכז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575" marR="94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300" u="none" strike="noStrike" cap="none"/>
                        <a:t>25%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575" marR="94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76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100" u="none" strike="noStrike" cap="none"/>
                        <a:t>בחינה מסכמת (בגרות)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575" marR="94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300" u="none" strike="noStrike" cap="none"/>
                        <a:t>רכזת המקצוע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575" marR="94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300" u="none" strike="noStrike" cap="none"/>
                        <a:t>כל תלמידי היחידה במועד מרוכז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575" marR="94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300" u="none" strike="noStrike" cap="none"/>
                        <a:t>35%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575" marR="94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100" u="none" strike="noStrike" cap="none"/>
                        <a:t>סה"כ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575" marR="94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100" u="none" strike="noStrike" cap="none"/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575" marR="94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100" u="none" strike="noStrike" cap="none"/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575" marR="9457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100" u="none" strike="noStrike" cap="none"/>
                        <a:t>100%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575" marR="94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title"/>
          </p:nvPr>
        </p:nvSpPr>
        <p:spPr>
          <a:xfrm>
            <a:off x="7562850" y="2005236"/>
            <a:ext cx="3133725" cy="2357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iw-IL" sz="4000"/>
              <a:t>ציון סופי ללא מבחן אמצע</a:t>
            </a:r>
            <a:endParaRPr sz="4000"/>
          </a:p>
        </p:txBody>
      </p:sp>
      <p:graphicFrame>
        <p:nvGraphicFramePr>
          <p:cNvPr id="211" name="Google Shape;211;p12"/>
          <p:cNvGraphicFramePr/>
          <p:nvPr/>
        </p:nvGraphicFramePr>
        <p:xfrm>
          <a:off x="960117" y="1012198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{459EB3B1-C485-4B93-A55C-A84DF4DC9F9A}</a:tableStyleId>
              </a:tblPr>
              <a:tblGrid>
                <a:gridCol w="147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8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100" u="none" strike="noStrike" cap="none"/>
                        <a:t>סוג הערכה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425" marR="9742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100" u="none" strike="noStrike" cap="none"/>
                        <a:t>מחבר המבחן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425" marR="9742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100" u="none" strike="noStrike" cap="none"/>
                        <a:t>מתכונת הבחנות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425" marR="9742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100" u="none" strike="noStrike" cap="none"/>
                        <a:t>אחוז מהציון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425" marR="974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1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100" u="none" strike="noStrike" cap="none"/>
                        <a:t>5 מבחני הצלחה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425" marR="9742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300" u="none" strike="noStrike" cap="none"/>
                        <a:t>המורה המלמד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425" marR="9742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300" u="none" strike="noStrike" cap="none"/>
                        <a:t>לקביעת המורה המלמד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425" marR="9742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300" u="none" strike="noStrike" cap="none"/>
                        <a:t>20% (4% כל אחד)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425" marR="974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950">
                <a:tc gridSpan="4"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/>
                    </a:p>
                  </a:txBody>
                  <a:tcPr marL="97425" marR="97425" marT="0" marB="0"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51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100" u="none" strike="noStrike" cap="none"/>
                        <a:t>בחינת מתכונת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425" marR="9742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300" u="none" strike="noStrike" cap="none"/>
                        <a:t>רכזת המקצוע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425" marR="9742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300" u="none" strike="noStrike" cap="none"/>
                        <a:t>כל תלמידי היחידה במועד מרוכז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425" marR="9742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300" u="none" strike="noStrike" cap="none"/>
                        <a:t>40%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425" marR="974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51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100" u="none" strike="noStrike" cap="none"/>
                        <a:t>בחינה מסכמת (בגרות)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425" marR="9742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300" u="none" strike="noStrike" cap="none"/>
                        <a:t>רכזת המקצוע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425" marR="9742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300" u="none" strike="noStrike" cap="none"/>
                        <a:t>כל תלמידי היחידה במועד מרוכז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425" marR="9742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300" u="none" strike="noStrike" cap="none"/>
                        <a:t>40%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425" marR="974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7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100" u="none" strike="noStrike" cap="none"/>
                        <a:t>סה"כ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425" marR="9742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100" u="none" strike="noStrike" cap="none"/>
                        <a:t> 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425" marR="9742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100" u="none" strike="noStrike" cap="none"/>
                        <a:t> 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425" marR="97425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100" u="none" strike="noStrike" cap="none"/>
                        <a:t>100%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425" marR="974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w-IL" b="1"/>
              <a:t>איך יראה הציון השנתי פנימי?</a:t>
            </a:r>
            <a:endParaRPr b="1"/>
          </a:p>
        </p:txBody>
      </p:sp>
      <p:pic>
        <p:nvPicPr>
          <p:cNvPr id="116" name="Google Shape;116;p2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9312" y="640081"/>
            <a:ext cx="5339174" cy="53144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2"/>
          <p:cNvCxnSpPr/>
          <p:nvPr/>
        </p:nvCxnSpPr>
        <p:spPr>
          <a:xfrm>
            <a:off x="7892143" y="2085703"/>
            <a:ext cx="3566160" cy="0"/>
          </a:xfrm>
          <a:prstGeom prst="straightConnector1">
            <a:avLst/>
          </a:prstGeom>
          <a:noFill/>
          <a:ln w="9525" cap="flat" cmpd="sng">
            <a:solidFill>
              <a:srgbClr val="7F7F7F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2"/>
          <p:cNvSpPr txBox="1">
            <a:spLocks noGrp="1"/>
          </p:cNvSpPr>
          <p:nvPr>
            <p:ph type="body" idx="1"/>
          </p:nvPr>
        </p:nvSpPr>
        <p:spPr>
          <a:xfrm>
            <a:off x="7859485" y="2198914"/>
            <a:ext cx="3690257" cy="367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CD88"/>
              </a:buClr>
              <a:buSzPts val="2000"/>
              <a:buNone/>
            </a:pPr>
            <a:endParaRPr/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8CD88"/>
              </a:buClr>
              <a:buSzPts val="2400"/>
              <a:buNone/>
            </a:pPr>
            <a:r>
              <a:rPr lang="iw-IL" sz="2400"/>
              <a:t>5 מבחני הצלחה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8CD88"/>
              </a:buClr>
              <a:buSzPts val="2400"/>
              <a:buNone/>
            </a:pPr>
            <a:r>
              <a:rPr lang="iw-IL" sz="2400"/>
              <a:t>מבחן 50%   - אפשר לבחור לא לעשות מבחן אמצע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8CD88"/>
              </a:buClr>
              <a:buSzPts val="24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מתכונת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8CD88"/>
              </a:buClr>
              <a:buSzPts val="2400"/>
              <a:buNone/>
            </a:pPr>
            <a:r>
              <a:rPr lang="iw-IL" sz="2400"/>
              <a:t>מבחן סופי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8CD88"/>
              </a:buClr>
              <a:buSzPts val="2000"/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w-IL"/>
              <a:t>מי בודק ומחבר את המבחנים</a:t>
            </a:r>
            <a:endParaRPr/>
          </a:p>
        </p:txBody>
      </p:sp>
      <p:sp>
        <p:nvSpPr>
          <p:cNvPr id="126" name="Google Shape;126;p3"/>
          <p:cNvSpPr txBox="1">
            <a:spLocks noGrp="1"/>
          </p:cNvSpPr>
          <p:nvPr>
            <p:ph type="body" idx="4294967295"/>
          </p:nvPr>
        </p:nvSpPr>
        <p:spPr>
          <a:xfrm>
            <a:off x="5086350" y="2133601"/>
            <a:ext cx="6191250" cy="36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w-IL" sz="3200"/>
              <a:t>מבחני הצלחה- המורה מחבר ובודק</a:t>
            </a:r>
            <a:endParaRPr sz="3200"/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rPr lang="iw-IL" sz="3200"/>
              <a:t>מבחני אמצע מתכונת ומסכם - רכז המקצוע מבחר. המורה בודק</a:t>
            </a:r>
            <a:endParaRPr/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975" y="2284493"/>
            <a:ext cx="4086225" cy="3171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7496175" y="90145"/>
            <a:ext cx="3890436" cy="157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w-IL"/>
              <a:t>מבחן הצלחה - 5 </a:t>
            </a:r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7162800" y="1957517"/>
            <a:ext cx="3985686" cy="388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7228"/>
              </a:buClr>
              <a:buSzPts val="1800"/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AE7228"/>
              </a:buClr>
              <a:buSzPts val="1800"/>
              <a:buNone/>
            </a:pPr>
            <a:r>
              <a:rPr lang="iw-IL" sz="18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w-IL" sz="3600" b="1">
                <a:latin typeface="Times New Roman"/>
                <a:ea typeface="Times New Roman"/>
                <a:cs typeface="Times New Roman"/>
                <a:sym typeface="Times New Roman"/>
              </a:rPr>
              <a:t>20% מהציון הסופי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r>
              <a:rPr lang="iw-IL" sz="3600">
                <a:latin typeface="Times New Roman"/>
                <a:ea typeface="Times New Roman"/>
                <a:cs typeface="Times New Roman"/>
                <a:sym typeface="Times New Roman"/>
              </a:rPr>
              <a:t>מי מחבר- המורה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AE7228"/>
              </a:buClr>
              <a:buSzPts val="1800"/>
              <a:buNone/>
            </a:pPr>
            <a:endParaRPr sz="1800"/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0966" y="877077"/>
            <a:ext cx="5074531" cy="505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7162800" y="482600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3252129" y="89369"/>
            <a:ext cx="3352128" cy="157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w-IL"/>
              <a:t>מבחן הצלחה</a:t>
            </a:r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6396184" y="1771650"/>
            <a:ext cx="5367191" cy="442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sz="2400"/>
              <a:t>מבחן הצלחה הינו בוחן קצר המתקיים בנושא הנלמד באותו שיעור.</a:t>
            </a:r>
            <a:endParaRPr sz="2400"/>
          </a:p>
          <a:p>
            <a:pPr marL="0" lvl="0" indent="0" algn="r" rtl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iw-IL" sz="2400"/>
              <a:t>המשוב יהיה מידי וכך התלמיד מסיים את השיעור עם חוויות הצלחה לקראת השיעור הבא.</a:t>
            </a:r>
            <a:endParaRPr/>
          </a:p>
          <a:p>
            <a:pPr marL="0" lvl="0" indent="0" algn="r" rtl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iw-IL" sz="2400"/>
              <a:t> במידה ותלמיד אינו מצליח לענות ניתן למשב אותו להסביר לו את החומר הלימודי שוב ולתת לו להיבחן בשנית. </a:t>
            </a:r>
            <a:endParaRPr sz="2400"/>
          </a:p>
          <a:p>
            <a:pPr marL="0" lvl="0" indent="0" algn="r" rtl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iw-IL" sz="2400"/>
              <a:t>מבחני הצלחה כשמם כן הם - מבחנים מעודדים ויוצרים  מוטיבציה כתוצאה מתחושת הצלחה לימודית שהיא אותנטית ומהימנה</a:t>
            </a:r>
            <a:endParaRPr sz="2400"/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93" y="1701332"/>
            <a:ext cx="6373490" cy="240599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/>
        </p:nvSpPr>
        <p:spPr>
          <a:xfrm>
            <a:off x="1052172" y="4576954"/>
            <a:ext cx="2408030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תמונה זו</a:t>
            </a:r>
            <a:r>
              <a:rPr lang="iw-IL"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מאת מחבר לא ידוע ניתנת ברשיון במסגרת </a:t>
            </a:r>
            <a:r>
              <a:rPr lang="iw-IL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iw-IL"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100"/>
              <a:buFont typeface="Calibri"/>
              <a:buNone/>
            </a:pPr>
            <a:r>
              <a:rPr lang="iw-IL" sz="4100"/>
              <a:t>מבחני הצלחה קטנים, למה הכוונה?</a:t>
            </a:r>
            <a:endParaRPr sz="4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0" name="Google Shape;150;p6" descr="למידה היברידית – החופש ללמד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633999" y="821586"/>
            <a:ext cx="6909801" cy="49513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6"/>
          <p:cNvCxnSpPr/>
          <p:nvPr/>
        </p:nvCxnSpPr>
        <p:spPr>
          <a:xfrm>
            <a:off x="7892143" y="2085703"/>
            <a:ext cx="3566160" cy="0"/>
          </a:xfrm>
          <a:prstGeom prst="straightConnector1">
            <a:avLst/>
          </a:prstGeom>
          <a:noFill/>
          <a:ln w="9525" cap="flat" cmpd="sng">
            <a:solidFill>
              <a:srgbClr val="7F7F7F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" name="Google Shape;152;p6"/>
          <p:cNvSpPr txBox="1">
            <a:spLocks noGrp="1"/>
          </p:cNvSpPr>
          <p:nvPr>
            <p:ph type="body" idx="1"/>
          </p:nvPr>
        </p:nvSpPr>
        <p:spPr>
          <a:xfrm>
            <a:off x="7859485" y="2198914"/>
            <a:ext cx="3690257" cy="367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w-IL">
                <a:latin typeface="Garamond"/>
                <a:ea typeface="Garamond"/>
                <a:cs typeface="Garamond"/>
                <a:sym typeface="Garamond"/>
              </a:rPr>
              <a:t>לדוגמא, </a:t>
            </a:r>
            <a:r>
              <a:rPr lang="iw-IL"/>
              <a:t>דף עבודה שאלות מרמה של בבגרות או מבחני בגרות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iw-IL"/>
              <a:t>רצוי לתרגל ואח"כ לבחון במבחני ההצלחה</a:t>
            </a: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 txBox="1"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400"/>
              <a:buFont typeface="Calibri"/>
              <a:buNone/>
            </a:pPr>
            <a:r>
              <a:rPr lang="iw-IL" sz="3400"/>
              <a:t>מבחן אמצע- 20% מהציון</a:t>
            </a:r>
            <a:br>
              <a:rPr lang="iw-IL" sz="3400"/>
            </a:br>
            <a:r>
              <a:rPr lang="iw-IL" sz="3400">
                <a:latin typeface="Arial"/>
                <a:ea typeface="Arial"/>
                <a:cs typeface="Arial"/>
                <a:sym typeface="Arial"/>
              </a:rPr>
              <a:t>רשות</a:t>
            </a:r>
            <a:endParaRPr/>
          </a:p>
        </p:txBody>
      </p:sp>
      <p:pic>
        <p:nvPicPr>
          <p:cNvPr id="161" name="Google Shape;161;p7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2"/>
          <a:stretch/>
        </p:blipFill>
        <p:spPr>
          <a:xfrm>
            <a:off x="633999" y="798281"/>
            <a:ext cx="6909801" cy="49980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7"/>
          <p:cNvCxnSpPr/>
          <p:nvPr/>
        </p:nvCxnSpPr>
        <p:spPr>
          <a:xfrm>
            <a:off x="7892143" y="2085703"/>
            <a:ext cx="3566160" cy="0"/>
          </a:xfrm>
          <a:prstGeom prst="straightConnector1">
            <a:avLst/>
          </a:prstGeom>
          <a:noFill/>
          <a:ln w="9525" cap="flat" cmpd="sng">
            <a:solidFill>
              <a:srgbClr val="7F7F7F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3" name="Google Shape;163;p7"/>
          <p:cNvSpPr txBox="1">
            <a:spLocks noGrp="1"/>
          </p:cNvSpPr>
          <p:nvPr>
            <p:ph type="body" idx="1"/>
          </p:nvPr>
        </p:nvSpPr>
        <p:spPr>
          <a:xfrm>
            <a:off x="7859485" y="2198914"/>
            <a:ext cx="4103915" cy="367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EF"/>
              </a:buClr>
              <a:buSzPct val="100000"/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AAEF"/>
              </a:buClr>
              <a:buSzPct val="114999"/>
              <a:buNone/>
            </a:pPr>
            <a:r>
              <a:rPr lang="iw-IL" sz="2800" b="1">
                <a:latin typeface="Times New Roman"/>
                <a:ea typeface="Times New Roman"/>
                <a:cs typeface="Times New Roman"/>
                <a:sym typeface="Times New Roman"/>
              </a:rPr>
              <a:t>מי מחבר – רכז במקצוע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AAEF"/>
              </a:buClr>
              <a:buSzPct val="114999"/>
              <a:buNone/>
            </a:pPr>
            <a:r>
              <a:rPr lang="iw-IL" sz="2800" b="1">
                <a:latin typeface="Times New Roman"/>
                <a:ea typeface="Times New Roman"/>
                <a:cs typeface="Times New Roman"/>
                <a:sym typeface="Times New Roman"/>
              </a:rPr>
              <a:t> המורה בודק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AAEF"/>
              </a:buClr>
              <a:buSzPct val="114999"/>
              <a:buNone/>
            </a:pPr>
            <a:r>
              <a:rPr lang="iw-IL" sz="2800">
                <a:latin typeface="Times New Roman"/>
                <a:ea typeface="Times New Roman"/>
                <a:cs typeface="Times New Roman"/>
                <a:sym typeface="Times New Roman"/>
              </a:rPr>
              <a:t>במבחן זה, יש למשב את התלמיד/ה לאחר בדיקת המבחן אבל </a:t>
            </a:r>
            <a:r>
              <a:rPr lang="iw-IL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אין לשנות את ציון המבחן.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iw-IL" sz="2800">
                <a:latin typeface="Times New Roman"/>
                <a:ea typeface="Times New Roman"/>
                <a:cs typeface="Times New Roman"/>
                <a:sym typeface="Times New Roman"/>
              </a:rPr>
              <a:t>אפשר לא לעשות מבחן אמצע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AAEF"/>
              </a:buClr>
              <a:buSzPct val="114999"/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AAEF"/>
              </a:buClr>
              <a:buSzPct val="114999"/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AAEF"/>
              </a:buClr>
              <a:buSzPct val="100000"/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"/>
          <p:cNvSpPr txBox="1"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iw-IL" sz="3600">
                <a:solidFill>
                  <a:srgbClr val="FFFFFF"/>
                </a:solidFill>
              </a:rPr>
              <a:t>מבנה מבחן אמצע 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"/>
          <p:cNvSpPr txBox="1"/>
          <p:nvPr/>
        </p:nvSpPr>
        <p:spPr>
          <a:xfrm>
            <a:off x="1936381" y="164507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/>
          <a:p>
            <a:pPr marL="0" marR="0" lvl="0" indent="0" algn="ctr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endParaRPr sz="4000" b="0" i="0" u="none" strike="noStrike" cap="none">
              <a:solidFill>
                <a:srgbClr val="FFFE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Google Shape;175;p8"/>
          <p:cNvGrpSpPr/>
          <p:nvPr/>
        </p:nvGrpSpPr>
        <p:grpSpPr>
          <a:xfrm>
            <a:off x="4680500" y="1"/>
            <a:ext cx="6859050" cy="7099004"/>
            <a:chOff x="-61375" y="-611339"/>
            <a:chExt cx="6859050" cy="6261249"/>
          </a:xfrm>
        </p:grpSpPr>
        <p:cxnSp>
          <p:nvCxnSpPr>
            <p:cNvPr id="176" name="Google Shape;176;p8"/>
            <p:cNvCxnSpPr/>
            <p:nvPr/>
          </p:nvCxnSpPr>
          <p:spPr>
            <a:xfrm>
              <a:off x="0" y="0"/>
              <a:ext cx="6797675" cy="0"/>
            </a:xfrm>
            <a:prstGeom prst="straightConnector1">
              <a:avLst/>
            </a:prstGeom>
            <a:solidFill>
              <a:srgbClr val="BB582B"/>
            </a:solidFill>
            <a:ln w="15875" cap="flat" cmpd="sng">
              <a:solidFill>
                <a:srgbClr val="BB582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7" name="Google Shape;177;p8"/>
            <p:cNvSpPr/>
            <p:nvPr/>
          </p:nvSpPr>
          <p:spPr>
            <a:xfrm>
              <a:off x="0" y="0"/>
              <a:ext cx="6797675" cy="2824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 txBox="1"/>
            <p:nvPr/>
          </p:nvSpPr>
          <p:spPr>
            <a:xfrm>
              <a:off x="-61375" y="-611339"/>
              <a:ext cx="6797700" cy="30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t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endParaRPr/>
            </a:p>
            <a:p>
              <a:pPr marL="0" marR="0" lvl="0" indent="0" algn="r" rtl="1">
                <a:lnSpc>
                  <a:spcPct val="90000"/>
                </a:lnSpc>
                <a:spcBef>
                  <a:spcPts val="1155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iw-IL" sz="3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חלק א – </a:t>
              </a:r>
              <a:endPara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1">
                <a:lnSpc>
                  <a:spcPct val="90000"/>
                </a:lnSpc>
                <a:spcBef>
                  <a:spcPts val="1155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iw-IL" sz="3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פרק א </a:t>
              </a:r>
              <a:r>
                <a:rPr lang="iw-IL" sz="3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שואה</a:t>
              </a:r>
              <a:r>
                <a:rPr lang="iw-IL"/>
                <a:t>-  </a:t>
              </a:r>
              <a:r>
                <a:rPr lang="iw-IL" sz="3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התלמיד יענה על שאלה </a:t>
              </a:r>
              <a:r>
                <a:rPr lang="iw-IL" sz="3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אחת</a:t>
              </a:r>
              <a:r>
                <a:rPr lang="iw-IL" sz="3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מתוך שלוש  - </a:t>
              </a:r>
              <a:r>
                <a:rPr lang="iw-IL" sz="3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חובה</a:t>
              </a:r>
              <a:r>
                <a:rPr lang="iw-IL" sz="3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לענות על שאלה </a:t>
              </a:r>
              <a:r>
                <a:rPr lang="iw-IL" sz="3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אחת</a:t>
              </a:r>
              <a:endParaRPr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1">
                <a:lnSpc>
                  <a:spcPct val="90000"/>
                </a:lnSpc>
                <a:spcBef>
                  <a:spcPts val="1155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iw-IL" sz="3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פרק ב - לאומיות  (לא חובה לענות)</a:t>
              </a:r>
              <a:endParaRPr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1">
                <a:lnSpc>
                  <a:spcPct val="90000"/>
                </a:lnSpc>
                <a:spcBef>
                  <a:spcPts val="1155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endParaRPr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1">
                <a:lnSpc>
                  <a:spcPct val="90000"/>
                </a:lnSpc>
                <a:spcBef>
                  <a:spcPts val="1155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endParaRPr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1">
                <a:lnSpc>
                  <a:spcPct val="90000"/>
                </a:lnSpc>
                <a:spcBef>
                  <a:spcPts val="1155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endParaRPr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9" name="Google Shape;179;p8"/>
            <p:cNvCxnSpPr/>
            <p:nvPr/>
          </p:nvCxnSpPr>
          <p:spPr>
            <a:xfrm>
              <a:off x="0" y="2824955"/>
              <a:ext cx="6797675" cy="0"/>
            </a:xfrm>
            <a:prstGeom prst="straightConnector1">
              <a:avLst/>
            </a:prstGeom>
            <a:solidFill>
              <a:srgbClr val="84543F"/>
            </a:solidFill>
            <a:ln w="15875" cap="flat" cmpd="sng">
              <a:solidFill>
                <a:srgbClr val="84543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0" name="Google Shape;180;p8"/>
            <p:cNvSpPr/>
            <p:nvPr/>
          </p:nvSpPr>
          <p:spPr>
            <a:xfrm>
              <a:off x="0" y="2824955"/>
              <a:ext cx="6797675" cy="2824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-30675" y="2272637"/>
              <a:ext cx="6797700" cy="330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t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iw-IL" sz="3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חלק ב – </a:t>
              </a:r>
              <a:endParaRPr/>
            </a:p>
            <a:p>
              <a:pPr marL="0" marR="0" lvl="0" indent="0" algn="r" rtl="1">
                <a:lnSpc>
                  <a:spcPct val="90000"/>
                </a:lnSpc>
                <a:spcBef>
                  <a:spcPts val="1155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iw-IL" sz="3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w-IL" sz="3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שני</a:t>
              </a:r>
              <a:r>
                <a:rPr lang="iw-IL" sz="3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פרקים - פרק ג וד </a:t>
              </a:r>
              <a:endPara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1">
                <a:lnSpc>
                  <a:spcPct val="90000"/>
                </a:lnSpc>
                <a:spcBef>
                  <a:spcPts val="1155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iw-IL" sz="3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התלמיד יבחר לענות על פרק </a:t>
              </a:r>
              <a:r>
                <a:rPr lang="iw-IL" sz="3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אחד</a:t>
              </a:r>
              <a:endParaRPr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1">
                <a:lnSpc>
                  <a:spcPct val="90000"/>
                </a:lnSpc>
                <a:spcBef>
                  <a:spcPts val="1155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iw-IL" sz="3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או פרק א - </a:t>
              </a:r>
              <a:r>
                <a:rPr lang="iw-IL" sz="3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w-IL" sz="3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ל</a:t>
              </a:r>
              <a:r>
                <a:rPr lang="iw-IL" sz="3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אומיות מחלק א </a:t>
              </a:r>
              <a:r>
                <a:rPr lang="iw-IL" sz="3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או </a:t>
              </a:r>
              <a:r>
                <a:rPr lang="iw-IL" sz="3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פרק </a:t>
              </a:r>
              <a:r>
                <a:rPr lang="iw-IL" sz="3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אחד</a:t>
              </a:r>
              <a:r>
                <a:rPr lang="iw-IL" sz="3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מחלק ב (פרקים ג, ד)</a:t>
              </a:r>
              <a:endParaRPr/>
            </a:p>
            <a:p>
              <a:pPr marL="0" marR="0" lvl="0" indent="0" algn="r" rtl="1">
                <a:lnSpc>
                  <a:spcPct val="90000"/>
                </a:lnSpc>
                <a:spcBef>
                  <a:spcPts val="1155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iw-IL" sz="3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התלמיד יענה על שאלה </a:t>
              </a:r>
              <a:r>
                <a:rPr lang="iw-IL" sz="3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אחת</a:t>
              </a:r>
              <a:r>
                <a:rPr lang="iw-IL" sz="3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מתוך שלוש </a:t>
              </a:r>
              <a:r>
                <a:rPr lang="iw-IL" sz="3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בפרק שבחר </a:t>
              </a:r>
              <a:endParaRPr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w-IL"/>
              <a:t>מבחן מתכונת -25%</a:t>
            </a:r>
            <a:endParaRPr/>
          </a:p>
        </p:txBody>
      </p:sp>
      <p:pic>
        <p:nvPicPr>
          <p:cNvPr id="188" name="Google Shape;188;p9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9304" y="640081"/>
            <a:ext cx="5339191" cy="53144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9"/>
          <p:cNvCxnSpPr/>
          <p:nvPr/>
        </p:nvCxnSpPr>
        <p:spPr>
          <a:xfrm>
            <a:off x="7892143" y="2085703"/>
            <a:ext cx="3566160" cy="0"/>
          </a:xfrm>
          <a:prstGeom prst="straightConnector1">
            <a:avLst/>
          </a:prstGeom>
          <a:noFill/>
          <a:ln w="9525" cap="flat" cmpd="sng">
            <a:solidFill>
              <a:srgbClr val="7F7F7F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0" name="Google Shape;190;p9"/>
          <p:cNvSpPr txBox="1">
            <a:spLocks noGrp="1"/>
          </p:cNvSpPr>
          <p:nvPr>
            <p:ph type="body" idx="1"/>
          </p:nvPr>
        </p:nvSpPr>
        <p:spPr>
          <a:xfrm>
            <a:off x="7859485" y="2198914"/>
            <a:ext cx="3690257" cy="367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w-IL">
                <a:latin typeface="Times New Roman"/>
                <a:ea typeface="Times New Roman"/>
                <a:cs typeface="Times New Roman"/>
                <a:sym typeface="Times New Roman"/>
              </a:rPr>
              <a:t>מבחן המסכם את כל חומר הלימוד לבחינת בגרות חיצונית.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iw-IL"/>
              <a:t>מבחן במבנה מבחן בגרות חיצוני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iw-IL">
                <a:latin typeface="Times New Roman"/>
                <a:ea typeface="Times New Roman"/>
                <a:cs typeface="Times New Roman"/>
                <a:sym typeface="Times New Roman"/>
              </a:rPr>
              <a:t>גם במבחן זה, יש למשב את התלמיד/ה לאחר בדיקת המבחן אבל אין לשנות את ציון המבחן.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iw-IL" b="1">
                <a:latin typeface="Times New Roman"/>
                <a:ea typeface="Times New Roman"/>
                <a:cs typeface="Times New Roman"/>
                <a:sym typeface="Times New Roman"/>
              </a:rPr>
              <a:t>מי מחבר – רכז במקצוע 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iw-IL" b="1">
                <a:latin typeface="Times New Roman"/>
                <a:ea typeface="Times New Roman"/>
                <a:cs typeface="Times New Roman"/>
                <a:sym typeface="Times New Roman"/>
              </a:rPr>
              <a:t>המורה בודק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191" name="Google Shape;191;p9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מבט לאחור">
  <a:themeElements>
    <a:clrScheme name="מבט לאחור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מסך רחב</PresentationFormat>
  <Paragraphs>103</Paragraphs>
  <Slides>12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8" baseType="lpstr">
      <vt:lpstr>Times New Roman</vt:lpstr>
      <vt:lpstr>Garamond</vt:lpstr>
      <vt:lpstr>Calibri</vt:lpstr>
      <vt:lpstr>Twentieth Century</vt:lpstr>
      <vt:lpstr>Arial</vt:lpstr>
      <vt:lpstr>מבט לאחור</vt:lpstr>
      <vt:lpstr> בגרות פנימי</vt:lpstr>
      <vt:lpstr>איך יראה הציון השנתי פנימי?</vt:lpstr>
      <vt:lpstr>מי בודק ומחבר את המבחנים</vt:lpstr>
      <vt:lpstr>מבחן הצלחה - 5 </vt:lpstr>
      <vt:lpstr>מבחן הצלחה</vt:lpstr>
      <vt:lpstr>מבחני הצלחה קטנים, למה הכוונה?</vt:lpstr>
      <vt:lpstr>מבחן אמצע- 20% מהציון רשות</vt:lpstr>
      <vt:lpstr>מבנה מבחן אמצע </vt:lpstr>
      <vt:lpstr>מבחן מתכונת -25%</vt:lpstr>
      <vt:lpstr>מבחן סיום- 35% </vt:lpstr>
      <vt:lpstr> ציון סופי עם מבחן אמצע </vt:lpstr>
      <vt:lpstr>ציון סופי ללא מבחן אמצע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</dc:creator>
  <cp:lastModifiedBy>Najib Talhami</cp:lastModifiedBy>
  <cp:revision>1</cp:revision>
  <dcterms:created xsi:type="dcterms:W3CDTF">2020-05-17T18:43:21Z</dcterms:created>
  <dcterms:modified xsi:type="dcterms:W3CDTF">2025-08-21T10:34:17Z</dcterms:modified>
</cp:coreProperties>
</file>