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FD4B84C-1C49-AC3A-BA6C-F34B38224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7898E5B6-C040-6082-F0CE-31BF5447A0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04F9A64-9187-900D-DF0D-951DE0433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BB8BD-AF91-414D-8E38-B7A56733F138}" type="datetimeFigureOut">
              <a:rPr lang="he-IL" smtClean="0"/>
              <a:t>ג'/אלול/תשפ"ה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75E3389-DDBF-21ED-10F1-B5570B7C5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10A7E34-ECCA-3858-DA03-A6BA916A2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D3ED2-C8D0-4520-A3AD-449BCC0404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2204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2860C6D-AC78-1746-D6BB-CDA024689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6D37C1D9-05DA-6B37-91CC-2EC28E59D7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748958A-7081-2018-5968-1352F5583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BB8BD-AF91-414D-8E38-B7A56733F138}" type="datetimeFigureOut">
              <a:rPr lang="he-IL" smtClean="0"/>
              <a:t>ג'/אלול/תשפ"ה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3BFC4D9-6B7D-E2A9-583B-4A62C336A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ACD8914-304A-6C38-CBA4-C7A2B4A52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D3ED2-C8D0-4520-A3AD-449BCC0404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036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25F74923-8263-4529-31F2-4A9C3E1858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35CF086-9C91-3067-6690-920C0FB4B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CAB8B05-16D9-6D08-7867-1156E8B35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BB8BD-AF91-414D-8E38-B7A56733F138}" type="datetimeFigureOut">
              <a:rPr lang="he-IL" smtClean="0"/>
              <a:t>ג'/אלול/תשפ"ה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884CB19-B4F4-F420-9045-08B2FE433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24E283D-E8B6-B746-ED77-7CA976BC6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D3ED2-C8D0-4520-A3AD-449BCC0404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834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B2A9B2B-6253-66F4-7D20-9613FFA1C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0B3CC3A-C0C4-7F0B-31DE-02BEA2BCE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1016ECA-0F25-15B8-542F-364D37924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BB8BD-AF91-414D-8E38-B7A56733F138}" type="datetimeFigureOut">
              <a:rPr lang="he-IL" smtClean="0"/>
              <a:t>ג'/אלול/תשפ"ה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AE3AEC0-EB32-307B-A854-5DBBD3537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5A594A4-16E9-9E2D-5349-62AE82DF9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D3ED2-C8D0-4520-A3AD-449BCC0404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7832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8F4EC8F-8D3C-780F-A86B-FD139AA0A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63862D6-2F8B-8BA7-F717-82B2B07EB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92DC00A-DDE0-2ACD-A171-02FA1FE88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BB8BD-AF91-414D-8E38-B7A56733F138}" type="datetimeFigureOut">
              <a:rPr lang="he-IL" smtClean="0"/>
              <a:t>ג'/אלול/תשפ"ה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BFF0D6D-0C95-8D5F-C277-991268801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8E202C5-5C76-0731-B884-4235A3009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D3ED2-C8D0-4520-A3AD-449BCC0404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6285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2ABFBC5-6279-9C28-C8D7-B7EC023BF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E67806E-9243-0E5B-470B-06487B1A7E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9B9D7BE-D132-7334-320C-63581BE60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D5E62D46-CD11-29E3-0F01-2908D88EE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BB8BD-AF91-414D-8E38-B7A56733F138}" type="datetimeFigureOut">
              <a:rPr lang="he-IL" smtClean="0"/>
              <a:t>ג'/אלול/תשפ"ה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E7EE2CC9-060D-3461-262B-5CC9FC61C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EE6B202-2DD1-3567-DEBA-7EAE14043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D3ED2-C8D0-4520-A3AD-449BCC0404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6903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5DACC10-2B6B-412D-2A7D-3C2CC95B4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C2FEFE06-0239-F1A2-2A90-921A970AE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9098B0F-5253-4C70-E3D3-D61327D31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43BE95EE-7EBE-B7C0-AB24-2B35B014A1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0396B64E-0C34-81BC-DB00-A485B05272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A6E7D059-8DCF-F91C-C8E6-35ABEC52F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BB8BD-AF91-414D-8E38-B7A56733F138}" type="datetimeFigureOut">
              <a:rPr lang="he-IL" smtClean="0"/>
              <a:t>ג'/אלול/תשפ"ה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B3942CE8-B084-2D69-6366-B217B8020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784B27B6-6207-EF91-6935-3AFF75255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D3ED2-C8D0-4520-A3AD-449BCC0404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5288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AA0C4C1-4B5B-9EA0-E10A-9C24AAFC1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AE71C902-D8D9-D7C7-7D39-05312622B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BB8BD-AF91-414D-8E38-B7A56733F138}" type="datetimeFigureOut">
              <a:rPr lang="he-IL" smtClean="0"/>
              <a:t>ג'/אלול/תשפ"ה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D0674681-1B0C-39FE-1E6B-7A55EFBF9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0021E244-5290-D7F4-E0BF-7E29E7208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D3ED2-C8D0-4520-A3AD-449BCC0404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2728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8FB75A53-74F6-A7F1-8D6A-3FA0F429A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BB8BD-AF91-414D-8E38-B7A56733F138}" type="datetimeFigureOut">
              <a:rPr lang="he-IL" smtClean="0"/>
              <a:t>ג'/אלול/תשפ"ה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03B9C018-4F4F-273E-90C5-034AC8EDC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7728A40C-DEBD-50F5-0B6D-CBECE9E9E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D3ED2-C8D0-4520-A3AD-449BCC0404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57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9AC8D62-FF20-1C3B-8C76-81CED597F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08EAA90-B65C-EA4B-A128-1E22FDDFA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C7785F2D-BF6A-63D8-F8D0-559E58BEC8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84DB2BC-7064-D0B5-2A3E-9AFDE0C29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BB8BD-AF91-414D-8E38-B7A56733F138}" type="datetimeFigureOut">
              <a:rPr lang="he-IL" smtClean="0"/>
              <a:t>ג'/אלול/תשפ"ה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0F4C34F-B3F9-AA5D-30A1-B0D37E20C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7BCDAA5-15C9-5AE3-EFB9-26652D52D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D3ED2-C8D0-4520-A3AD-449BCC0404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6780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ABBB2E4-A238-25F2-F84A-593FB58DA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B74359C0-771E-19DE-36E0-A906A25F12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6314AE52-BDA0-D230-825C-D2802AC2A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79798AB7-C076-61A9-ECA3-9B3F4FF4B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BB8BD-AF91-414D-8E38-B7A56733F138}" type="datetimeFigureOut">
              <a:rPr lang="he-IL" smtClean="0"/>
              <a:t>ג'/אלול/תשפ"ה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21EA1DC0-BBC3-D8AA-7D3C-93F784EA5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C363E6B-1298-AF49-3E7E-14A5AE0E1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D3ED2-C8D0-4520-A3AD-449BCC0404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207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44850F03-33A4-2B56-98A1-2B9320960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54BE46C-B6DF-1C88-F1EC-2C7BE3AF9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35CBB9B-90F7-A7D1-E617-D7E4973C50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8BB8BD-AF91-414D-8E38-B7A56733F138}" type="datetimeFigureOut">
              <a:rPr lang="he-IL" smtClean="0"/>
              <a:t>ג'/אלול/תשפ"ה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C1A6DD5-813F-943D-F59C-23C2FE7B54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EBED351-6930-71D9-E064-BBEEBDA1A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BD3ED2-C8D0-4520-A3AD-449BCC0404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3653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du.gov.il/mazhap/literature-mmd/Pages/mevukarot.aspx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AE7C8C1-B802-DAF9-0BA6-B44AB43064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הבגרות הגמישה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3D8E89C8-93A2-D91C-3284-F53DDCEC2A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/>
              <a:t>ספרות דתי</a:t>
            </a:r>
          </a:p>
        </p:txBody>
      </p:sp>
    </p:spTree>
    <p:extLst>
      <p:ext uri="{BB962C8B-B14F-4D97-AF65-F5344CB8AC3E}">
        <p14:creationId xmlns:p14="http://schemas.microsoft.com/office/powerpoint/2010/main" val="1797082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98E6F89-0112-529E-CC80-72F83ACE0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6528" y="1122363"/>
            <a:ext cx="6361471" cy="558953"/>
          </a:xfrm>
        </p:spPr>
        <p:txBody>
          <a:bodyPr>
            <a:normAutofit fontScale="90000"/>
          </a:bodyPr>
          <a:lstStyle/>
          <a:p>
            <a:r>
              <a:rPr lang="he-IL" dirty="0"/>
              <a:t>הוראות כלליות תשפ"ו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6A374884-A83D-EC79-2013-A6AEC4D4C9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87794"/>
            <a:ext cx="9144000" cy="3370006"/>
          </a:xfrm>
        </p:spPr>
        <p:txBody>
          <a:bodyPr/>
          <a:lstStyle/>
          <a:p>
            <a:pPr algn="r"/>
            <a:r>
              <a:rPr lang="he-IL" b="1" dirty="0"/>
              <a:t>למי מיועדת התוכנית החדשה?</a:t>
            </a:r>
          </a:p>
          <a:p>
            <a:pPr algn="r"/>
            <a:r>
              <a:rPr lang="he-IL" dirty="0"/>
              <a:t>מי שמסיים </a:t>
            </a:r>
            <a:r>
              <a:rPr lang="he-IL" dirty="0" err="1"/>
              <a:t>בתשפ"ו</a:t>
            </a:r>
            <a:r>
              <a:rPr lang="he-IL" dirty="0"/>
              <a:t>: ממשיך כמו שהיה עד השנה</a:t>
            </a:r>
          </a:p>
          <a:p>
            <a:pPr algn="r"/>
            <a:r>
              <a:rPr lang="he-IL" dirty="0"/>
              <a:t>מי שמסיים שנה הבאה והילך: </a:t>
            </a:r>
            <a:r>
              <a:rPr lang="he-IL" dirty="0" err="1"/>
              <a:t>מחוייב</a:t>
            </a:r>
            <a:r>
              <a:rPr lang="he-IL" dirty="0"/>
              <a:t> ל'מתווה החדש' – הבגרות הגמישה</a:t>
            </a:r>
          </a:p>
          <a:p>
            <a:pPr algn="r"/>
            <a:r>
              <a:rPr lang="he-IL" b="1" dirty="0"/>
              <a:t>במסגרת המתווה החדש:</a:t>
            </a:r>
          </a:p>
          <a:p>
            <a:pPr algn="r"/>
            <a:r>
              <a:rPr lang="he-IL" b="1" dirty="0"/>
              <a:t>בוחרים מקצוע אחד ממקצועות רבי המלל בלבד אותו נעשה בבגרות הגמישה. </a:t>
            </a:r>
            <a:r>
              <a:rPr lang="he-IL" dirty="0"/>
              <a:t>כל השאר מתחלקים לשבעים אחוז בחינה חיצונית ושלושים אחוז – תלקיט\ מבחן 12</a:t>
            </a:r>
          </a:p>
          <a:p>
            <a:pPr algn="r"/>
            <a:endParaRPr lang="he-IL" dirty="0"/>
          </a:p>
          <a:p>
            <a:pPr algn="r"/>
            <a:endParaRPr lang="he-IL" dirty="0"/>
          </a:p>
          <a:p>
            <a:pPr algn="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70850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44353D9-8E4B-526B-83F0-407FF7153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917" y="2743200"/>
            <a:ext cx="10515600" cy="1348581"/>
          </a:xfrm>
        </p:spPr>
        <p:txBody>
          <a:bodyPr>
            <a:normAutofit fontScale="90000"/>
          </a:bodyPr>
          <a:lstStyle/>
          <a:p>
            <a:r>
              <a:rPr lang="he-IL" dirty="0"/>
              <a:t>במקרה שבחרנו ספרות דתי ומחשבת דתי ל'בגרות הגמישה: מצ"ב הוראות לספרות דתי:</a:t>
            </a:r>
            <a:br>
              <a:rPr lang="he-IL" dirty="0"/>
            </a:br>
            <a:br>
              <a:rPr lang="he-IL" dirty="0"/>
            </a:br>
            <a: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50% מבחן</a:t>
            </a:r>
            <a:b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</a:br>
            <a: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20% מטלה מתוקפת אחת</a:t>
            </a:r>
            <a:b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</a:br>
            <a: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30% הערכה חילופית</a:t>
            </a:r>
            <a:b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88167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8574DE2-61F4-A08A-05A5-07EB925509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1. הערכה חילופית (30%) 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A03C7156-560E-5711-21DF-F1DAC165CC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/>
              <a:t>תלקיט חדש מיועד לבוגרי תשפ"ז והלאה</a:t>
            </a:r>
          </a:p>
        </p:txBody>
      </p:sp>
    </p:spTree>
    <p:extLst>
      <p:ext uri="{BB962C8B-B14F-4D97-AF65-F5344CB8AC3E}">
        <p14:creationId xmlns:p14="http://schemas.microsoft.com/office/powerpoint/2010/main" val="2272243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1800A50-6638-B39A-0BA0-B316A91DCD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4822" y="1045028"/>
            <a:ext cx="9144000" cy="676328"/>
          </a:xfrm>
        </p:spPr>
        <p:txBody>
          <a:bodyPr>
            <a:normAutofit fontScale="90000"/>
          </a:bodyPr>
          <a:lstStyle/>
          <a:p>
            <a:r>
              <a:rPr lang="he-IL" dirty="0"/>
              <a:t>2. מבחן חיצוני (50%)</a:t>
            </a:r>
          </a:p>
        </p:txBody>
      </p:sp>
      <p:sp>
        <p:nvSpPr>
          <p:cNvPr id="6" name="כותרת משנה 5">
            <a:extLst>
              <a:ext uri="{FF2B5EF4-FFF2-40B4-BE49-F238E27FC236}">
                <a16:creationId xmlns:a16="http://schemas.microsoft.com/office/drawing/2014/main" id="{105C055D-0A87-8919-F5D4-1CDAD5034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5342" y="1838631"/>
            <a:ext cx="9222658" cy="4139381"/>
          </a:xfrm>
        </p:spPr>
        <p:txBody>
          <a:bodyPr>
            <a:normAutofit fontScale="85000" lnSpcReduction="20000"/>
          </a:bodyPr>
          <a:lstStyle/>
          <a:p>
            <a:r>
              <a:rPr lang="he-IL" dirty="0"/>
              <a:t>מבנה מבחן הבגרות במתווה הגמיש:</a:t>
            </a:r>
            <a:endParaRPr lang="en-US" dirty="0"/>
          </a:p>
          <a:p>
            <a:r>
              <a:rPr lang="he-IL" dirty="0"/>
              <a:t> </a:t>
            </a:r>
            <a:endParaRPr lang="en-US" dirty="0"/>
          </a:p>
          <a:p>
            <a:r>
              <a:rPr lang="he-IL" dirty="0"/>
              <a:t>פרק ראשון: מעשה חכמים וסיפור קצר- 40 נקודות</a:t>
            </a:r>
            <a:endParaRPr lang="en-US" dirty="0"/>
          </a:p>
          <a:p>
            <a:r>
              <a:rPr lang="he-IL" dirty="0"/>
              <a:t>יש לענות על שאלה </a:t>
            </a:r>
            <a:r>
              <a:rPr lang="he-IL" u="sng" dirty="0"/>
              <a:t>אחת</a:t>
            </a:r>
            <a:endParaRPr lang="en-US" dirty="0"/>
          </a:p>
          <a:p>
            <a:r>
              <a:rPr lang="he-IL" dirty="0"/>
              <a:t> </a:t>
            </a:r>
            <a:endParaRPr lang="en-US" dirty="0"/>
          </a:p>
          <a:p>
            <a:r>
              <a:rPr lang="he-IL" dirty="0"/>
              <a:t>פרק שני: שירת ימי הביניים, שירת ביאליק ושירה עברית מודרנית-60 נקודות</a:t>
            </a:r>
            <a:endParaRPr lang="en-US" dirty="0"/>
          </a:p>
          <a:p>
            <a:r>
              <a:rPr lang="he-IL" dirty="0"/>
              <a:t>יש לענות על </a:t>
            </a:r>
            <a:r>
              <a:rPr lang="he-IL" u="sng" dirty="0"/>
              <a:t>שתי שאלות</a:t>
            </a:r>
            <a:r>
              <a:rPr lang="he-IL" dirty="0"/>
              <a:t> (כל שאלה-30 נקודות): </a:t>
            </a:r>
            <a:endParaRPr lang="en-US" dirty="0"/>
          </a:p>
          <a:p>
            <a:r>
              <a:rPr lang="he-IL" u="sng" dirty="0"/>
              <a:t>האחת</a:t>
            </a:r>
            <a:r>
              <a:rPr lang="he-IL" dirty="0"/>
              <a:t> משירת ימי-הביניים ושירת ביאליק, </a:t>
            </a:r>
            <a:r>
              <a:rPr lang="he-IL" u="sng" dirty="0" err="1"/>
              <a:t>והשניה</a:t>
            </a:r>
            <a:r>
              <a:rPr lang="he-IL" u="sng" dirty="0"/>
              <a:t> </a:t>
            </a:r>
            <a:r>
              <a:rPr lang="he-IL" dirty="0"/>
              <a:t>מהשירה העברית המודרנית</a:t>
            </a:r>
            <a:endParaRPr lang="en-US" dirty="0"/>
          </a:p>
          <a:p>
            <a:r>
              <a:rPr lang="he-IL" dirty="0"/>
              <a:t> </a:t>
            </a:r>
            <a:endParaRPr lang="en-US" dirty="0"/>
          </a:p>
          <a:p>
            <a:r>
              <a:rPr lang="he-IL" dirty="0"/>
              <a:t>סה"כ יש לענות על </a:t>
            </a:r>
            <a:r>
              <a:rPr lang="he-IL" u="sng" dirty="0"/>
              <a:t>שלוש שאלות</a:t>
            </a:r>
            <a:r>
              <a:rPr lang="he-IL" dirty="0"/>
              <a:t> במבחן זה. </a:t>
            </a:r>
            <a:endParaRPr lang="en-US" dirty="0"/>
          </a:p>
          <a:p>
            <a:r>
              <a:rPr lang="he-IL" dirty="0"/>
              <a:t> </a:t>
            </a:r>
            <a:endParaRPr lang="en-US" dirty="0"/>
          </a:p>
          <a:p>
            <a:r>
              <a:rPr lang="he-IL" dirty="0"/>
              <a:t>יש לצרף למחברת הבחינה את רשימת היצירות שנלמדו בכיתה.</a:t>
            </a: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6975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7837BA6-E86B-7F4A-1602-7992B26E9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14592"/>
          </a:xfrm>
        </p:spPr>
        <p:txBody>
          <a:bodyPr>
            <a:normAutofit fontScale="90000"/>
          </a:bodyPr>
          <a:lstStyle/>
          <a:p>
            <a:r>
              <a:rPr lang="he-IL" dirty="0"/>
              <a:t>מטלה מתוקפת (20%)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E0DA49E6-3478-5503-9B74-4F3118D784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522" y="2149661"/>
            <a:ext cx="11506955" cy="4368833"/>
          </a:xfrm>
        </p:spPr>
        <p:txBody>
          <a:bodyPr>
            <a:normAutofit fontScale="92500"/>
          </a:bodyPr>
          <a:lstStyle/>
          <a:p>
            <a:pPr>
              <a:lnSpc>
                <a:spcPct val="160000"/>
              </a:lnSpc>
            </a:pPr>
            <a:r>
              <a:rPr lang="he-IL" dirty="0"/>
              <a:t>במסגרת "המתווה הגמיש" יש לבצע משימה מבוקרת אחת, שהיא בהיקף של 20% מחומר הלימוד. משימה זו בוחנת את  יכולות הלמידה העצמאית והשיתופית של התלמידים תוך שילוב מיומנויות למידה מתקדמות. משימות אלה יוטמעו במערכת דיגיטלית ויבוצעו באמצעותה. בספרות </a:t>
            </a:r>
            <a:r>
              <a:rPr lang="he-IL" dirty="0" err="1"/>
              <a:t>חמ"ד</a:t>
            </a:r>
            <a:r>
              <a:rPr lang="he-IL" dirty="0"/>
              <a:t>  ,המשימה תתבצע על הנובלה של עגנון תהילה. מבין הדגמים ניתן לבחור באחת ממשימות אלה: כתיבת נייר עמדה, הכנת עיתון מקוון (אישי או שיתופי), הכנת </a:t>
            </a:r>
            <a:r>
              <a:rPr lang="he-IL" dirty="0" err="1"/>
              <a:t>פודקאסט</a:t>
            </a:r>
            <a:r>
              <a:rPr lang="he-IL" dirty="0"/>
              <a:t>, תוצר חזותי, פרזנטציה. </a:t>
            </a:r>
            <a:endParaRPr lang="en-US" b="1" dirty="0"/>
          </a:p>
          <a:p>
            <a:pPr>
              <a:lnSpc>
                <a:spcPct val="160000"/>
              </a:lnSpc>
            </a:pPr>
            <a:r>
              <a:rPr lang="he-IL" dirty="0"/>
              <a:t>בקישור </a:t>
            </a:r>
            <a:r>
              <a:rPr lang="he-IL" u="sng" dirty="0">
                <a:hlinkClick r:id="rId2"/>
              </a:rPr>
              <a:t>זה</a:t>
            </a:r>
            <a:r>
              <a:rPr lang="he-IL" dirty="0"/>
              <a:t> ניתן למצוא את הפרטים על  המשימות המבוקרות, וכן התאמה שלהן לתלמידים הזכאים לכך.</a:t>
            </a:r>
            <a:endParaRPr lang="en-US" b="1" dirty="0"/>
          </a:p>
          <a:p>
            <a:r>
              <a:rPr lang="he-IL" dirty="0"/>
              <a:t> </a:t>
            </a:r>
            <a:endParaRPr lang="en-US" b="1" dirty="0"/>
          </a:p>
          <a:p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2383772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63042CA-3A23-627C-CC97-40F43206E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דוגמאות למטלה מתוקפת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2C3EC4F-FDF5-D6CF-9545-026A71E4D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עיתון על חייה של תהילה</a:t>
            </a:r>
          </a:p>
          <a:p>
            <a:r>
              <a:rPr lang="he-IL" dirty="0"/>
              <a:t>נייר עמדה על הנובלה – סיפור קדוש (תהילה כדמות קדושה) או סיפור ביקורתי (מבקר את הסדר הישן ואת החיים המסורתיים בעיקר ב'סיפור הפנימי'</a:t>
            </a:r>
          </a:p>
          <a:p>
            <a:r>
              <a:rPr lang="he-IL" dirty="0" err="1"/>
              <a:t>פודקאסט</a:t>
            </a:r>
            <a:r>
              <a:rPr lang="he-IL" dirty="0"/>
              <a:t> שבו 'מראיינים' 'קרובים של תהילה'\ אנשים שהיכרו אותה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9192952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7373</TotalTime>
  <Words>342</Words>
  <Application>Microsoft Office PowerPoint</Application>
  <PresentationFormat>מסך רחב</PresentationFormat>
  <Paragraphs>33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Times New Roman</vt:lpstr>
      <vt:lpstr>ערכת נושא Office</vt:lpstr>
      <vt:lpstr>הבגרות הגמישה</vt:lpstr>
      <vt:lpstr>הוראות כלליות תשפ"ו</vt:lpstr>
      <vt:lpstr>במקרה שבחרנו ספרות דתי ומחשבת דתי ל'בגרות הגמישה: מצ"ב הוראות לספרות דתי:  50% מבחן 20% מטלה מתוקפת אחת 30% הערכה חילופית </vt:lpstr>
      <vt:lpstr>1. הערכה חילופית (30%) </vt:lpstr>
      <vt:lpstr>2. מבחן חיצוני (50%)</vt:lpstr>
      <vt:lpstr>מטלה מתוקפת (20%)</vt:lpstr>
      <vt:lpstr>דוגמאות למטלה מתוקפת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aharon orbach</dc:creator>
  <cp:lastModifiedBy>Najib Talhami</cp:lastModifiedBy>
  <cp:revision>3</cp:revision>
  <dcterms:created xsi:type="dcterms:W3CDTF">2025-08-21T06:58:35Z</dcterms:created>
  <dcterms:modified xsi:type="dcterms:W3CDTF">2025-08-27T15:14:02Z</dcterms:modified>
</cp:coreProperties>
</file>